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webextensions/webextension3.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charts/chart1.xml" ContentType="application/vnd.openxmlformats-officedocument.drawingml.chart+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3.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4.xml" ContentType="application/vnd.openxmlformats-officedocument.presentationml.notesSlide+xml"/>
  <Override PartName="/ppt/tags/tag15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5.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6.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charts/chart2.xml" ContentType="application/vnd.openxmlformats-officedocument.drawingml.chart+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7.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charts/chart5.xml" ContentType="application/vnd.openxmlformats-officedocument.drawingml.char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924" r:id="rId4"/>
    <p:sldMasterId id="2147483933" r:id="rId5"/>
  </p:sldMasterIdLst>
  <p:notesMasterIdLst>
    <p:notesMasterId r:id="rId34"/>
  </p:notesMasterIdLst>
  <p:handoutMasterIdLst>
    <p:handoutMasterId r:id="rId35"/>
  </p:handoutMasterIdLst>
  <p:sldIdLst>
    <p:sldId id="299" r:id="rId6"/>
    <p:sldId id="280" r:id="rId7"/>
    <p:sldId id="260" r:id="rId8"/>
    <p:sldId id="2147479036" r:id="rId9"/>
    <p:sldId id="2147479037" r:id="rId10"/>
    <p:sldId id="300" r:id="rId11"/>
    <p:sldId id="2147479025" r:id="rId12"/>
    <p:sldId id="2147479026" r:id="rId13"/>
    <p:sldId id="2147478944" r:id="rId14"/>
    <p:sldId id="258" r:id="rId15"/>
    <p:sldId id="2147479000" r:id="rId16"/>
    <p:sldId id="263" r:id="rId17"/>
    <p:sldId id="264" r:id="rId18"/>
    <p:sldId id="2147479001" r:id="rId19"/>
    <p:sldId id="265" r:id="rId20"/>
    <p:sldId id="2147478977" r:id="rId21"/>
    <p:sldId id="2147478978" r:id="rId22"/>
    <p:sldId id="2147479029" r:id="rId23"/>
    <p:sldId id="2147478953" r:id="rId24"/>
    <p:sldId id="2147478967" r:id="rId25"/>
    <p:sldId id="2147478968" r:id="rId26"/>
    <p:sldId id="2147479027" r:id="rId27"/>
    <p:sldId id="276" r:id="rId28"/>
    <p:sldId id="2147479023" r:id="rId29"/>
    <p:sldId id="2147479014" r:id="rId30"/>
    <p:sldId id="2147478976" r:id="rId31"/>
    <p:sldId id="303" r:id="rId32"/>
    <p:sldId id="302" r:id="rId33"/>
  </p:sldIdLst>
  <p:sldSz cx="12192000" cy="6858000"/>
  <p:notesSz cx="7102475" cy="9388475"/>
  <p:embeddedFontLst>
    <p:embeddedFont>
      <p:font typeface="Georgia" panose="02040502050405020303" pitchFamily="18" charset="0"/>
      <p:regular r:id="rId36"/>
      <p:bold r:id="rId37"/>
      <p:italic r:id="rId38"/>
      <p:boldItalic r:id="rId39"/>
    </p:embeddedFont>
    <p:embeddedFont>
      <p:font typeface="Segoe UI" panose="020B0502040204020203" pitchFamily="34" charset="0"/>
      <p:regular r:id="rId40"/>
      <p:bold r:id="rId41"/>
      <p:italic r:id="rId42"/>
      <p:boldItalic r:id="rId43"/>
    </p:embeddedFont>
  </p:embeddedFontLst>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2210E16-8D79-8505-F57C-62CAD3E6CDAD}" name="Rowe, Evan" initials="ER" userId="S::Evan.Rowe@ercot.com::d81abe1c-6950-4df8-9373-68ccbd619277" providerId="AD"/>
  <p188:author id="{DBE91927-F6DB-6E1E-EA6F-582FF8FB4C6C}" name="Switzer, Christina" initials="CS" userId="S::Christina.Switzer@ercot.com::718fdc06-d185-42eb-a781-85958c100b82" providerId="AD"/>
  <p188:author id="{06F3794A-CC67-56A5-0FBD-5E0FC58AAB14}" name="Springer, Agee" initials="SA" userId="S::agee.springer@ercot.com::c70aae34-03cc-4ca4-9dc9-ab0f1f0f7e1f" providerId="AD"/>
  <p188:author id="{1DC88E50-52D5-C315-B518-599503BB2D2B}" name="Switzer, Christina" initials="SC" userId="S::christina.switzer@ercot.com::718fdc06-d185-42eb-a781-85958c100b82" providerId="AD"/>
  <p188:author id="{43AC947A-768F-141B-B1A1-8E2AE920FF2F}" name="Billo, Jeffrey" initials="JB" userId="S::Jeff.Billo@ercot.com::c105959f-1c3a-49d3-b6c5-5ffb20d67f2e" providerId="AD"/>
  <p188:author id="{681943A9-36B9-8CCE-5BB5-53154F9E201A}" name="Springer, Agee" initials="AS" userId="S::Agee.Springer@ercot.com::c70aae34-03cc-4ca4-9dc9-ab0f1f0f7e1f" providerId="AD"/>
  <p188:author id="{6AED60BC-6DC8-9208-15EC-10DB2B0CE731}" name="Mereness, Matt" initials="MM" userId="S::matt.mereness@ercot.com::6db1126a-164e-4475-8d86-5dde160acd3b" providerId="AD"/>
  <p188:author id="{179AB2E8-70E7-1118-DF7E-04D0F5F4ED90}" name="Marco Casiraghi" initials="MC" userId="S::marco_casiraghi_mckinsey.com#ext#@ercot.onmicrosoft.com::47a73416-6da1-4b96-9a55-b0aeca28699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890C58"/>
    <a:srgbClr val="7C858C"/>
    <a:srgbClr val="26D07C"/>
    <a:srgbClr val="005763"/>
    <a:srgbClr val="00AEC7"/>
    <a:srgbClr val="00B050"/>
    <a:srgbClr val="535B09"/>
    <a:srgbClr val="050707"/>
    <a:srgbClr val="CCEF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75" autoAdjust="0"/>
  </p:normalViewPr>
  <p:slideViewPr>
    <p:cSldViewPr snapToGrid="0">
      <p:cViewPr varScale="1">
        <p:scale>
          <a:sx n="74" d="100"/>
          <a:sy n="74" d="100"/>
        </p:scale>
        <p:origin x="936"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4.fntdata"/><Relationship Id="rId21" Type="http://schemas.openxmlformats.org/officeDocument/2006/relationships/slide" Target="slides/slide16.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3.fntdata"/><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8368794326241134E-2"/>
          <c:y val="2.101010101010101E-2"/>
          <c:w val="0.94326241134751776"/>
          <c:h val="0.95797979797979793"/>
        </c:manualLayout>
      </c:layout>
      <c:barChart>
        <c:barDir val="col"/>
        <c:grouping val="stacked"/>
        <c:varyColors val="0"/>
        <c:ser>
          <c:idx val="0"/>
          <c:order val="0"/>
          <c:spPr>
            <a:solidFill>
              <a:srgbClr val="292929"/>
            </a:solidFill>
            <a:ln w="9525" cmpd="sng" algn="ctr">
              <a:solidFill>
                <a:schemeClr val="bg1"/>
              </a:solidFill>
              <a:prstDash val="solid"/>
            </a:ln>
          </c:spPr>
          <c:invertIfNegative val="0"/>
          <c:dPt>
            <c:idx val="0"/>
            <c:invertIfNegative val="0"/>
            <c:bubble3D val="0"/>
            <c:spPr>
              <a:solidFill>
                <a:srgbClr val="084594"/>
              </a:solidFill>
              <a:ln w="9525" cmpd="sng" algn="ctr">
                <a:solidFill>
                  <a:schemeClr val="bg1"/>
                </a:solidFill>
                <a:prstDash val="solid"/>
              </a:ln>
            </c:spPr>
            <c:extLst>
              <c:ext xmlns:c16="http://schemas.microsoft.com/office/drawing/2014/chart" uri="{C3380CC4-5D6E-409C-BE32-E72D297353CC}">
                <c16:uniqueId val="{00000000-5396-4CA3-9561-97289C10D465}"/>
              </c:ext>
            </c:extLst>
          </c:dPt>
          <c:val>
            <c:numRef>
              <c:f>Sheet1!$A$1:$B$1</c:f>
              <c:numCache>
                <c:formatCode>General</c:formatCode>
                <c:ptCount val="2"/>
                <c:pt idx="0">
                  <c:v>113.2</c:v>
                </c:pt>
                <c:pt idx="1">
                  <c:v>97.296815372077418</c:v>
                </c:pt>
              </c:numCache>
            </c:numRef>
          </c:val>
          <c:extLst>
            <c:ext xmlns:c16="http://schemas.microsoft.com/office/drawing/2014/chart" uri="{C3380CC4-5D6E-409C-BE32-E72D297353CC}">
              <c16:uniqueId val="{00000001-5396-4CA3-9561-97289C10D465}"/>
            </c:ext>
          </c:extLst>
        </c:ser>
        <c:ser>
          <c:idx val="1"/>
          <c:order val="1"/>
          <c:spPr>
            <a:solidFill>
              <a:srgbClr val="4D4D4D"/>
            </a:solidFill>
            <a:ln w="9525" cmpd="sng" algn="ctr">
              <a:solidFill>
                <a:schemeClr val="bg1"/>
              </a:solidFill>
              <a:prstDash val="solid"/>
            </a:ln>
          </c:spPr>
          <c:invertIfNegative val="0"/>
          <c:dPt>
            <c:idx val="0"/>
            <c:invertIfNegative val="0"/>
            <c:bubble3D val="0"/>
            <c:spPr>
              <a:solidFill>
                <a:srgbClr val="2171B5"/>
              </a:solidFill>
              <a:ln w="9525" cmpd="sng" algn="ctr">
                <a:solidFill>
                  <a:schemeClr val="bg1"/>
                </a:solidFill>
                <a:prstDash val="solid"/>
              </a:ln>
            </c:spPr>
            <c:extLst>
              <c:ext xmlns:c16="http://schemas.microsoft.com/office/drawing/2014/chart" uri="{C3380CC4-5D6E-409C-BE32-E72D297353CC}">
                <c16:uniqueId val="{00000002-5396-4CA3-9561-97289C10D465}"/>
              </c:ext>
            </c:extLst>
          </c:dPt>
          <c:val>
            <c:numRef>
              <c:f>Sheet1!$A$2:$B$2</c:f>
              <c:numCache>
                <c:formatCode>General</c:formatCode>
                <c:ptCount val="2"/>
                <c:pt idx="0">
                  <c:v>13.599999999999994</c:v>
                </c:pt>
                <c:pt idx="1">
                  <c:v>42.007294101000014</c:v>
                </c:pt>
              </c:numCache>
            </c:numRef>
          </c:val>
          <c:extLst>
            <c:ext xmlns:c16="http://schemas.microsoft.com/office/drawing/2014/chart" uri="{C3380CC4-5D6E-409C-BE32-E72D297353CC}">
              <c16:uniqueId val="{00000003-5396-4CA3-9561-97289C10D465}"/>
            </c:ext>
          </c:extLst>
        </c:ser>
        <c:ser>
          <c:idx val="2"/>
          <c:order val="2"/>
          <c:spPr>
            <a:solidFill>
              <a:srgbClr val="808080"/>
            </a:solidFill>
            <a:ln w="9525" cmpd="sng" algn="ctr">
              <a:solidFill>
                <a:schemeClr val="bg1"/>
              </a:solidFill>
              <a:prstDash val="solid"/>
            </a:ln>
          </c:spPr>
          <c:invertIfNegative val="0"/>
          <c:dPt>
            <c:idx val="0"/>
            <c:invertIfNegative val="0"/>
            <c:bubble3D val="0"/>
            <c:spPr>
              <a:solidFill>
                <a:srgbClr val="4292C6"/>
              </a:solidFill>
              <a:ln w="9525" cmpd="sng" algn="ctr">
                <a:solidFill>
                  <a:schemeClr val="bg1"/>
                </a:solidFill>
                <a:prstDash val="solid"/>
              </a:ln>
            </c:spPr>
            <c:extLst>
              <c:ext xmlns:c16="http://schemas.microsoft.com/office/drawing/2014/chart" uri="{C3380CC4-5D6E-409C-BE32-E72D297353CC}">
                <c16:uniqueId val="{00000004-5396-4CA3-9561-97289C10D465}"/>
              </c:ext>
            </c:extLst>
          </c:dPt>
          <c:val>
            <c:numRef>
              <c:f>Sheet1!$A$3:$B$3</c:f>
              <c:numCache>
                <c:formatCode>General</c:formatCode>
                <c:ptCount val="2"/>
                <c:pt idx="0">
                  <c:v>79.300000000000026</c:v>
                </c:pt>
                <c:pt idx="1">
                  <c:v>30.22394159000001</c:v>
                </c:pt>
              </c:numCache>
            </c:numRef>
          </c:val>
          <c:extLst>
            <c:ext xmlns:c16="http://schemas.microsoft.com/office/drawing/2014/chart" uri="{C3380CC4-5D6E-409C-BE32-E72D297353CC}">
              <c16:uniqueId val="{00000005-5396-4CA3-9561-97289C10D465}"/>
            </c:ext>
          </c:extLst>
        </c:ser>
        <c:ser>
          <c:idx val="3"/>
          <c:order val="3"/>
          <c:spPr>
            <a:solidFill>
              <a:srgbClr val="A6A6A6"/>
            </a:solidFill>
            <a:ln w="9525" cmpd="sng" algn="ctr">
              <a:solidFill>
                <a:schemeClr val="bg1"/>
              </a:solidFill>
              <a:prstDash val="solid"/>
            </a:ln>
          </c:spPr>
          <c:invertIfNegative val="0"/>
          <c:dPt>
            <c:idx val="0"/>
            <c:invertIfNegative val="0"/>
            <c:bubble3D val="0"/>
            <c:spPr>
              <a:solidFill>
                <a:srgbClr val="6BAED6"/>
              </a:solidFill>
              <a:ln w="9525" cmpd="sng" algn="ctr">
                <a:solidFill>
                  <a:schemeClr val="bg1"/>
                </a:solidFill>
                <a:prstDash val="solid"/>
              </a:ln>
            </c:spPr>
            <c:extLst>
              <c:ext xmlns:c16="http://schemas.microsoft.com/office/drawing/2014/chart" uri="{C3380CC4-5D6E-409C-BE32-E72D297353CC}">
                <c16:uniqueId val="{00000006-5396-4CA3-9561-97289C10D465}"/>
              </c:ext>
            </c:extLst>
          </c:dPt>
          <c:val>
            <c:numRef>
              <c:f>Sheet1!$A$4:$B$4</c:f>
              <c:numCache>
                <c:formatCode>General</c:formatCode>
                <c:ptCount val="2"/>
                <c:pt idx="0">
                  <c:v>12.5</c:v>
                </c:pt>
                <c:pt idx="1">
                  <c:v>7.8827086269999995</c:v>
                </c:pt>
              </c:numCache>
            </c:numRef>
          </c:val>
          <c:extLst>
            <c:ext xmlns:c16="http://schemas.microsoft.com/office/drawing/2014/chart" uri="{C3380CC4-5D6E-409C-BE32-E72D297353CC}">
              <c16:uniqueId val="{00000007-5396-4CA3-9561-97289C10D465}"/>
            </c:ext>
          </c:extLst>
        </c:ser>
        <c:ser>
          <c:idx val="4"/>
          <c:order val="4"/>
          <c:spPr>
            <a:solidFill>
              <a:srgbClr val="BFBFBF"/>
            </a:solidFill>
            <a:ln w="9525" cmpd="sng" algn="ctr">
              <a:solidFill>
                <a:schemeClr val="bg1"/>
              </a:solidFill>
              <a:prstDash val="solid"/>
            </a:ln>
          </c:spPr>
          <c:invertIfNegative val="0"/>
          <c:dPt>
            <c:idx val="0"/>
            <c:invertIfNegative val="0"/>
            <c:bubble3D val="0"/>
            <c:spPr>
              <a:solidFill>
                <a:srgbClr val="9ECAE1"/>
              </a:solidFill>
              <a:ln w="9525" cmpd="sng" algn="ctr">
                <a:solidFill>
                  <a:schemeClr val="bg1"/>
                </a:solidFill>
                <a:prstDash val="solid"/>
              </a:ln>
            </c:spPr>
            <c:extLst>
              <c:ext xmlns:c16="http://schemas.microsoft.com/office/drawing/2014/chart" uri="{C3380CC4-5D6E-409C-BE32-E72D297353CC}">
                <c16:uniqueId val="{00000008-5396-4CA3-9561-97289C10D465}"/>
              </c:ext>
            </c:extLst>
          </c:dPt>
          <c:val>
            <c:numRef>
              <c:f>Sheet1!$A$5:$B$5</c:f>
              <c:numCache>
                <c:formatCode>General</c:formatCode>
                <c:ptCount val="2"/>
                <c:pt idx="0">
                  <c:v>38.199999999999989</c:v>
                </c:pt>
                <c:pt idx="1">
                  <c:v>11.726722334000016</c:v>
                </c:pt>
              </c:numCache>
            </c:numRef>
          </c:val>
          <c:extLst>
            <c:ext xmlns:c16="http://schemas.microsoft.com/office/drawing/2014/chart" uri="{C3380CC4-5D6E-409C-BE32-E72D297353CC}">
              <c16:uniqueId val="{00000009-5396-4CA3-9561-97289C10D465}"/>
            </c:ext>
          </c:extLst>
        </c:ser>
        <c:ser>
          <c:idx val="5"/>
          <c:order val="5"/>
          <c:spPr>
            <a:solidFill>
              <a:srgbClr val="D9D9D9"/>
            </a:solidFill>
            <a:ln w="9525" cmpd="sng" algn="ctr">
              <a:solidFill>
                <a:schemeClr val="bg1"/>
              </a:solidFill>
              <a:prstDash val="solid"/>
            </a:ln>
          </c:spPr>
          <c:invertIfNegative val="0"/>
          <c:dPt>
            <c:idx val="0"/>
            <c:invertIfNegative val="0"/>
            <c:bubble3D val="0"/>
            <c:spPr>
              <a:solidFill>
                <a:srgbClr val="C6DBEF"/>
              </a:solidFill>
              <a:ln w="9525" cmpd="sng" algn="ctr">
                <a:solidFill>
                  <a:schemeClr val="bg1"/>
                </a:solidFill>
                <a:prstDash val="solid"/>
              </a:ln>
            </c:spPr>
            <c:extLst>
              <c:ext xmlns:c16="http://schemas.microsoft.com/office/drawing/2014/chart" uri="{C3380CC4-5D6E-409C-BE32-E72D297353CC}">
                <c16:uniqueId val="{0000000A-5396-4CA3-9561-97289C10D465}"/>
              </c:ext>
            </c:extLst>
          </c:dPt>
          <c:val>
            <c:numRef>
              <c:f>Sheet1!$A$6:$B$6</c:f>
              <c:numCache>
                <c:formatCode>General</c:formatCode>
                <c:ptCount val="2"/>
                <c:pt idx="0">
                  <c:v>34.5</c:v>
                </c:pt>
                <c:pt idx="1">
                  <c:v>21.878617271233367</c:v>
                </c:pt>
              </c:numCache>
            </c:numRef>
          </c:val>
          <c:extLst>
            <c:ext xmlns:c16="http://schemas.microsoft.com/office/drawing/2014/chart" uri="{C3380CC4-5D6E-409C-BE32-E72D297353CC}">
              <c16:uniqueId val="{0000000B-5396-4CA3-9561-97289C10D465}"/>
            </c:ext>
          </c:extLst>
        </c:ser>
        <c:ser>
          <c:idx val="6"/>
          <c:order val="6"/>
          <c:spPr>
            <a:solidFill>
              <a:srgbClr val="F2F2F2"/>
            </a:solidFill>
            <a:ln w="9525" cmpd="sng" algn="ctr">
              <a:solidFill>
                <a:schemeClr val="bg1"/>
              </a:solidFill>
              <a:prstDash val="solid"/>
            </a:ln>
          </c:spPr>
          <c:invertIfNegative val="0"/>
          <c:val>
            <c:numRef>
              <c:f>Sheet1!$A$7:$B$7</c:f>
              <c:numCache>
                <c:formatCode>General</c:formatCode>
                <c:ptCount val="2"/>
                <c:pt idx="1">
                  <c:v>95.314546923709145</c:v>
                </c:pt>
              </c:numCache>
            </c:numRef>
          </c:val>
          <c:extLst>
            <c:ext xmlns:c16="http://schemas.microsoft.com/office/drawing/2014/chart" uri="{C3380CC4-5D6E-409C-BE32-E72D297353CC}">
              <c16:uniqueId val="{0000000C-5396-4CA3-9561-97289C10D465}"/>
            </c:ext>
          </c:extLst>
        </c:ser>
        <c:ser>
          <c:idx val="7"/>
          <c:order val="7"/>
          <c:spPr>
            <a:solidFill>
              <a:srgbClr val="F2F2F2"/>
            </a:solidFill>
            <a:ln w="9525" cmpd="sng" algn="ctr">
              <a:solidFill>
                <a:schemeClr val="bg1"/>
              </a:solidFill>
              <a:prstDash val="solid"/>
            </a:ln>
          </c:spPr>
          <c:invertIfNegative val="0"/>
          <c:val>
            <c:numRef>
              <c:f>Sheet1!$A$8:$B$8</c:f>
              <c:numCache>
                <c:formatCode>General</c:formatCode>
                <c:ptCount val="2"/>
                <c:pt idx="1">
                  <c:v>2.546005201000014</c:v>
                </c:pt>
              </c:numCache>
            </c:numRef>
          </c:val>
          <c:extLst>
            <c:ext xmlns:c16="http://schemas.microsoft.com/office/drawing/2014/chart" uri="{C3380CC4-5D6E-409C-BE32-E72D297353CC}">
              <c16:uniqueId val="{0000000D-5396-4CA3-9561-97289C10D465}"/>
            </c:ext>
          </c:extLst>
        </c:ser>
        <c:dLbls>
          <c:showLegendKey val="0"/>
          <c:showVal val="0"/>
          <c:showCatName val="0"/>
          <c:showSerName val="0"/>
          <c:showPercent val="0"/>
          <c:showBubbleSize val="0"/>
        </c:dLbls>
        <c:gapWidth val="40"/>
        <c:overlap val="100"/>
        <c:axId val="952901760"/>
        <c:axId val="1"/>
      </c:barChart>
      <c:catAx>
        <c:axId val="952901760"/>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308.87665142001998"/>
          <c:min val="0"/>
        </c:scaling>
        <c:delete val="1"/>
        <c:axPos val="l"/>
        <c:numFmt formatCode="General" sourceLinked="1"/>
        <c:majorTickMark val="out"/>
        <c:minorTickMark val="none"/>
        <c:tickLblPos val="nextTo"/>
        <c:crossAx val="952901760"/>
        <c:crosses val="min"/>
        <c:crossBetween val="between"/>
      </c:valAx>
      <c:spPr>
        <a:noFill/>
        <a:ln w="25400">
          <a:noFill/>
        </a:ln>
      </c:spPr>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210092283526409E-2"/>
          <c:y val="0.17282958199356913"/>
          <c:w val="0.97957981543294714"/>
          <c:h val="0.707395498392283"/>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1"/>
              <c:layout>
                <c:manualLayout>
                  <c:x val="0"/>
                  <c:y val="-0.159967845659164"/>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EDC2-4D59-9A4A-D4054AFAD0A1}"/>
                </c:ext>
              </c:extLst>
            </c:dLbl>
            <c:dLbl>
              <c:idx val="2"/>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EDC2-4D59-9A4A-D4054AFAD0A1}"/>
                </c:ext>
              </c:extLst>
            </c:dLbl>
            <c:dLbl>
              <c:idx val="3"/>
              <c:layout>
                <c:manualLayout>
                  <c:x val="0"/>
                  <c:y val="-0.2307073954983922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EDC2-4D59-9A4A-D4054AFAD0A1}"/>
                </c:ext>
              </c:extLst>
            </c:dLbl>
            <c:dLbl>
              <c:idx val="4"/>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EDC2-4D59-9A4A-D4054AFAD0A1}"/>
                </c:ext>
              </c:extLst>
            </c:dLbl>
            <c:dLbl>
              <c:idx val="5"/>
              <c:layout>
                <c:manualLayout>
                  <c:x val="0"/>
                  <c:y val="-0.407556270096463"/>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EDC2-4D59-9A4A-D4054AFAD0A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1">
                  <c:v>300</c:v>
                </c:pt>
                <c:pt idx="2">
                  <c:v>300</c:v>
                </c:pt>
                <c:pt idx="3">
                  <c:v>500</c:v>
                </c:pt>
                <c:pt idx="4">
                  <c:v>500</c:v>
                </c:pt>
                <c:pt idx="5">
                  <c:v>1000</c:v>
                </c:pt>
              </c:numCache>
            </c:numRef>
          </c:val>
          <c:extLst>
            <c:ext xmlns:c16="http://schemas.microsoft.com/office/drawing/2014/chart" uri="{C3380CC4-5D6E-409C-BE32-E72D297353CC}">
              <c16:uniqueId val="{00000005-EDC2-4D59-9A4A-D4054AFAD0A1}"/>
            </c:ext>
          </c:extLst>
        </c:ser>
        <c:ser>
          <c:idx val="1"/>
          <c:order val="1"/>
          <c:spPr>
            <a:solidFill>
              <a:srgbClr val="B3B3B3"/>
            </a:solidFill>
            <a:ln w="9525" cmpd="sng" algn="ctr">
              <a:solidFill>
                <a:schemeClr val="bg1"/>
              </a:solidFill>
              <a:prstDash val="solid"/>
            </a:ln>
          </c:spPr>
          <c:invertIfNegative val="0"/>
          <c:dLbls>
            <c:dLbl>
              <c:idx val="2"/>
              <c:layout>
                <c:manualLayout>
                  <c:x val="0"/>
                  <c:y val="0"/>
                </c:manualLayout>
              </c:layout>
              <c:numFmt formatCode="#,##0;&quot;-&quot;#,##0;0" sourceLinked="0"/>
              <c:spPr>
                <a:noFill/>
                <a:ln>
                  <a:noFill/>
                </a:ln>
              </c:spPr>
              <c:txPr>
                <a:bodyPr wrap="none"/>
                <a:lstStyle/>
                <a:p>
                  <a:pPr>
                    <a:defRPr sz="105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EDC2-4D59-9A4A-D4054AFAD0A1}"/>
                </c:ext>
              </c:extLst>
            </c:dLbl>
            <c:dLbl>
              <c:idx val="4"/>
              <c:layout>
                <c:manualLayout>
                  <c:x val="0"/>
                  <c:y val="0"/>
                </c:manualLayout>
              </c:layout>
              <c:numFmt formatCode="#,##0;&quot;-&quot;#,##0;0" sourceLinked="0"/>
              <c:spPr>
                <a:noFill/>
                <a:ln>
                  <a:noFill/>
                </a:ln>
              </c:spPr>
              <c:txPr>
                <a:bodyPr wrap="none"/>
                <a:lstStyle/>
                <a:p>
                  <a:pPr>
                    <a:defRPr sz="105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EDC2-4D59-9A4A-D4054AFAD0A1}"/>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Sheet1!$A$2:$F$2</c:f>
              <c:numCache>
                <c:formatCode>General</c:formatCode>
                <c:ptCount val="6"/>
                <c:pt idx="2">
                  <c:v>100</c:v>
                </c:pt>
                <c:pt idx="4">
                  <c:v>200</c:v>
                </c:pt>
              </c:numCache>
            </c:numRef>
          </c:val>
          <c:extLst>
            <c:ext xmlns:c16="http://schemas.microsoft.com/office/drawing/2014/chart" uri="{C3380CC4-5D6E-409C-BE32-E72D297353CC}">
              <c16:uniqueId val="{00000008-EDC2-4D59-9A4A-D4054AFAD0A1}"/>
            </c:ext>
          </c:extLst>
        </c:ser>
        <c:dLbls>
          <c:showLegendKey val="0"/>
          <c:showVal val="0"/>
          <c:showCatName val="0"/>
          <c:showSerName val="0"/>
          <c:showPercent val="0"/>
          <c:showBubbleSize val="0"/>
        </c:dLbls>
        <c:gapWidth val="40"/>
        <c:overlap val="100"/>
        <c:axId val="1263894736"/>
        <c:axId val="1"/>
      </c:barChart>
      <c:catAx>
        <c:axId val="126389473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263894736"/>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7827529021558872"/>
          <c:w val="0.96452933151432474"/>
          <c:h val="0.69817578772802658"/>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Lbls>
            <c:dLbl>
              <c:idx val="1"/>
              <c:layout>
                <c:manualLayout>
                  <c:x val="0"/>
                  <c:y val="-9.038142620232173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38AE-4FB3-947B-A9BB50BFEBE0}"/>
                </c:ext>
              </c:extLst>
            </c:dLbl>
            <c:dLbl>
              <c:idx val="2"/>
              <c:layout>
                <c:manualLayout>
                  <c:x val="0"/>
                  <c:y val="-0.2131011608623548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38AE-4FB3-947B-A9BB50BFEBE0}"/>
                </c:ext>
              </c:extLst>
            </c:dLbl>
            <c:dLbl>
              <c:idx val="3"/>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38AE-4FB3-947B-A9BB50BFEBE0}"/>
                </c:ext>
              </c:extLst>
            </c:dLbl>
            <c:dLbl>
              <c:idx val="4"/>
              <c:layout>
                <c:manualLayout>
                  <c:x val="0"/>
                  <c:y val="-0.26451077943615259"/>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38AE-4FB3-947B-A9BB50BFEBE0}"/>
                </c:ext>
              </c:extLst>
            </c:dLbl>
            <c:dLbl>
              <c:idx val="5"/>
              <c:layout>
                <c:manualLayout>
                  <c:x val="0"/>
                  <c:y val="-0.40464344941956881"/>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38AE-4FB3-947B-A9BB50BFEBE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0</c:v>
                </c:pt>
                <c:pt idx="1">
                  <c:v>100</c:v>
                </c:pt>
                <c:pt idx="2">
                  <c:v>450</c:v>
                </c:pt>
                <c:pt idx="3">
                  <c:v>600</c:v>
                </c:pt>
                <c:pt idx="4">
                  <c:v>600</c:v>
                </c:pt>
                <c:pt idx="5">
                  <c:v>1000</c:v>
                </c:pt>
              </c:numCache>
            </c:numRef>
          </c:val>
          <c:extLst>
            <c:ext xmlns:c16="http://schemas.microsoft.com/office/drawing/2014/chart" uri="{C3380CC4-5D6E-409C-BE32-E72D297353CC}">
              <c16:uniqueId val="{00000005-38AE-4FB3-947B-A9BB50BFEBE0}"/>
            </c:ext>
          </c:extLst>
        </c:ser>
        <c:dLbls>
          <c:showLegendKey val="0"/>
          <c:showVal val="0"/>
          <c:showCatName val="0"/>
          <c:showSerName val="0"/>
          <c:showPercent val="0"/>
          <c:showBubbleSize val="0"/>
        </c:dLbls>
        <c:gapWidth val="40"/>
        <c:overlap val="100"/>
        <c:axId val="149142256"/>
        <c:axId val="1"/>
      </c:barChart>
      <c:catAx>
        <c:axId val="14914225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49142256"/>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35334242837655E-2"/>
          <c:y val="0.1307017543859649"/>
          <c:w val="0.96452933151432474"/>
          <c:h val="0.73859649122807014"/>
        </c:manualLayout>
      </c:layout>
      <c:barChart>
        <c:barDir val="col"/>
        <c:grouping val="stacked"/>
        <c:varyColors val="0"/>
        <c:ser>
          <c:idx val="0"/>
          <c:order val="0"/>
          <c:spPr>
            <a:solidFill>
              <a:schemeClr val="accent1"/>
            </a:solidFill>
            <a:ln w="9525" cmpd="sng" algn="ctr">
              <a:solidFill>
                <a:schemeClr val="bg1"/>
              </a:solidFill>
              <a:prstDash val="solid"/>
            </a:ln>
          </c:spPr>
          <c:invertIfNegative val="0"/>
          <c:dPt>
            <c:idx val="5"/>
            <c:invertIfNegative val="0"/>
            <c:bubble3D val="0"/>
            <c:spPr>
              <a:solidFill>
                <a:schemeClr val="accent1"/>
              </a:solidFill>
              <a:ln>
                <a:noFill/>
              </a:ln>
            </c:spPr>
            <c:extLst>
              <c:ext xmlns:c16="http://schemas.microsoft.com/office/drawing/2014/chart" uri="{C3380CC4-5D6E-409C-BE32-E72D297353CC}">
                <c16:uniqueId val="{00000000-57AB-4C5C-BD37-33AE71C5BA39}"/>
              </c:ext>
            </c:extLst>
          </c:dPt>
          <c:dLbls>
            <c:dLbl>
              <c:idx val="1"/>
              <c:layout>
                <c:manualLayout>
                  <c:x val="0"/>
                  <c:y val="-9.5614035087719304E-2"/>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57AB-4C5C-BD37-33AE71C5BA39}"/>
                </c:ext>
              </c:extLst>
            </c:dLbl>
            <c:dLbl>
              <c:idx val="2"/>
              <c:layout>
                <c:manualLayout>
                  <c:x val="0"/>
                  <c:y val="-0.22543859649122808"/>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57AB-4C5C-BD37-33AE71C5BA39}"/>
                </c:ext>
              </c:extLst>
            </c:dLbl>
            <c:dLbl>
              <c:idx val="3"/>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57AB-4C5C-BD37-33AE71C5BA39}"/>
                </c:ext>
              </c:extLst>
            </c:dLbl>
            <c:dLbl>
              <c:idx val="4"/>
              <c:layout>
                <c:manualLayout>
                  <c:x val="0"/>
                  <c:y val="-0.27982456140350875"/>
                </c:manualLayout>
              </c:layout>
              <c:numFmt formatCode="#,##0;&quot;-&quot;#,##0;0" sourceLinked="0"/>
              <c:spPr>
                <a:noFill/>
                <a:ln>
                  <a:noFill/>
                </a:ln>
              </c:spPr>
              <c:txPr>
                <a:bodyPr wrap="none"/>
                <a:lstStyle/>
                <a:p>
                  <a:pPr>
                    <a:defRPr sz="1050" b="1"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57AB-4C5C-BD37-33AE71C5BA39}"/>
                </c:ext>
              </c:extLst>
            </c:dLbl>
            <c:dLbl>
              <c:idx val="5"/>
              <c:layout>
                <c:manualLayout>
                  <c:x val="0"/>
                  <c:y val="0"/>
                </c:manualLayout>
              </c:layout>
              <c:numFmt formatCode="#,##0;&quot;-&quot;#,##0;0" sourceLinked="0"/>
              <c:spPr>
                <a:noFill/>
                <a:ln>
                  <a:noFill/>
                </a:ln>
              </c:spPr>
              <c:txPr>
                <a:bodyPr wrap="none"/>
                <a:lstStyle/>
                <a:p>
                  <a:pPr>
                    <a:defRPr sz="1050" kern="120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57AB-4C5C-BD37-33AE71C5BA39}"/>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Sheet1!$A$1:$F$1</c:f>
              <c:numCache>
                <c:formatCode>General</c:formatCode>
                <c:ptCount val="6"/>
                <c:pt idx="0">
                  <c:v>0</c:v>
                </c:pt>
                <c:pt idx="1">
                  <c:v>100</c:v>
                </c:pt>
                <c:pt idx="2">
                  <c:v>450</c:v>
                </c:pt>
                <c:pt idx="3">
                  <c:v>600</c:v>
                </c:pt>
                <c:pt idx="4">
                  <c:v>600</c:v>
                </c:pt>
                <c:pt idx="5">
                  <c:v>600</c:v>
                </c:pt>
              </c:numCache>
            </c:numRef>
          </c:val>
          <c:extLst>
            <c:ext xmlns:c16="http://schemas.microsoft.com/office/drawing/2014/chart" uri="{C3380CC4-5D6E-409C-BE32-E72D297353CC}">
              <c16:uniqueId val="{00000005-57AB-4C5C-BD37-33AE71C5BA39}"/>
            </c:ext>
          </c:extLst>
        </c:ser>
        <c:ser>
          <c:idx val="1"/>
          <c:order val="1"/>
          <c:spPr>
            <a:noFill/>
            <a:ln>
              <a:noFill/>
            </a:ln>
          </c:spPr>
          <c:invertIfNegative val="0"/>
          <c:val>
            <c:numRef>
              <c:f>Sheet1!$A$2:$F$2</c:f>
              <c:numCache>
                <c:formatCode>General</c:formatCode>
                <c:ptCount val="6"/>
                <c:pt idx="5">
                  <c:v>400</c:v>
                </c:pt>
              </c:numCache>
            </c:numRef>
          </c:val>
          <c:extLst>
            <c:ext xmlns:c16="http://schemas.microsoft.com/office/drawing/2014/chart" uri="{C3380CC4-5D6E-409C-BE32-E72D297353CC}">
              <c16:uniqueId val="{00000006-57AB-4C5C-BD37-33AE71C5BA39}"/>
            </c:ext>
          </c:extLst>
        </c:ser>
        <c:dLbls>
          <c:showLegendKey val="0"/>
          <c:showVal val="0"/>
          <c:showCatName val="0"/>
          <c:showSerName val="0"/>
          <c:showPercent val="0"/>
          <c:showBubbleSize val="0"/>
        </c:dLbls>
        <c:gapWidth val="40"/>
        <c:overlap val="100"/>
        <c:axId val="1812706095"/>
        <c:axId val="1"/>
      </c:barChart>
      <c:catAx>
        <c:axId val="1812706095"/>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0"/>
          <c:min val="0"/>
        </c:scaling>
        <c:delete val="1"/>
        <c:axPos val="l"/>
        <c:numFmt formatCode="General" sourceLinked="1"/>
        <c:majorTickMark val="out"/>
        <c:minorTickMark val="none"/>
        <c:tickLblPos val="nextTo"/>
        <c:crossAx val="1812706095"/>
        <c:crosses val="min"/>
        <c:crossBetween val="between"/>
      </c:valAx>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5366430260047281E-2"/>
          <c:y val="2.462121212121212E-2"/>
          <c:w val="0.96926713947990539"/>
          <c:h val="0.9507575757575758"/>
        </c:manualLayout>
      </c:layout>
      <c:scatterChart>
        <c:scatterStyle val="lineMarker"/>
        <c:varyColors val="0"/>
        <c:ser>
          <c:idx val="0"/>
          <c:order val="0"/>
          <c:spPr>
            <a:ln>
              <a:noFill/>
            </a:ln>
          </c:spPr>
          <c:marker>
            <c:symbol val="circle"/>
            <c:size val="7"/>
            <c:spPr>
              <a:solidFill>
                <a:schemeClr val="accent1"/>
              </a:solidFill>
              <a:ln w="9525" cmpd="sng" algn="ctr">
                <a:solidFill>
                  <a:schemeClr val="accent1"/>
                </a:solidFill>
                <a:prstDash val="solid"/>
              </a:ln>
            </c:spPr>
          </c:marker>
          <c:xVal>
            <c:numRef>
              <c:f>Sheet1!$A$1:$A$10</c:f>
              <c:numCache>
                <c:formatCode>General</c:formatCode>
                <c:ptCount val="10"/>
                <c:pt idx="0">
                  <c:v>89</c:v>
                </c:pt>
                <c:pt idx="1">
                  <c:v>89</c:v>
                </c:pt>
                <c:pt idx="2">
                  <c:v>85</c:v>
                </c:pt>
                <c:pt idx="3">
                  <c:v>89</c:v>
                </c:pt>
                <c:pt idx="4">
                  <c:v>93</c:v>
                </c:pt>
                <c:pt idx="5">
                  <c:v>92</c:v>
                </c:pt>
                <c:pt idx="6">
                  <c:v>94</c:v>
                </c:pt>
                <c:pt idx="7">
                  <c:v>111</c:v>
                </c:pt>
                <c:pt idx="8">
                  <c:v>152</c:v>
                </c:pt>
                <c:pt idx="9">
                  <c:v>159</c:v>
                </c:pt>
              </c:numCache>
            </c:numRef>
          </c:xVal>
          <c:yVal>
            <c:numRef>
              <c:f>Sheet1!$B$1:$B$10</c:f>
              <c:numCache>
                <c:formatCode>General</c:formatCode>
                <c:ptCount val="10"/>
                <c:pt idx="0">
                  <c:v>40</c:v>
                </c:pt>
                <c:pt idx="1">
                  <c:v>60</c:v>
                </c:pt>
                <c:pt idx="2">
                  <c:v>38</c:v>
                </c:pt>
                <c:pt idx="3">
                  <c:v>56</c:v>
                </c:pt>
                <c:pt idx="4">
                  <c:v>50</c:v>
                </c:pt>
                <c:pt idx="5">
                  <c:v>67</c:v>
                </c:pt>
                <c:pt idx="6">
                  <c:v>89</c:v>
                </c:pt>
                <c:pt idx="7">
                  <c:v>173</c:v>
                </c:pt>
                <c:pt idx="8">
                  <c:v>145</c:v>
                </c:pt>
                <c:pt idx="9">
                  <c:v>192</c:v>
                </c:pt>
              </c:numCache>
            </c:numRef>
          </c:yVal>
          <c:smooth val="0"/>
          <c:extLst>
            <c:ext xmlns:c16="http://schemas.microsoft.com/office/drawing/2014/chart" uri="{C3380CC4-5D6E-409C-BE32-E72D297353CC}">
              <c16:uniqueId val="{00000000-869D-4129-97B2-2B05F1C04648}"/>
            </c:ext>
          </c:extLst>
        </c:ser>
        <c:dLbls>
          <c:showLegendKey val="0"/>
          <c:showVal val="0"/>
          <c:showCatName val="0"/>
          <c:showSerName val="0"/>
          <c:showPercent val="0"/>
          <c:showBubbleSize val="0"/>
        </c:dLbls>
        <c:axId val="1127879296"/>
        <c:axId val="1"/>
      </c:scatterChart>
      <c:valAx>
        <c:axId val="1127879296"/>
        <c:scaling>
          <c:orientation val="minMax"/>
          <c:max val="160"/>
          <c:min val="75"/>
        </c:scaling>
        <c:delete val="0"/>
        <c:axPos val="b"/>
        <c:majorGridlines>
          <c:spPr>
            <a:ln>
              <a:noFill/>
            </a:ln>
          </c:spPr>
        </c:majorGridlines>
        <c:numFmt formatCode="General" sourceLinked="1"/>
        <c:majorTickMark val="none"/>
        <c:minorTickMark val="none"/>
        <c:tickLblPos val="none"/>
        <c:spPr>
          <a:ln w="9525" cmpd="sng" algn="ctr">
            <a:solidFill>
              <a:schemeClr val="tx1"/>
            </a:solidFill>
            <a:prstDash val="solid"/>
          </a:ln>
        </c:spPr>
        <c:crossAx val="1"/>
        <c:crosses val="min"/>
        <c:crossBetween val="midCat"/>
      </c:valAx>
      <c:valAx>
        <c:axId val="1"/>
        <c:scaling>
          <c:orientation val="minMax"/>
          <c:max val="200"/>
          <c:min val="0"/>
        </c:scaling>
        <c:delete val="0"/>
        <c:axPos val="l"/>
        <c:majorGridlines>
          <c:spPr>
            <a:ln>
              <a:noFill/>
            </a:ln>
          </c:spPr>
        </c:majorGridlines>
        <c:numFmt formatCode="General" sourceLinked="1"/>
        <c:majorTickMark val="none"/>
        <c:minorTickMark val="none"/>
        <c:tickLblPos val="none"/>
        <c:spPr>
          <a:ln w="9525" cmpd="sng" algn="ctr">
            <a:solidFill>
              <a:schemeClr val="tx1"/>
            </a:solidFill>
            <a:prstDash val="solid"/>
          </a:ln>
        </c:spPr>
        <c:crossAx val="1127879296"/>
        <c:crosses val="min"/>
        <c:crossBetween val="midCat"/>
      </c:valAx>
    </c:plotArea>
    <c:plotVisOnly val="0"/>
    <c:dispBlanksAs val="gap"/>
    <c:showDLblsOverMax val="1"/>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44F9B3-230E-4249-B48D-033DF2A8593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A6F4463-1D35-4925-A89D-7EE462AFBF66}">
      <dgm:prSet/>
      <dgm:spPr/>
      <dgm:t>
        <a:bodyPr/>
        <a:lstStyle/>
        <a:p>
          <a:r>
            <a:rPr lang="en-US" b="1"/>
            <a:t>New Resource Type: ‘Provisional CLR’</a:t>
          </a:r>
        </a:p>
      </dgm:t>
    </dgm:pt>
    <dgm:pt modelId="{A0EA7553-2E44-47E9-8D18-5AD7BE588514}" type="parTrans" cxnId="{6A2E068B-23F7-4A88-8136-0DFA54EACAC2}">
      <dgm:prSet/>
      <dgm:spPr/>
      <dgm:t>
        <a:bodyPr/>
        <a:lstStyle/>
        <a:p>
          <a:endParaRPr lang="en-US"/>
        </a:p>
      </dgm:t>
    </dgm:pt>
    <dgm:pt modelId="{931BEE2D-5356-4A1E-874A-D35187E411EF}" type="sibTrans" cxnId="{6A2E068B-23F7-4A88-8136-0DFA54EACAC2}">
      <dgm:prSet/>
      <dgm:spPr/>
      <dgm:t>
        <a:bodyPr/>
        <a:lstStyle/>
        <a:p>
          <a:endParaRPr lang="en-US"/>
        </a:p>
      </dgm:t>
    </dgm:pt>
    <dgm:pt modelId="{9808225D-6D69-4B4B-BC39-F9B1C786DE12}">
      <dgm:prSet/>
      <dgm:spPr/>
      <dgm:t>
        <a:bodyPr/>
        <a:lstStyle/>
        <a:p>
          <a:pPr>
            <a:lnSpc>
              <a:spcPct val="100000"/>
            </a:lnSpc>
          </a:pPr>
          <a:r>
            <a:rPr lang="en-US"/>
            <a:t>A Large Load electing to operate as a CLR post-Batch Zero, with LPC defined in study and commitment via Form</a:t>
          </a:r>
        </a:p>
      </dgm:t>
    </dgm:pt>
    <dgm:pt modelId="{AF9AD94E-6E7C-47E9-A079-FDE70DC84057}" type="parTrans" cxnId="{A2AEFFC3-9502-4273-BD11-B28AB756581E}">
      <dgm:prSet/>
      <dgm:spPr/>
      <dgm:t>
        <a:bodyPr/>
        <a:lstStyle/>
        <a:p>
          <a:endParaRPr lang="en-US"/>
        </a:p>
      </dgm:t>
    </dgm:pt>
    <dgm:pt modelId="{E6DCBC2D-32A7-49A9-B2C3-864FFD0381A3}" type="sibTrans" cxnId="{A2AEFFC3-9502-4273-BD11-B28AB756581E}">
      <dgm:prSet/>
      <dgm:spPr/>
      <dgm:t>
        <a:bodyPr/>
        <a:lstStyle/>
        <a:p>
          <a:endParaRPr lang="en-US"/>
        </a:p>
      </dgm:t>
    </dgm:pt>
    <dgm:pt modelId="{18D7295A-C36A-4427-9575-EED9B562CD41}">
      <dgm:prSet/>
      <dgm:spPr/>
      <dgm:t>
        <a:bodyPr/>
        <a:lstStyle/>
        <a:p>
          <a:r>
            <a:rPr lang="en-US" b="1"/>
            <a:t>What’s different?</a:t>
          </a:r>
        </a:p>
      </dgm:t>
    </dgm:pt>
    <dgm:pt modelId="{021A07BD-2B86-4DAA-9336-42E6A089E054}" type="parTrans" cxnId="{26C1B766-4E41-401C-A613-F42D560155DF}">
      <dgm:prSet/>
      <dgm:spPr/>
      <dgm:t>
        <a:bodyPr/>
        <a:lstStyle/>
        <a:p>
          <a:endParaRPr lang="en-US"/>
        </a:p>
      </dgm:t>
    </dgm:pt>
    <dgm:pt modelId="{B8F12007-0FD5-429A-8445-B397B22EDCDD}" type="sibTrans" cxnId="{26C1B766-4E41-401C-A613-F42D560155DF}">
      <dgm:prSet/>
      <dgm:spPr/>
      <dgm:t>
        <a:bodyPr/>
        <a:lstStyle/>
        <a:p>
          <a:endParaRPr lang="en-US"/>
        </a:p>
      </dgm:t>
    </dgm:pt>
    <dgm:pt modelId="{A33AD5D0-0CE0-443A-92E8-9CE6B71C637F}">
      <dgm:prSet/>
      <dgm:spPr/>
      <dgm:t>
        <a:bodyPr/>
        <a:lstStyle/>
        <a:p>
          <a:pPr>
            <a:lnSpc>
              <a:spcPct val="100000"/>
            </a:lnSpc>
          </a:pPr>
          <a:r>
            <a:rPr lang="en-US"/>
            <a:t>PCLR load </a:t>
          </a:r>
          <a:r>
            <a:rPr lang="en-US" b="1"/>
            <a:t>bids can be ‘capped’ </a:t>
          </a:r>
          <a:r>
            <a:rPr lang="en-US"/>
            <a:t>to mitigate transmission constraints identified in SCED</a:t>
          </a:r>
        </a:p>
      </dgm:t>
    </dgm:pt>
    <dgm:pt modelId="{D6C49484-6CE7-4CC2-B712-EA659162C82B}" type="parTrans" cxnId="{61A534AE-C5F3-4AA5-8A77-25B0BCAFBFD8}">
      <dgm:prSet/>
      <dgm:spPr/>
      <dgm:t>
        <a:bodyPr/>
        <a:lstStyle/>
        <a:p>
          <a:endParaRPr lang="en-US"/>
        </a:p>
      </dgm:t>
    </dgm:pt>
    <dgm:pt modelId="{CA102CDC-A2BA-4D69-9877-8C61BA289C6A}" type="sibTrans" cxnId="{61A534AE-C5F3-4AA5-8A77-25B0BCAFBFD8}">
      <dgm:prSet/>
      <dgm:spPr/>
      <dgm:t>
        <a:bodyPr/>
        <a:lstStyle/>
        <a:p>
          <a:endParaRPr lang="en-US"/>
        </a:p>
      </dgm:t>
    </dgm:pt>
    <dgm:pt modelId="{413577A6-7404-47F2-AA1B-6091B56CD4BC}">
      <dgm:prSet/>
      <dgm:spPr/>
      <dgm:t>
        <a:bodyPr/>
        <a:lstStyle/>
        <a:p>
          <a:pPr>
            <a:lnSpc>
              <a:spcPct val="100000"/>
            </a:lnSpc>
          </a:pPr>
          <a:r>
            <a:rPr lang="en-US"/>
            <a:t>PCLR bids are capped </a:t>
          </a:r>
          <a:r>
            <a:rPr lang="en-US" b="1"/>
            <a:t>dynamically (“last-in-line/just-in-time”) in each run of SCED </a:t>
          </a:r>
          <a:r>
            <a:rPr lang="en-US"/>
            <a:t>to a price that will just allow SCED to resolve a constraint</a:t>
          </a:r>
        </a:p>
      </dgm:t>
    </dgm:pt>
    <dgm:pt modelId="{8D59DDAF-74DA-4F21-94CE-4C9AB28D262E}" type="parTrans" cxnId="{294371F5-AE01-4C9B-A994-836F41341500}">
      <dgm:prSet/>
      <dgm:spPr/>
      <dgm:t>
        <a:bodyPr/>
        <a:lstStyle/>
        <a:p>
          <a:endParaRPr lang="en-US"/>
        </a:p>
      </dgm:t>
    </dgm:pt>
    <dgm:pt modelId="{DE503C99-AD52-441C-A571-D368D458DD48}" type="sibTrans" cxnId="{294371F5-AE01-4C9B-A994-836F41341500}">
      <dgm:prSet/>
      <dgm:spPr/>
      <dgm:t>
        <a:bodyPr/>
        <a:lstStyle/>
        <a:p>
          <a:endParaRPr lang="en-US"/>
        </a:p>
      </dgm:t>
    </dgm:pt>
    <dgm:pt modelId="{AE55022D-1375-4BD9-8E7E-9366D5A94EDD}">
      <dgm:prSet/>
      <dgm:spPr/>
      <dgm:t>
        <a:bodyPr/>
        <a:lstStyle/>
        <a:p>
          <a:pPr>
            <a:lnSpc>
              <a:spcPct val="100000"/>
            </a:lnSpc>
          </a:pPr>
          <a:r>
            <a:rPr lang="en-US"/>
            <a:t>PCLRs are not eligible to provide Ancillary Services </a:t>
          </a:r>
        </a:p>
      </dgm:t>
    </dgm:pt>
    <dgm:pt modelId="{3B1BBD5A-E144-4FBA-9FB8-8031FA4461AD}" type="parTrans" cxnId="{DB88A280-DE9D-48D8-AB64-A350E1130337}">
      <dgm:prSet/>
      <dgm:spPr/>
      <dgm:t>
        <a:bodyPr/>
        <a:lstStyle/>
        <a:p>
          <a:endParaRPr lang="en-US"/>
        </a:p>
      </dgm:t>
    </dgm:pt>
    <dgm:pt modelId="{BFD79202-4E9E-4860-A3D6-84D8233507FB}" type="sibTrans" cxnId="{DB88A280-DE9D-48D8-AB64-A350E1130337}">
      <dgm:prSet/>
      <dgm:spPr/>
      <dgm:t>
        <a:bodyPr/>
        <a:lstStyle/>
        <a:p>
          <a:endParaRPr lang="en-US"/>
        </a:p>
      </dgm:t>
    </dgm:pt>
    <dgm:pt modelId="{15245895-0D9B-42F5-BDDC-0743766BAB47}">
      <dgm:prSet/>
      <dgm:spPr/>
      <dgm:t>
        <a:bodyPr/>
        <a:lstStyle/>
        <a:p>
          <a:pPr>
            <a:lnSpc>
              <a:spcPct val="100000"/>
            </a:lnSpc>
          </a:pPr>
          <a:r>
            <a:rPr lang="en-US" b="0"/>
            <a:t>Submits CLR Energy Bid Curve </a:t>
          </a:r>
          <a:r>
            <a:rPr lang="en-US" b="0">
              <a:sym typeface="Wingdings" panose="05000000000000000000" pitchFamily="2" charset="2"/>
            </a:rPr>
            <a:t> </a:t>
          </a:r>
          <a:r>
            <a:rPr lang="en-US" b="0"/>
            <a:t>bid-to-buy prices between Low Power Consumption (LPC) and Maximum Power Consumption (MPC) – same as any other CLR</a:t>
          </a:r>
          <a:endParaRPr lang="en-US"/>
        </a:p>
      </dgm:t>
    </dgm:pt>
    <dgm:pt modelId="{E344B919-6E25-425D-881D-0F4C370FD0ED}" type="parTrans" cxnId="{019B3BDD-0E41-4562-BF94-CA842F984F5C}">
      <dgm:prSet/>
      <dgm:spPr/>
      <dgm:t>
        <a:bodyPr/>
        <a:lstStyle/>
        <a:p>
          <a:endParaRPr lang="en-US"/>
        </a:p>
      </dgm:t>
    </dgm:pt>
    <dgm:pt modelId="{3A445ACF-3340-44A4-B156-55FC8B0CA55F}" type="sibTrans" cxnId="{019B3BDD-0E41-4562-BF94-CA842F984F5C}">
      <dgm:prSet/>
      <dgm:spPr/>
      <dgm:t>
        <a:bodyPr/>
        <a:lstStyle/>
        <a:p>
          <a:endParaRPr lang="en-US"/>
        </a:p>
      </dgm:t>
    </dgm:pt>
    <dgm:pt modelId="{4FAE0228-5C8D-4F92-BE6F-94D8DC578475}" type="pres">
      <dgm:prSet presAssocID="{7944F9B3-230E-4249-B48D-033DF2A85938}" presName="linear" presStyleCnt="0">
        <dgm:presLayoutVars>
          <dgm:dir/>
          <dgm:animLvl val="lvl"/>
          <dgm:resizeHandles val="exact"/>
        </dgm:presLayoutVars>
      </dgm:prSet>
      <dgm:spPr/>
    </dgm:pt>
    <dgm:pt modelId="{F004BDCD-FDC7-41B8-BD42-B0049A28B50E}" type="pres">
      <dgm:prSet presAssocID="{5A6F4463-1D35-4925-A89D-7EE462AFBF66}" presName="parentLin" presStyleCnt="0"/>
      <dgm:spPr/>
    </dgm:pt>
    <dgm:pt modelId="{5DA1E485-B743-4F51-B4E3-92FCE79CC97B}" type="pres">
      <dgm:prSet presAssocID="{5A6F4463-1D35-4925-A89D-7EE462AFBF66}" presName="parentLeftMargin" presStyleLbl="node1" presStyleIdx="0" presStyleCnt="2"/>
      <dgm:spPr/>
    </dgm:pt>
    <dgm:pt modelId="{72756D3E-5F05-47F2-8B0A-C759672A7602}" type="pres">
      <dgm:prSet presAssocID="{5A6F4463-1D35-4925-A89D-7EE462AFBF66}" presName="parentText" presStyleLbl="node1" presStyleIdx="0" presStyleCnt="2">
        <dgm:presLayoutVars>
          <dgm:chMax val="0"/>
          <dgm:bulletEnabled val="1"/>
        </dgm:presLayoutVars>
      </dgm:prSet>
      <dgm:spPr/>
    </dgm:pt>
    <dgm:pt modelId="{73991031-0384-46BF-A2BF-8005AE77B436}" type="pres">
      <dgm:prSet presAssocID="{5A6F4463-1D35-4925-A89D-7EE462AFBF66}" presName="negativeSpace" presStyleCnt="0"/>
      <dgm:spPr/>
    </dgm:pt>
    <dgm:pt modelId="{DC53F085-580C-46A9-8D90-F33BE46DF422}" type="pres">
      <dgm:prSet presAssocID="{5A6F4463-1D35-4925-A89D-7EE462AFBF66}" presName="childText" presStyleLbl="conFgAcc1" presStyleIdx="0" presStyleCnt="2">
        <dgm:presLayoutVars>
          <dgm:bulletEnabled val="1"/>
        </dgm:presLayoutVars>
      </dgm:prSet>
      <dgm:spPr/>
    </dgm:pt>
    <dgm:pt modelId="{8C23B591-8E44-431A-8542-1F52CD9AC217}" type="pres">
      <dgm:prSet presAssocID="{931BEE2D-5356-4A1E-874A-D35187E411EF}" presName="spaceBetweenRectangles" presStyleCnt="0"/>
      <dgm:spPr/>
    </dgm:pt>
    <dgm:pt modelId="{EF1C8049-9E95-4190-8C64-EF882C904C08}" type="pres">
      <dgm:prSet presAssocID="{18D7295A-C36A-4427-9575-EED9B562CD41}" presName="parentLin" presStyleCnt="0"/>
      <dgm:spPr/>
    </dgm:pt>
    <dgm:pt modelId="{7E2A980E-0290-4597-8FD2-A1EEAD48845E}" type="pres">
      <dgm:prSet presAssocID="{18D7295A-C36A-4427-9575-EED9B562CD41}" presName="parentLeftMargin" presStyleLbl="node1" presStyleIdx="0" presStyleCnt="2"/>
      <dgm:spPr/>
    </dgm:pt>
    <dgm:pt modelId="{32160337-A6E4-455A-B5E7-0178AA4C0087}" type="pres">
      <dgm:prSet presAssocID="{18D7295A-C36A-4427-9575-EED9B562CD41}" presName="parentText" presStyleLbl="node1" presStyleIdx="1" presStyleCnt="2">
        <dgm:presLayoutVars>
          <dgm:chMax val="0"/>
          <dgm:bulletEnabled val="1"/>
        </dgm:presLayoutVars>
      </dgm:prSet>
      <dgm:spPr/>
    </dgm:pt>
    <dgm:pt modelId="{14DC4E5A-DA6D-4461-8C7B-089F00E68D8C}" type="pres">
      <dgm:prSet presAssocID="{18D7295A-C36A-4427-9575-EED9B562CD41}" presName="negativeSpace" presStyleCnt="0"/>
      <dgm:spPr/>
    </dgm:pt>
    <dgm:pt modelId="{31573D6A-A120-4AC2-9614-769B2F28FE01}" type="pres">
      <dgm:prSet presAssocID="{18D7295A-C36A-4427-9575-EED9B562CD41}" presName="childText" presStyleLbl="conFgAcc1" presStyleIdx="1" presStyleCnt="2">
        <dgm:presLayoutVars>
          <dgm:bulletEnabled val="1"/>
        </dgm:presLayoutVars>
      </dgm:prSet>
      <dgm:spPr/>
    </dgm:pt>
  </dgm:ptLst>
  <dgm:cxnLst>
    <dgm:cxn modelId="{92172404-DFBD-412C-9344-8F481F1A3E93}" type="presOf" srcId="{A33AD5D0-0CE0-443A-92E8-9CE6B71C637F}" destId="{31573D6A-A120-4AC2-9614-769B2F28FE01}" srcOrd="0" destOrd="0" presId="urn:microsoft.com/office/officeart/2005/8/layout/list1"/>
    <dgm:cxn modelId="{4EDB3A13-CBD9-4970-A989-B2FC8C684D80}" type="presOf" srcId="{413577A6-7404-47F2-AA1B-6091B56CD4BC}" destId="{31573D6A-A120-4AC2-9614-769B2F28FE01}" srcOrd="0" destOrd="1" presId="urn:microsoft.com/office/officeart/2005/8/layout/list1"/>
    <dgm:cxn modelId="{F88CF517-53CA-460E-984E-C696FBB1A894}" type="presOf" srcId="{15245895-0D9B-42F5-BDDC-0743766BAB47}" destId="{DC53F085-580C-46A9-8D90-F33BE46DF422}" srcOrd="0" destOrd="1" presId="urn:microsoft.com/office/officeart/2005/8/layout/list1"/>
    <dgm:cxn modelId="{C9F80825-E9F6-4E35-B0A7-CBA6D7727723}" type="presOf" srcId="{5A6F4463-1D35-4925-A89D-7EE462AFBF66}" destId="{72756D3E-5F05-47F2-8B0A-C759672A7602}" srcOrd="1" destOrd="0" presId="urn:microsoft.com/office/officeart/2005/8/layout/list1"/>
    <dgm:cxn modelId="{E0D35C31-D11F-4144-B6E6-60EF42F09DE4}" type="presOf" srcId="{18D7295A-C36A-4427-9575-EED9B562CD41}" destId="{32160337-A6E4-455A-B5E7-0178AA4C0087}" srcOrd="1" destOrd="0" presId="urn:microsoft.com/office/officeart/2005/8/layout/list1"/>
    <dgm:cxn modelId="{26C1B766-4E41-401C-A613-F42D560155DF}" srcId="{7944F9B3-230E-4249-B48D-033DF2A85938}" destId="{18D7295A-C36A-4427-9575-EED9B562CD41}" srcOrd="1" destOrd="0" parTransId="{021A07BD-2B86-4DAA-9336-42E6A089E054}" sibTransId="{B8F12007-0FD5-429A-8445-B397B22EDCDD}"/>
    <dgm:cxn modelId="{EEEF0868-928A-46FA-B5CE-1ACCFFCD7A86}" type="presOf" srcId="{7944F9B3-230E-4249-B48D-033DF2A85938}" destId="{4FAE0228-5C8D-4F92-BE6F-94D8DC578475}" srcOrd="0" destOrd="0" presId="urn:microsoft.com/office/officeart/2005/8/layout/list1"/>
    <dgm:cxn modelId="{F0228074-C8DB-4555-8082-48FC25534F87}" type="presOf" srcId="{AE55022D-1375-4BD9-8E7E-9366D5A94EDD}" destId="{31573D6A-A120-4AC2-9614-769B2F28FE01}" srcOrd="0" destOrd="2" presId="urn:microsoft.com/office/officeart/2005/8/layout/list1"/>
    <dgm:cxn modelId="{DB88A280-DE9D-48D8-AB64-A350E1130337}" srcId="{18D7295A-C36A-4427-9575-EED9B562CD41}" destId="{AE55022D-1375-4BD9-8E7E-9366D5A94EDD}" srcOrd="2" destOrd="0" parTransId="{3B1BBD5A-E144-4FBA-9FB8-8031FA4461AD}" sibTransId="{BFD79202-4E9E-4860-A3D6-84D8233507FB}"/>
    <dgm:cxn modelId="{6A2E068B-23F7-4A88-8136-0DFA54EACAC2}" srcId="{7944F9B3-230E-4249-B48D-033DF2A85938}" destId="{5A6F4463-1D35-4925-A89D-7EE462AFBF66}" srcOrd="0" destOrd="0" parTransId="{A0EA7553-2E44-47E9-8D18-5AD7BE588514}" sibTransId="{931BEE2D-5356-4A1E-874A-D35187E411EF}"/>
    <dgm:cxn modelId="{6B26B08E-5367-4C8D-AD61-0A690D5B529E}" type="presOf" srcId="{5A6F4463-1D35-4925-A89D-7EE462AFBF66}" destId="{5DA1E485-B743-4F51-B4E3-92FCE79CC97B}" srcOrd="0" destOrd="0" presId="urn:microsoft.com/office/officeart/2005/8/layout/list1"/>
    <dgm:cxn modelId="{61A534AE-C5F3-4AA5-8A77-25B0BCAFBFD8}" srcId="{18D7295A-C36A-4427-9575-EED9B562CD41}" destId="{A33AD5D0-0CE0-443A-92E8-9CE6B71C637F}" srcOrd="0" destOrd="0" parTransId="{D6C49484-6CE7-4CC2-B712-EA659162C82B}" sibTransId="{CA102CDC-A2BA-4D69-9877-8C61BA289C6A}"/>
    <dgm:cxn modelId="{3D4209B9-DD5E-4F2A-BADA-F488F7EE18D1}" type="presOf" srcId="{9808225D-6D69-4B4B-BC39-F9B1C786DE12}" destId="{DC53F085-580C-46A9-8D90-F33BE46DF422}" srcOrd="0" destOrd="0" presId="urn:microsoft.com/office/officeart/2005/8/layout/list1"/>
    <dgm:cxn modelId="{87DC4DBA-2D1E-4331-ACF4-D69B3601F073}" type="presOf" srcId="{18D7295A-C36A-4427-9575-EED9B562CD41}" destId="{7E2A980E-0290-4597-8FD2-A1EEAD48845E}" srcOrd="0" destOrd="0" presId="urn:microsoft.com/office/officeart/2005/8/layout/list1"/>
    <dgm:cxn modelId="{A2AEFFC3-9502-4273-BD11-B28AB756581E}" srcId="{5A6F4463-1D35-4925-A89D-7EE462AFBF66}" destId="{9808225D-6D69-4B4B-BC39-F9B1C786DE12}" srcOrd="0" destOrd="0" parTransId="{AF9AD94E-6E7C-47E9-A079-FDE70DC84057}" sibTransId="{E6DCBC2D-32A7-49A9-B2C3-864FFD0381A3}"/>
    <dgm:cxn modelId="{019B3BDD-0E41-4562-BF94-CA842F984F5C}" srcId="{5A6F4463-1D35-4925-A89D-7EE462AFBF66}" destId="{15245895-0D9B-42F5-BDDC-0743766BAB47}" srcOrd="1" destOrd="0" parTransId="{E344B919-6E25-425D-881D-0F4C370FD0ED}" sibTransId="{3A445ACF-3340-44A4-B156-55FC8B0CA55F}"/>
    <dgm:cxn modelId="{294371F5-AE01-4C9B-A994-836F41341500}" srcId="{18D7295A-C36A-4427-9575-EED9B562CD41}" destId="{413577A6-7404-47F2-AA1B-6091B56CD4BC}" srcOrd="1" destOrd="0" parTransId="{8D59DDAF-74DA-4F21-94CE-4C9AB28D262E}" sibTransId="{DE503C99-AD52-441C-A571-D368D458DD48}"/>
    <dgm:cxn modelId="{D2436CD2-A014-481E-BB28-93E92340BF1D}" type="presParOf" srcId="{4FAE0228-5C8D-4F92-BE6F-94D8DC578475}" destId="{F004BDCD-FDC7-41B8-BD42-B0049A28B50E}" srcOrd="0" destOrd="0" presId="urn:microsoft.com/office/officeart/2005/8/layout/list1"/>
    <dgm:cxn modelId="{9C7367B0-7B69-4058-B18A-ACCC9135EA3E}" type="presParOf" srcId="{F004BDCD-FDC7-41B8-BD42-B0049A28B50E}" destId="{5DA1E485-B743-4F51-B4E3-92FCE79CC97B}" srcOrd="0" destOrd="0" presId="urn:microsoft.com/office/officeart/2005/8/layout/list1"/>
    <dgm:cxn modelId="{EC573CA7-AFD0-486B-B590-B558A0937AB1}" type="presParOf" srcId="{F004BDCD-FDC7-41B8-BD42-B0049A28B50E}" destId="{72756D3E-5F05-47F2-8B0A-C759672A7602}" srcOrd="1" destOrd="0" presId="urn:microsoft.com/office/officeart/2005/8/layout/list1"/>
    <dgm:cxn modelId="{8DE0A66D-53AE-41CD-B3EC-9F9BC5B79036}" type="presParOf" srcId="{4FAE0228-5C8D-4F92-BE6F-94D8DC578475}" destId="{73991031-0384-46BF-A2BF-8005AE77B436}" srcOrd="1" destOrd="0" presId="urn:microsoft.com/office/officeart/2005/8/layout/list1"/>
    <dgm:cxn modelId="{54A86D4D-1599-44EF-8D64-7C2A21225282}" type="presParOf" srcId="{4FAE0228-5C8D-4F92-BE6F-94D8DC578475}" destId="{DC53F085-580C-46A9-8D90-F33BE46DF422}" srcOrd="2" destOrd="0" presId="urn:microsoft.com/office/officeart/2005/8/layout/list1"/>
    <dgm:cxn modelId="{A6658FE9-B58C-4C71-A99E-A717CCC5C754}" type="presParOf" srcId="{4FAE0228-5C8D-4F92-BE6F-94D8DC578475}" destId="{8C23B591-8E44-431A-8542-1F52CD9AC217}" srcOrd="3" destOrd="0" presId="urn:microsoft.com/office/officeart/2005/8/layout/list1"/>
    <dgm:cxn modelId="{740C9B1F-8423-4935-BAE3-5DE8CBA5EF4F}" type="presParOf" srcId="{4FAE0228-5C8D-4F92-BE6F-94D8DC578475}" destId="{EF1C8049-9E95-4190-8C64-EF882C904C08}" srcOrd="4" destOrd="0" presId="urn:microsoft.com/office/officeart/2005/8/layout/list1"/>
    <dgm:cxn modelId="{E2F2C9D0-079E-4A9A-BD21-A1D5F37262CE}" type="presParOf" srcId="{EF1C8049-9E95-4190-8C64-EF882C904C08}" destId="{7E2A980E-0290-4597-8FD2-A1EEAD48845E}" srcOrd="0" destOrd="0" presId="urn:microsoft.com/office/officeart/2005/8/layout/list1"/>
    <dgm:cxn modelId="{0A1D7F79-2C70-4EBD-B503-C90F61DCA330}" type="presParOf" srcId="{EF1C8049-9E95-4190-8C64-EF882C904C08}" destId="{32160337-A6E4-455A-B5E7-0178AA4C0087}" srcOrd="1" destOrd="0" presId="urn:microsoft.com/office/officeart/2005/8/layout/list1"/>
    <dgm:cxn modelId="{96E26F94-B221-4517-A406-A14C454D4CD1}" type="presParOf" srcId="{4FAE0228-5C8D-4F92-BE6F-94D8DC578475}" destId="{14DC4E5A-DA6D-4461-8C7B-089F00E68D8C}" srcOrd="5" destOrd="0" presId="urn:microsoft.com/office/officeart/2005/8/layout/list1"/>
    <dgm:cxn modelId="{AFFCF923-B83B-432F-AAFE-95F6F1EF9031}" type="presParOf" srcId="{4FAE0228-5C8D-4F92-BE6F-94D8DC578475}" destId="{31573D6A-A120-4AC2-9614-769B2F28FE0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53F085-580C-46A9-8D90-F33BE46DF422}">
      <dsp:nvSpPr>
        <dsp:cNvPr id="0" name=""/>
        <dsp:cNvSpPr/>
      </dsp:nvSpPr>
      <dsp:spPr>
        <a:xfrm>
          <a:off x="0" y="367685"/>
          <a:ext cx="11379200" cy="218295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a:t>A Large Load electing to operate as a CLR post-Batch Zero, with LPC defined in study and commitment via Form</a:t>
          </a:r>
        </a:p>
        <a:p>
          <a:pPr marL="228600" lvl="1" indent="-228600" algn="l" defTabSz="933450">
            <a:lnSpc>
              <a:spcPct val="100000"/>
            </a:lnSpc>
            <a:spcBef>
              <a:spcPct val="0"/>
            </a:spcBef>
            <a:spcAft>
              <a:spcPct val="15000"/>
            </a:spcAft>
            <a:buChar char="•"/>
          </a:pPr>
          <a:r>
            <a:rPr lang="en-US" sz="2100" b="0" kern="1200"/>
            <a:t>Submits CLR Energy Bid Curve </a:t>
          </a:r>
          <a:r>
            <a:rPr lang="en-US" sz="2100" b="0" kern="1200">
              <a:sym typeface="Wingdings" panose="05000000000000000000" pitchFamily="2" charset="2"/>
            </a:rPr>
            <a:t> </a:t>
          </a:r>
          <a:r>
            <a:rPr lang="en-US" sz="2100" b="0" kern="1200"/>
            <a:t>bid-to-buy prices between Low Power Consumption (LPC) and Maximum Power Consumption (MPC) – same as any other CLR</a:t>
          </a:r>
          <a:endParaRPr lang="en-US" sz="2100" kern="1200"/>
        </a:p>
      </dsp:txBody>
      <dsp:txXfrm>
        <a:off x="0" y="367685"/>
        <a:ext cx="11379200" cy="2182950"/>
      </dsp:txXfrm>
    </dsp:sp>
    <dsp:sp modelId="{72756D3E-5F05-47F2-8B0A-C759672A7602}">
      <dsp:nvSpPr>
        <dsp:cNvPr id="0" name=""/>
        <dsp:cNvSpPr/>
      </dsp:nvSpPr>
      <dsp:spPr>
        <a:xfrm>
          <a:off x="568960" y="57725"/>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New Resource Type: ‘Provisional CLR’</a:t>
          </a:r>
        </a:p>
      </dsp:txBody>
      <dsp:txXfrm>
        <a:off x="599222" y="87987"/>
        <a:ext cx="7904916" cy="559396"/>
      </dsp:txXfrm>
    </dsp:sp>
    <dsp:sp modelId="{31573D6A-A120-4AC2-9614-769B2F28FE01}">
      <dsp:nvSpPr>
        <dsp:cNvPr id="0" name=""/>
        <dsp:cNvSpPr/>
      </dsp:nvSpPr>
      <dsp:spPr>
        <a:xfrm>
          <a:off x="0" y="2973996"/>
          <a:ext cx="11379200" cy="22491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3152" tIns="437388" rIns="883152" bIns="149352" numCol="1" spcCol="1270" anchor="t" anchorCtr="0">
          <a:noAutofit/>
        </a:bodyPr>
        <a:lstStyle/>
        <a:p>
          <a:pPr marL="228600" lvl="1" indent="-228600" algn="l" defTabSz="933450">
            <a:lnSpc>
              <a:spcPct val="100000"/>
            </a:lnSpc>
            <a:spcBef>
              <a:spcPct val="0"/>
            </a:spcBef>
            <a:spcAft>
              <a:spcPct val="15000"/>
            </a:spcAft>
            <a:buChar char="•"/>
          </a:pPr>
          <a:r>
            <a:rPr lang="en-US" sz="2100" kern="1200"/>
            <a:t>PCLR load </a:t>
          </a:r>
          <a:r>
            <a:rPr lang="en-US" sz="2100" b="1" kern="1200"/>
            <a:t>bids can be ‘capped’ </a:t>
          </a:r>
          <a:r>
            <a:rPr lang="en-US" sz="2100" kern="1200"/>
            <a:t>to mitigate transmission constraints identified in SCED</a:t>
          </a:r>
        </a:p>
        <a:p>
          <a:pPr marL="228600" lvl="1" indent="-228600" algn="l" defTabSz="933450">
            <a:lnSpc>
              <a:spcPct val="100000"/>
            </a:lnSpc>
            <a:spcBef>
              <a:spcPct val="0"/>
            </a:spcBef>
            <a:spcAft>
              <a:spcPct val="15000"/>
            </a:spcAft>
            <a:buChar char="•"/>
          </a:pPr>
          <a:r>
            <a:rPr lang="en-US" sz="2100" kern="1200"/>
            <a:t>PCLR bids are capped </a:t>
          </a:r>
          <a:r>
            <a:rPr lang="en-US" sz="2100" b="1" kern="1200"/>
            <a:t>dynamically (“last-in-line/just-in-time”) in each run of SCED </a:t>
          </a:r>
          <a:r>
            <a:rPr lang="en-US" sz="2100" kern="1200"/>
            <a:t>to a price that will just allow SCED to resolve a constraint</a:t>
          </a:r>
        </a:p>
        <a:p>
          <a:pPr marL="228600" lvl="1" indent="-228600" algn="l" defTabSz="933450">
            <a:lnSpc>
              <a:spcPct val="100000"/>
            </a:lnSpc>
            <a:spcBef>
              <a:spcPct val="0"/>
            </a:spcBef>
            <a:spcAft>
              <a:spcPct val="15000"/>
            </a:spcAft>
            <a:buChar char="•"/>
          </a:pPr>
          <a:r>
            <a:rPr lang="en-US" sz="2100" kern="1200"/>
            <a:t>PCLRs are not eligible to provide Ancillary Services </a:t>
          </a:r>
        </a:p>
      </dsp:txBody>
      <dsp:txXfrm>
        <a:off x="0" y="2973996"/>
        <a:ext cx="11379200" cy="2249100"/>
      </dsp:txXfrm>
    </dsp:sp>
    <dsp:sp modelId="{32160337-A6E4-455A-B5E7-0178AA4C0087}">
      <dsp:nvSpPr>
        <dsp:cNvPr id="0" name=""/>
        <dsp:cNvSpPr/>
      </dsp:nvSpPr>
      <dsp:spPr>
        <a:xfrm>
          <a:off x="568960" y="2664036"/>
          <a:ext cx="7965440" cy="6199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1075" tIns="0" rIns="301075" bIns="0" numCol="1" spcCol="1270" anchor="ctr" anchorCtr="0">
          <a:noAutofit/>
        </a:bodyPr>
        <a:lstStyle/>
        <a:p>
          <a:pPr marL="0" lvl="0" indent="0" algn="l" defTabSz="933450">
            <a:lnSpc>
              <a:spcPct val="90000"/>
            </a:lnSpc>
            <a:spcBef>
              <a:spcPct val="0"/>
            </a:spcBef>
            <a:spcAft>
              <a:spcPct val="35000"/>
            </a:spcAft>
            <a:buNone/>
          </a:pPr>
          <a:r>
            <a:rPr lang="en-US" sz="2100" b="1" kern="1200"/>
            <a:t>What’s different?</a:t>
          </a:r>
        </a:p>
      </dsp:txBody>
      <dsp:txXfrm>
        <a:off x="599222" y="2694298"/>
        <a:ext cx="790491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4BC41E-EAC0-4D88-BA59-21A53C68F870}"/>
              </a:ext>
            </a:extLst>
          </p:cNvPr>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0B5C4BB-B13C-4942-8E14-023ED14A3DB8}"/>
              </a:ext>
            </a:extLst>
          </p:cNvPr>
          <p:cNvSpPr>
            <a:spLocks noGrp="1"/>
          </p:cNvSpPr>
          <p:nvPr>
            <p:ph type="dt" sz="quarter" idx="1"/>
          </p:nvPr>
        </p:nvSpPr>
        <p:spPr>
          <a:xfrm>
            <a:off x="4022725" y="0"/>
            <a:ext cx="3078163" cy="469900"/>
          </a:xfrm>
          <a:prstGeom prst="rect">
            <a:avLst/>
          </a:prstGeom>
        </p:spPr>
        <p:txBody>
          <a:bodyPr vert="horz" lIns="91440" tIns="45720" rIns="91440" bIns="45720" rtlCol="0"/>
          <a:lstStyle>
            <a:lvl1pPr algn="r">
              <a:defRPr sz="1200"/>
            </a:lvl1pPr>
          </a:lstStyle>
          <a:p>
            <a:fld id="{54844B56-56CA-46C2-B040-170EF07B0E91}" type="datetime3">
              <a:rPr lang="en-US" smtClean="0"/>
              <a:t>19 May 2026</a:t>
            </a:fld>
            <a:endParaRPr lang="en-US"/>
          </a:p>
        </p:txBody>
      </p:sp>
      <p:sp>
        <p:nvSpPr>
          <p:cNvPr id="4" name="Footer Placeholder 3">
            <a:extLst>
              <a:ext uri="{FF2B5EF4-FFF2-40B4-BE49-F238E27FC236}">
                <a16:creationId xmlns:a16="http://schemas.microsoft.com/office/drawing/2014/main" id="{78221145-1027-4A39-B15A-DD84A26C2039}"/>
              </a:ext>
            </a:extLst>
          </p:cNvPr>
          <p:cNvSpPr>
            <a:spLocks noGrp="1"/>
          </p:cNvSpPr>
          <p:nvPr>
            <p:ph type="ftr" sz="quarter" idx="2"/>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A147719-50F5-4089-8123-86F5AF9C8847}"/>
              </a:ext>
            </a:extLst>
          </p:cNvPr>
          <p:cNvSpPr>
            <a:spLocks noGrp="1"/>
          </p:cNvSpPr>
          <p:nvPr>
            <p:ph type="sldNum" sz="quarter" idx="3"/>
          </p:nvPr>
        </p:nvSpPr>
        <p:spPr>
          <a:xfrm>
            <a:off x="4022725" y="8918575"/>
            <a:ext cx="3078163" cy="469900"/>
          </a:xfrm>
          <a:prstGeom prst="rect">
            <a:avLst/>
          </a:prstGeom>
        </p:spPr>
        <p:txBody>
          <a:bodyPr vert="horz" lIns="91440" tIns="45720" rIns="91440" bIns="45720" rtlCol="0" anchor="b"/>
          <a:lstStyle>
            <a:lvl1pPr algn="r">
              <a:defRPr sz="1200"/>
            </a:lvl1pPr>
          </a:lstStyle>
          <a:p>
            <a:fld id="{D2610F73-99D1-48E7-A408-B5EB5C8393F8}" type="slidenum">
              <a:rPr lang="en-US" smtClean="0"/>
              <a:t>‹#›</a:t>
            </a:fld>
            <a:endParaRPr lang="en-US"/>
          </a:p>
        </p:txBody>
      </p:sp>
    </p:spTree>
    <p:extLst>
      <p:ext uri="{BB962C8B-B14F-4D97-AF65-F5344CB8AC3E}">
        <p14:creationId xmlns:p14="http://schemas.microsoft.com/office/powerpoint/2010/main" val="2473196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14400" tIns="47114" rIns="94229" bIns="47114" rtlCol="0"/>
          <a:lstStyle>
            <a:lvl1pPr algn="l" rtl="0">
              <a:defRPr sz="900">
                <a:latin typeface="+mn-lt"/>
                <a:cs typeface="Arial" panose="020B0604020202020204" pitchFamily="34" charset="0"/>
              </a:defRPr>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14400" bIns="47114" rtlCol="0"/>
          <a:lstStyle>
            <a:lvl1pPr algn="r" rtl="0">
              <a:defRPr sz="900">
                <a:latin typeface="+mn-lt"/>
                <a:cs typeface="Arial" panose="020B0604020202020204" pitchFamily="34" charset="0"/>
              </a:defRPr>
            </a:lvl1pPr>
          </a:lstStyle>
          <a:p>
            <a:fld id="{A4FC4A73-EF24-4DBD-BE03-C4CAACADD3D7}" type="datetime3">
              <a:rPr lang="en-US" smtClean="0"/>
              <a:t>19 May 2026</a:t>
            </a:fld>
            <a:endParaRPr lang="en-US"/>
          </a:p>
        </p:txBody>
      </p:sp>
      <p:sp>
        <p:nvSpPr>
          <p:cNvPr id="4" name="Slide Image Placeholder 3"/>
          <p:cNvSpPr>
            <a:spLocks noGrp="1" noRot="1" noChangeAspect="1"/>
          </p:cNvSpPr>
          <p:nvPr>
            <p:ph type="sldImg" idx="2"/>
          </p:nvPr>
        </p:nvSpPr>
        <p:spPr>
          <a:xfrm>
            <a:off x="735012" y="563563"/>
            <a:ext cx="5632450" cy="3168650"/>
          </a:xfrm>
          <a:prstGeom prst="rect">
            <a:avLst/>
          </a:prstGeom>
          <a:noFill/>
          <a:ln w="6350">
            <a:solidFill>
              <a:prstClr val="black"/>
            </a:solidFill>
          </a:ln>
        </p:spPr>
        <p:txBody>
          <a:bodyPr vert="horz" lIns="94229" tIns="47114" rIns="94229" bIns="47114" rtlCol="0" anchor="ctr"/>
          <a:lstStyle/>
          <a:p>
            <a:endParaRPr lang="en-US"/>
          </a:p>
        </p:txBody>
      </p:sp>
      <p:sp>
        <p:nvSpPr>
          <p:cNvPr id="6" name="Footer Placeholder 5"/>
          <p:cNvSpPr>
            <a:spLocks noGrp="1"/>
          </p:cNvSpPr>
          <p:nvPr>
            <p:ph type="ftr" sz="quarter" idx="4"/>
          </p:nvPr>
        </p:nvSpPr>
        <p:spPr>
          <a:xfrm>
            <a:off x="0" y="8917422"/>
            <a:ext cx="3077739" cy="471053"/>
          </a:xfrm>
          <a:prstGeom prst="rect">
            <a:avLst/>
          </a:prstGeom>
        </p:spPr>
        <p:txBody>
          <a:bodyPr vert="horz" lIns="914400" tIns="47114" rIns="94229" bIns="47114" rtlCol="0" anchor="b"/>
          <a:lstStyle>
            <a:lvl1pPr algn="l" rtl="0">
              <a:defRPr sz="900">
                <a:latin typeface="+mn-lt"/>
                <a:cs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14400" bIns="47114" rtlCol="0" anchor="b"/>
          <a:lstStyle>
            <a:lvl1pPr algn="r" rtl="0">
              <a:defRPr sz="900">
                <a:latin typeface="+mn-lt"/>
                <a:cs typeface="Arial" panose="020B0604020202020204" pitchFamily="34" charset="0"/>
              </a:defRPr>
            </a:lvl1pPr>
          </a:lstStyle>
          <a:p>
            <a:fld id="{CF5EBCF4-26FC-4F76-8DA1-52FDDC328D44}" type="slidenum">
              <a:rPr lang="en-US" smtClean="0"/>
              <a:pPr/>
              <a:t>‹#›</a:t>
            </a:fld>
            <a:endParaRPr lang="en-US"/>
          </a:p>
        </p:txBody>
      </p:sp>
      <p:sp>
        <p:nvSpPr>
          <p:cNvPr id="5" name="Notes Placeholder 4">
            <a:extLst>
              <a:ext uri="{FF2B5EF4-FFF2-40B4-BE49-F238E27FC236}">
                <a16:creationId xmlns:a16="http://schemas.microsoft.com/office/drawing/2014/main" id="{22FEA09E-B533-4D4E-953A-87FE390760BA}"/>
              </a:ext>
            </a:extLst>
          </p:cNvPr>
          <p:cNvSpPr>
            <a:spLocks noGrp="1"/>
          </p:cNvSpPr>
          <p:nvPr>
            <p:ph type="body" sz="quarter" idx="3"/>
          </p:nvPr>
        </p:nvSpPr>
        <p:spPr>
          <a:xfrm>
            <a:off x="735012" y="4518025"/>
            <a:ext cx="5632450" cy="1000274"/>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0066646"/>
      </p:ext>
    </p:extLst>
  </p:cSld>
  <p:clrMap bg1="lt1" tx1="dk1" bg2="lt2" tx2="dk2" accent1="accent1" accent2="accent2" accent3="accent3" accent4="accent4" accent5="accent5" accent6="accent6" hlink="hlink" folHlink="folHlink"/>
  <p:hf hdr="0" ftr="0"/>
  <p:notesStyle>
    <a:lvl1pPr marL="0" algn="l" defTabSz="914400" rtl="0" eaLnBrk="1" latinLnBrk="0" hangingPunct="1">
      <a:lnSpc>
        <a:spcPct val="100000"/>
      </a:lnSpc>
      <a:spcBef>
        <a:spcPts val="300"/>
      </a:spcBef>
      <a:spcAft>
        <a:spcPts val="300"/>
      </a:spcAft>
      <a:defRPr lang="en-US" sz="1100" kern="1200">
        <a:solidFill>
          <a:schemeClr val="tx1"/>
        </a:solidFill>
        <a:latin typeface="+mn-lt"/>
        <a:ea typeface="+mn-ea"/>
        <a:cs typeface="Arial" panose="020B0604020202020204" pitchFamily="34" charset="0"/>
      </a:defRPr>
    </a:lvl1pPr>
    <a:lvl2pPr marL="144000" indent="-144000" algn="l" defTabSz="914400" rtl="0" eaLnBrk="1" latinLnBrk="0" hangingPunct="1">
      <a:spcAft>
        <a:spcPts val="300"/>
      </a:spcAft>
      <a:buSzPct val="110000"/>
      <a:buFont typeface="Wingdings" panose="05000000000000000000" pitchFamily="2" charset="2"/>
      <a:buChar char=""/>
      <a:defRPr lang="en-US" sz="1100" kern="1200">
        <a:solidFill>
          <a:schemeClr val="tx1"/>
        </a:solidFill>
        <a:latin typeface="+mn-lt"/>
        <a:ea typeface="+mn-ea"/>
        <a:cs typeface="+mn-cs"/>
      </a:defRPr>
    </a:lvl2pPr>
    <a:lvl3pPr marL="288000" indent="-144000" algn="l" defTabSz="914400" rtl="0" eaLnBrk="1" latinLnBrk="0" hangingPunct="1">
      <a:spcAft>
        <a:spcPts val="300"/>
      </a:spcAft>
      <a:buSzPct val="110000"/>
      <a:buFont typeface="Arial" panose="020B0604020202020204" pitchFamily="34" charset="0"/>
      <a:buChar char="‒"/>
      <a:defRPr lang="en-US" sz="1100" kern="1200">
        <a:solidFill>
          <a:schemeClr val="tx1"/>
        </a:solidFill>
        <a:latin typeface="+mn-lt"/>
        <a:ea typeface="+mn-ea"/>
        <a:cs typeface="+mn-cs"/>
      </a:defRPr>
    </a:lvl3pPr>
    <a:lvl4pPr marL="432000" indent="-144000" algn="l" defTabSz="914400" rtl="0" eaLnBrk="1" latinLnBrk="0" hangingPunct="1">
      <a:spcAft>
        <a:spcPts val="300"/>
      </a:spcAft>
      <a:buSzPct val="100000"/>
      <a:buFont typeface="Arial" panose="020B0604020202020204" pitchFamily="34" charset="0"/>
      <a:buChar char="•"/>
      <a:defRPr lang="en-US" sz="1100" kern="1200">
        <a:solidFill>
          <a:schemeClr val="tx1"/>
        </a:solidFill>
        <a:latin typeface="+mn-lt"/>
        <a:ea typeface="+mn-ea"/>
        <a:cs typeface="+mn-cs"/>
      </a:defRPr>
    </a:lvl4pPr>
    <a:lvl5pPr marL="576000" indent="-144000" algn="l" defTabSz="914400" rtl="0" eaLnBrk="1" latinLnBrk="0" hangingPunct="1">
      <a:spcAft>
        <a:spcPts val="300"/>
      </a:spcAft>
      <a:buFont typeface="Arial" panose="020B0604020202020204" pitchFamily="34" charset="0"/>
      <a:buChar char="̶"/>
      <a:defRPr lang="en-US"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fld id="{6BC86D71-25BE-417A-BE4C-6D6056A8AE53}" type="datetime3">
              <a:rPr lang="en-US" smtClean="0"/>
              <a:t>19 May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1</a:t>
            </a:fld>
            <a:endParaRPr lang="en-US"/>
          </a:p>
        </p:txBody>
      </p:sp>
    </p:spTree>
    <p:extLst>
      <p:ext uri="{BB962C8B-B14F-4D97-AF65-F5344CB8AC3E}">
        <p14:creationId xmlns:p14="http://schemas.microsoft.com/office/powerpoint/2010/main" val="317410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DD1E9-FCA0-BC7D-328B-960A21DB7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730A6-D4F4-DFC3-7CF1-9303FE08A514}"/>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C421EA3D-7D59-2E80-1AD6-1FD702349EA6}"/>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E1AD4CC-6496-B7FD-10A3-140C50C31778}"/>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F34805-1F01-4BDA-A8CA-FCEA2B4BC8D0}" type="datetime3">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 May 2026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Slide Number Placeholder 4">
            <a:extLst>
              <a:ext uri="{FF2B5EF4-FFF2-40B4-BE49-F238E27FC236}">
                <a16:creationId xmlns:a16="http://schemas.microsoft.com/office/drawing/2014/main" id="{A7DC604C-0DB2-E9EE-F04E-C73E9C7DC5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5EBCF4-26FC-4F76-8DA1-52FDDC328D4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576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fld id="{C62ADEE4-0C9F-4D78-86DE-7D2F05B242B8}" type="datetime3">
              <a:rPr lang="en-US" smtClean="0"/>
              <a:t>19 May 2026</a:t>
            </a:fld>
            <a:endParaRPr lang="en-US"/>
          </a:p>
        </p:txBody>
      </p:sp>
      <p:sp>
        <p:nvSpPr>
          <p:cNvPr id="5" name="Slide Number Placeholder 4"/>
          <p:cNvSpPr>
            <a:spLocks noGrp="1"/>
          </p:cNvSpPr>
          <p:nvPr>
            <p:ph type="sldNum" sz="quarter" idx="5"/>
          </p:nvPr>
        </p:nvSpPr>
        <p:spPr/>
        <p:txBody>
          <a:bodyPr/>
          <a:lstStyle/>
          <a:p>
            <a:fld id="{CF5EBCF4-26FC-4F76-8DA1-52FDDC328D44}" type="slidenum">
              <a:rPr lang="en-US" smtClean="0"/>
              <a:pPr/>
              <a:t>6</a:t>
            </a:fld>
            <a:endParaRPr lang="en-US"/>
          </a:p>
        </p:txBody>
      </p:sp>
    </p:spTree>
    <p:extLst>
      <p:ext uri="{BB962C8B-B14F-4D97-AF65-F5344CB8AC3E}">
        <p14:creationId xmlns:p14="http://schemas.microsoft.com/office/powerpoint/2010/main" val="2554091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1D92E-78D6-4367-E285-303F2CE6B5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89F89-DA62-6CFF-EDF5-48B220B2B1D7}"/>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8BADEFF-0B9D-1DB2-DD86-4A09CFF9F9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F25F814-9418-203D-E12C-04DB202F60B5}"/>
              </a:ext>
            </a:extLst>
          </p:cNvPr>
          <p:cNvSpPr>
            <a:spLocks noGrp="1"/>
          </p:cNvSpPr>
          <p:nvPr>
            <p:ph type="sldNum" sz="quarter" idx="5"/>
          </p:nvPr>
        </p:nvSpPr>
        <p:spPr/>
        <p:txBody>
          <a:bodyPr/>
          <a:lstStyle/>
          <a:p>
            <a:fld id="{3694BC6D-B4C2-499C-B968-7B53BF050EFF}" type="slidenum">
              <a:rPr lang="en-US" smtClean="0"/>
              <a:t>9</a:t>
            </a:fld>
            <a:endParaRPr lang="en-US"/>
          </a:p>
        </p:txBody>
      </p:sp>
    </p:spTree>
    <p:extLst>
      <p:ext uri="{BB962C8B-B14F-4D97-AF65-F5344CB8AC3E}">
        <p14:creationId xmlns:p14="http://schemas.microsoft.com/office/powerpoint/2010/main" val="3495228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563563"/>
            <a:ext cx="5632450" cy="31686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172142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BF786-A019-5741-DB13-58B82B0E5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63F2C-EDC5-8C81-B7FB-D0973BE44C5C}"/>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DE83786C-6B7F-9DBD-17D5-6C642EE9B057}"/>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0CAD1B02-2793-A11B-3F25-6661289D303D}"/>
              </a:ext>
            </a:extLst>
          </p:cNvPr>
          <p:cNvSpPr>
            <a:spLocks noGrp="1"/>
          </p:cNvSpPr>
          <p:nvPr>
            <p:ph type="dt" idx="1"/>
          </p:nvPr>
        </p:nvSpPr>
        <p:spPr/>
        <p:txBody>
          <a:bodyPr/>
          <a:lstStyle/>
          <a:p>
            <a:fld id="{A4FC4A73-EF24-4DBD-BE03-C4CAACADD3D7}" type="datetime3">
              <a:rPr lang="en-US" smtClean="0"/>
              <a:t>19 May 2026</a:t>
            </a:fld>
            <a:endParaRPr lang="en-US"/>
          </a:p>
        </p:txBody>
      </p:sp>
      <p:sp>
        <p:nvSpPr>
          <p:cNvPr id="5" name="Slide Number Placeholder 4">
            <a:extLst>
              <a:ext uri="{FF2B5EF4-FFF2-40B4-BE49-F238E27FC236}">
                <a16:creationId xmlns:a16="http://schemas.microsoft.com/office/drawing/2014/main" id="{D5703D29-5495-DE5A-0F7C-00BF0189478A}"/>
              </a:ext>
            </a:extLst>
          </p:cNvPr>
          <p:cNvSpPr>
            <a:spLocks noGrp="1"/>
          </p:cNvSpPr>
          <p:nvPr>
            <p:ph type="sldNum" sz="quarter" idx="5"/>
          </p:nvPr>
        </p:nvSpPr>
        <p:spPr/>
        <p:txBody>
          <a:bodyPr/>
          <a:lstStyle/>
          <a:p>
            <a:fld id="{CF5EBCF4-26FC-4F76-8DA1-52FDDC328D44}" type="slidenum">
              <a:rPr lang="en-US" smtClean="0"/>
              <a:pPr/>
              <a:t>18</a:t>
            </a:fld>
            <a:endParaRPr lang="en-US"/>
          </a:p>
        </p:txBody>
      </p:sp>
    </p:spTree>
    <p:extLst>
      <p:ext uri="{BB962C8B-B14F-4D97-AF65-F5344CB8AC3E}">
        <p14:creationId xmlns:p14="http://schemas.microsoft.com/office/powerpoint/2010/main" val="3666631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BF16D-F220-6923-FAA5-0EB6697968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3A95CF-D7BF-9ACF-F7F8-F15D991C6AA7}"/>
              </a:ext>
            </a:extLst>
          </p:cNvPr>
          <p:cNvSpPr>
            <a:spLocks noGrp="1" noRot="1" noChangeAspect="1"/>
          </p:cNvSpPr>
          <p:nvPr>
            <p:ph type="sldImg"/>
          </p:nvPr>
        </p:nvSpPr>
        <p:spPr>
          <a:xfrm>
            <a:off x="735013" y="563563"/>
            <a:ext cx="5632450" cy="3168650"/>
          </a:xfrm>
        </p:spPr>
      </p:sp>
      <p:sp>
        <p:nvSpPr>
          <p:cNvPr id="3" name="Notes Placeholder 2">
            <a:extLst>
              <a:ext uri="{FF2B5EF4-FFF2-40B4-BE49-F238E27FC236}">
                <a16:creationId xmlns:a16="http://schemas.microsoft.com/office/drawing/2014/main" id="{70F96B38-C8E1-E0E8-F830-5EAE0A5DD657}"/>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F2482F5D-7F30-2491-5020-B25614F75DCA}"/>
              </a:ext>
            </a:extLst>
          </p:cNvPr>
          <p:cNvSpPr>
            <a:spLocks noGrp="1"/>
          </p:cNvSpPr>
          <p:nvPr>
            <p:ph type="dt" idx="1"/>
          </p:nvPr>
        </p:nvSpPr>
        <p:spPr/>
        <p:txBody>
          <a:bodyPr/>
          <a:lstStyle/>
          <a:p>
            <a:fld id="{E2EDA06B-7F07-4ADC-8F75-C1E3C02E2F60}" type="datetime3">
              <a:rPr lang="en-US" smtClean="0"/>
              <a:t>19 May 2026</a:t>
            </a:fld>
            <a:endParaRPr lang="en-US"/>
          </a:p>
        </p:txBody>
      </p:sp>
      <p:sp>
        <p:nvSpPr>
          <p:cNvPr id="5" name="Slide Number Placeholder 4">
            <a:extLst>
              <a:ext uri="{FF2B5EF4-FFF2-40B4-BE49-F238E27FC236}">
                <a16:creationId xmlns:a16="http://schemas.microsoft.com/office/drawing/2014/main" id="{77DFE09A-4C27-761F-C013-142D94D624A6}"/>
              </a:ext>
            </a:extLst>
          </p:cNvPr>
          <p:cNvSpPr>
            <a:spLocks noGrp="1"/>
          </p:cNvSpPr>
          <p:nvPr>
            <p:ph type="sldNum" sz="quarter" idx="5"/>
          </p:nvPr>
        </p:nvSpPr>
        <p:spPr/>
        <p:txBody>
          <a:bodyPr/>
          <a:lstStyle/>
          <a:p>
            <a:fld id="{CF5EBCF4-26FC-4F76-8DA1-52FDDC328D44}" type="slidenum">
              <a:rPr lang="en-US" smtClean="0"/>
              <a:pPr/>
              <a:t>25</a:t>
            </a:fld>
            <a:endParaRPr lang="en-US"/>
          </a:p>
        </p:txBody>
      </p:sp>
    </p:spTree>
    <p:extLst>
      <p:ext uri="{BB962C8B-B14F-4D97-AF65-F5344CB8AC3E}">
        <p14:creationId xmlns:p14="http://schemas.microsoft.com/office/powerpoint/2010/main" val="1665766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svg"/><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6336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54282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6915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62526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197972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465647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68319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6800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359579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02243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20351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71622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78432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721383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267639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319659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heme" Target="../theme/theme1.xml"/><Relationship Id="rId7" Type="http://schemas.openxmlformats.org/officeDocument/2006/relationships/image" Target="../media/image2.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oleObject" Target="../embeddings/oleObject2.bin"/><Relationship Id="rId2" Type="http://schemas.openxmlformats.org/officeDocument/2006/relationships/slideLayout" Target="../slideLayouts/slideLayout4.xml"/><Relationship Id="rId16" Type="http://schemas.openxmlformats.org/officeDocument/2006/relationships/tags" Target="../tags/tag3.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image" Target="../media/image4.sv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D892637-50E4-DD4B-56F0-CFBBD52C73DB}"/>
              </a:ext>
            </a:extLst>
          </p:cNvPr>
          <p:cNvGraphicFramePr>
            <a:graphicFrameLocks noChangeAspect="1"/>
          </p:cNvGraphicFramePr>
          <p:nvPr userDrawn="1">
            <p:custDataLst>
              <p:tags r:id="rId4"/>
            </p:custDataLst>
            <p:extLst>
              <p:ext uri="{D42A27DB-BD31-4B8C-83A1-F6EECF244321}">
                <p14:modId xmlns:p14="http://schemas.microsoft.com/office/powerpoint/2010/main" val="996458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5" progId="TCLayout.ActiveDocument.1">
                  <p:embed/>
                </p:oleObj>
              </mc:Choice>
              <mc:Fallback>
                <p:oleObj name="think-cell Slide" r:id="rId5" imgW="404" imgH="405" progId="TCLayout.ActiveDocument.1">
                  <p:embed/>
                  <p:pic>
                    <p:nvPicPr>
                      <p:cNvPr id="4" name="think-cell data - do not delete" hidden="1">
                        <a:extLst>
                          <a:ext uri="{FF2B5EF4-FFF2-40B4-BE49-F238E27FC236}">
                            <a16:creationId xmlns:a16="http://schemas.microsoft.com/office/drawing/2014/main" id="{6D892637-50E4-DD4B-56F0-CFBBD52C73D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7"/>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8"/>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896644367"/>
      </p:ext>
    </p:extLst>
  </p:cSld>
  <p:clrMap bg1="lt1" tx1="dk1" bg2="lt2" tx2="dk2" accent1="accent1" accent2="accent2" accent3="accent3" accent4="accent4" accent5="accent5" accent6="accent6" hlink="hlink" folHlink="folHlink"/>
  <p:sldLayoutIdLst>
    <p:sldLayoutId id="2147483925" r:id="rId1"/>
    <p:sldLayoutId id="214748392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C70E188F-7C9B-28D4-86A5-D56573E75DA9}"/>
              </a:ext>
            </a:extLst>
          </p:cNvPr>
          <p:cNvGraphicFramePr>
            <a:graphicFrameLocks noChangeAspect="1"/>
          </p:cNvGraphicFramePr>
          <p:nvPr userDrawn="1">
            <p:custDataLst>
              <p:tags r:id="rId16"/>
            </p:custDataLst>
            <p:extLst>
              <p:ext uri="{D42A27DB-BD31-4B8C-83A1-F6EECF244321}">
                <p14:modId xmlns:p14="http://schemas.microsoft.com/office/powerpoint/2010/main" val="6839145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04" imgH="405" progId="TCLayout.ActiveDocument.1">
                  <p:embed/>
                </p:oleObj>
              </mc:Choice>
              <mc:Fallback>
                <p:oleObj name="think-cell Slide" r:id="rId17" imgW="404" imgH="405" progId="TCLayout.ActiveDocument.1">
                  <p:embed/>
                  <p:pic>
                    <p:nvPicPr>
                      <p:cNvPr id="11" name="think-cell data - do not delete" hidden="1">
                        <a:extLst>
                          <a:ext uri="{FF2B5EF4-FFF2-40B4-BE49-F238E27FC236}">
                            <a16:creationId xmlns:a16="http://schemas.microsoft.com/office/drawing/2014/main" id="{C70E188F-7C9B-28D4-86A5-D56573E75DA9}"/>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9"/>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115819579"/>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6.xml"/><Relationship Id="rId7" Type="http://schemas.openxmlformats.org/officeDocument/2006/relationships/oleObject" Target="../embeddings/oleObject3.bin"/><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1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3.xml"/></Relationships>
</file>

<file path=ppt/slides/_rels/slide12.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image" Target="../media/image19.svg"/><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slideLayout" Target="../slideLayouts/slideLayout9.xml"/><Relationship Id="rId17" Type="http://schemas.openxmlformats.org/officeDocument/2006/relationships/image" Target="../media/image21.svg"/><Relationship Id="rId2" Type="http://schemas.openxmlformats.org/officeDocument/2006/relationships/tags" Target="../tags/tag155.xml"/><Relationship Id="rId16" Type="http://schemas.openxmlformats.org/officeDocument/2006/relationships/image" Target="../media/image14.emf"/><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5" Type="http://schemas.openxmlformats.org/officeDocument/2006/relationships/oleObject" Target="../embeddings/oleObject11.bin"/><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image" Target="../media/image20.sv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oleObject" Target="../embeddings/oleObject12.bin"/><Relationship Id="rId3" Type="http://schemas.openxmlformats.org/officeDocument/2006/relationships/tags" Target="../tags/tag168.xml"/><Relationship Id="rId7" Type="http://schemas.openxmlformats.org/officeDocument/2006/relationships/tags" Target="../tags/tag172.xml"/><Relationship Id="rId12" Type="http://schemas.openxmlformats.org/officeDocument/2006/relationships/slideLayout" Target="../slideLayouts/slideLayout4.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5" Type="http://schemas.openxmlformats.org/officeDocument/2006/relationships/image" Target="../media/image22.svg"/><Relationship Id="rId10" Type="http://schemas.openxmlformats.org/officeDocument/2006/relationships/tags" Target="../tags/tag175.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image" Target="../media/image1.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image" Target="../media/image23.sv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image" Target="../media/image1.emf"/><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oleObject" Target="../embeddings/oleObject13.bin"/><Relationship Id="rId5" Type="http://schemas.openxmlformats.org/officeDocument/2006/relationships/tags" Target="../tags/tag181.xml"/><Relationship Id="rId15" Type="http://schemas.openxmlformats.org/officeDocument/2006/relationships/image" Target="../media/image25.svg"/><Relationship Id="rId10" Type="http://schemas.openxmlformats.org/officeDocument/2006/relationships/slideLayout" Target="../slideLayouts/slideLayout9.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image" Target="../media/image24.svg"/></Relationships>
</file>

<file path=ppt/slides/_rels/slide17.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oleObject" Target="../embeddings/oleObject14.bin"/><Relationship Id="rId7" Type="http://schemas.openxmlformats.org/officeDocument/2006/relationships/image" Target="../media/image28.svg"/><Relationship Id="rId2" Type="http://schemas.openxmlformats.org/officeDocument/2006/relationships/slideLayout" Target="../slideLayouts/slideLayout9.xml"/><Relationship Id="rId1" Type="http://schemas.openxmlformats.org/officeDocument/2006/relationships/tags" Target="../tags/tag186.xml"/><Relationship Id="rId6" Type="http://schemas.openxmlformats.org/officeDocument/2006/relationships/image" Target="../media/image27.svg"/><Relationship Id="rId5" Type="http://schemas.openxmlformats.org/officeDocument/2006/relationships/image" Target="../media/image26.svg"/><Relationship Id="rId4" Type="http://schemas.openxmlformats.org/officeDocument/2006/relationships/image" Target="../media/image14.emf"/><Relationship Id="rId9" Type="http://schemas.openxmlformats.org/officeDocument/2006/relationships/image" Target="../media/image30.svg"/></Relationships>
</file>

<file path=ppt/slides/_rels/slide1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tags" Target="../tags/tag189.xml"/><Relationship Id="rId7" Type="http://schemas.openxmlformats.org/officeDocument/2006/relationships/image" Target="../media/image1.emf"/><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oleObject" Target="../embeddings/oleObject15.bin"/><Relationship Id="rId5" Type="http://schemas.openxmlformats.org/officeDocument/2006/relationships/notesSlide" Target="../notesSlides/notesSlide6.xml"/><Relationship Id="rId4"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tags" Target="../tags/tag192.xml"/><Relationship Id="rId7" Type="http://schemas.openxmlformats.org/officeDocument/2006/relationships/image" Target="../media/image24.sv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image" Target="../media/image14.emf"/><Relationship Id="rId5" Type="http://schemas.openxmlformats.org/officeDocument/2006/relationships/oleObject" Target="../embeddings/oleObject16.bin"/><Relationship Id="rId4" Type="http://schemas.openxmlformats.org/officeDocument/2006/relationships/slideLayout" Target="../slideLayouts/slideLayout9.xml"/><Relationship Id="rId9" Type="http://schemas.openxmlformats.org/officeDocument/2006/relationships/image" Target="../media/image25.svg"/></Relationships>
</file>

<file path=ppt/slides/_rels/slide2.xml.rels><?xml version="1.0" encoding="UTF-8" standalone="yes"?>
<Relationships xmlns="http://schemas.openxmlformats.org/package/2006/relationships"><Relationship Id="rId26" Type="http://schemas.openxmlformats.org/officeDocument/2006/relationships/tags" Target="../tags/tag33.xml"/><Relationship Id="rId21" Type="http://schemas.openxmlformats.org/officeDocument/2006/relationships/tags" Target="../tags/tag28.xml"/><Relationship Id="rId42" Type="http://schemas.openxmlformats.org/officeDocument/2006/relationships/tags" Target="../tags/tag49.xml"/><Relationship Id="rId47" Type="http://schemas.openxmlformats.org/officeDocument/2006/relationships/tags" Target="../tags/tag54.xml"/><Relationship Id="rId63" Type="http://schemas.openxmlformats.org/officeDocument/2006/relationships/tags" Target="../tags/tag70.xml"/><Relationship Id="rId68" Type="http://schemas.openxmlformats.org/officeDocument/2006/relationships/tags" Target="../tags/tag75.xml"/><Relationship Id="rId84" Type="http://schemas.openxmlformats.org/officeDocument/2006/relationships/tags" Target="../tags/tag91.xml"/><Relationship Id="rId89" Type="http://schemas.openxmlformats.org/officeDocument/2006/relationships/tags" Target="../tags/tag96.xml"/><Relationship Id="rId16" Type="http://schemas.openxmlformats.org/officeDocument/2006/relationships/tags" Target="../tags/tag23.xml"/><Relationship Id="rId107" Type="http://schemas.openxmlformats.org/officeDocument/2006/relationships/slideLayout" Target="../slideLayouts/slideLayout9.xml"/><Relationship Id="rId11" Type="http://schemas.openxmlformats.org/officeDocument/2006/relationships/tags" Target="../tags/tag18.xml"/><Relationship Id="rId32" Type="http://schemas.openxmlformats.org/officeDocument/2006/relationships/tags" Target="../tags/tag39.xml"/><Relationship Id="rId37" Type="http://schemas.openxmlformats.org/officeDocument/2006/relationships/tags" Target="../tags/tag44.xml"/><Relationship Id="rId53" Type="http://schemas.openxmlformats.org/officeDocument/2006/relationships/tags" Target="../tags/tag60.xml"/><Relationship Id="rId58" Type="http://schemas.openxmlformats.org/officeDocument/2006/relationships/tags" Target="../tags/tag65.xml"/><Relationship Id="rId74" Type="http://schemas.openxmlformats.org/officeDocument/2006/relationships/tags" Target="../tags/tag81.xml"/><Relationship Id="rId79" Type="http://schemas.openxmlformats.org/officeDocument/2006/relationships/tags" Target="../tags/tag86.xml"/><Relationship Id="rId102" Type="http://schemas.openxmlformats.org/officeDocument/2006/relationships/tags" Target="../tags/tag109.xml"/><Relationship Id="rId5" Type="http://schemas.openxmlformats.org/officeDocument/2006/relationships/tags" Target="../tags/tag12.xml"/><Relationship Id="rId90" Type="http://schemas.openxmlformats.org/officeDocument/2006/relationships/tags" Target="../tags/tag97.xml"/><Relationship Id="rId95" Type="http://schemas.openxmlformats.org/officeDocument/2006/relationships/tags" Target="../tags/tag102.xml"/><Relationship Id="rId22" Type="http://schemas.openxmlformats.org/officeDocument/2006/relationships/tags" Target="../tags/tag29.xml"/><Relationship Id="rId27" Type="http://schemas.openxmlformats.org/officeDocument/2006/relationships/tags" Target="../tags/tag34.xml"/><Relationship Id="rId43" Type="http://schemas.openxmlformats.org/officeDocument/2006/relationships/tags" Target="../tags/tag50.xml"/><Relationship Id="rId48" Type="http://schemas.openxmlformats.org/officeDocument/2006/relationships/tags" Target="../tags/tag55.xml"/><Relationship Id="rId64" Type="http://schemas.openxmlformats.org/officeDocument/2006/relationships/tags" Target="../tags/tag71.xml"/><Relationship Id="rId69" Type="http://schemas.openxmlformats.org/officeDocument/2006/relationships/tags" Target="../tags/tag76.xml"/><Relationship Id="rId80" Type="http://schemas.openxmlformats.org/officeDocument/2006/relationships/tags" Target="../tags/tag87.xml"/><Relationship Id="rId85" Type="http://schemas.openxmlformats.org/officeDocument/2006/relationships/tags" Target="../tags/tag92.xml"/><Relationship Id="rId12" Type="http://schemas.openxmlformats.org/officeDocument/2006/relationships/tags" Target="../tags/tag19.xml"/><Relationship Id="rId17" Type="http://schemas.openxmlformats.org/officeDocument/2006/relationships/tags" Target="../tags/tag24.xml"/><Relationship Id="rId33" Type="http://schemas.openxmlformats.org/officeDocument/2006/relationships/tags" Target="../tags/tag40.xml"/><Relationship Id="rId38" Type="http://schemas.openxmlformats.org/officeDocument/2006/relationships/tags" Target="../tags/tag45.xml"/><Relationship Id="rId59" Type="http://schemas.openxmlformats.org/officeDocument/2006/relationships/tags" Target="../tags/tag66.xml"/><Relationship Id="rId103" Type="http://schemas.openxmlformats.org/officeDocument/2006/relationships/tags" Target="../tags/tag110.xml"/><Relationship Id="rId108" Type="http://schemas.openxmlformats.org/officeDocument/2006/relationships/notesSlide" Target="../notesSlides/notesSlide2.xml"/><Relationship Id="rId54" Type="http://schemas.openxmlformats.org/officeDocument/2006/relationships/tags" Target="../tags/tag61.xml"/><Relationship Id="rId70" Type="http://schemas.openxmlformats.org/officeDocument/2006/relationships/tags" Target="../tags/tag77.xml"/><Relationship Id="rId75" Type="http://schemas.openxmlformats.org/officeDocument/2006/relationships/tags" Target="../tags/tag82.xml"/><Relationship Id="rId91" Type="http://schemas.openxmlformats.org/officeDocument/2006/relationships/tags" Target="../tags/tag98.xml"/><Relationship Id="rId96" Type="http://schemas.openxmlformats.org/officeDocument/2006/relationships/tags" Target="../tags/tag103.xml"/><Relationship Id="rId1" Type="http://schemas.openxmlformats.org/officeDocument/2006/relationships/tags" Target="../tags/tag8.xml"/><Relationship Id="rId6" Type="http://schemas.openxmlformats.org/officeDocument/2006/relationships/tags" Target="../tags/tag13.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tags" Target="../tags/tag43.xml"/><Relationship Id="rId49" Type="http://schemas.openxmlformats.org/officeDocument/2006/relationships/tags" Target="../tags/tag56.xml"/><Relationship Id="rId57" Type="http://schemas.openxmlformats.org/officeDocument/2006/relationships/tags" Target="../tags/tag64.xml"/><Relationship Id="rId106" Type="http://schemas.openxmlformats.org/officeDocument/2006/relationships/tags" Target="../tags/tag113.xml"/><Relationship Id="rId10" Type="http://schemas.openxmlformats.org/officeDocument/2006/relationships/tags" Target="../tags/tag17.xml"/><Relationship Id="rId31" Type="http://schemas.openxmlformats.org/officeDocument/2006/relationships/tags" Target="../tags/tag38.xml"/><Relationship Id="rId44" Type="http://schemas.openxmlformats.org/officeDocument/2006/relationships/tags" Target="../tags/tag51.xml"/><Relationship Id="rId52" Type="http://schemas.openxmlformats.org/officeDocument/2006/relationships/tags" Target="../tags/tag59.xml"/><Relationship Id="rId60" Type="http://schemas.openxmlformats.org/officeDocument/2006/relationships/tags" Target="../tags/tag67.xml"/><Relationship Id="rId65" Type="http://schemas.openxmlformats.org/officeDocument/2006/relationships/tags" Target="../tags/tag72.xml"/><Relationship Id="rId73" Type="http://schemas.openxmlformats.org/officeDocument/2006/relationships/tags" Target="../tags/tag80.xml"/><Relationship Id="rId78" Type="http://schemas.openxmlformats.org/officeDocument/2006/relationships/tags" Target="../tags/tag85.xml"/><Relationship Id="rId81" Type="http://schemas.openxmlformats.org/officeDocument/2006/relationships/tags" Target="../tags/tag88.xml"/><Relationship Id="rId86" Type="http://schemas.openxmlformats.org/officeDocument/2006/relationships/tags" Target="../tags/tag93.xml"/><Relationship Id="rId94" Type="http://schemas.openxmlformats.org/officeDocument/2006/relationships/tags" Target="../tags/tag101.xml"/><Relationship Id="rId99" Type="http://schemas.openxmlformats.org/officeDocument/2006/relationships/tags" Target="../tags/tag106.xml"/><Relationship Id="rId101" Type="http://schemas.openxmlformats.org/officeDocument/2006/relationships/tags" Target="../tags/tag108.xml"/><Relationship Id="rId4" Type="http://schemas.openxmlformats.org/officeDocument/2006/relationships/tags" Target="../tags/tag11.xml"/><Relationship Id="rId9" Type="http://schemas.openxmlformats.org/officeDocument/2006/relationships/tags" Target="../tags/tag16.xml"/><Relationship Id="rId13" Type="http://schemas.openxmlformats.org/officeDocument/2006/relationships/tags" Target="../tags/tag20.xml"/><Relationship Id="rId18" Type="http://schemas.openxmlformats.org/officeDocument/2006/relationships/tags" Target="../tags/tag25.xml"/><Relationship Id="rId39" Type="http://schemas.openxmlformats.org/officeDocument/2006/relationships/tags" Target="../tags/tag46.xml"/><Relationship Id="rId109" Type="http://schemas.openxmlformats.org/officeDocument/2006/relationships/oleObject" Target="../embeddings/oleObject4.bin"/><Relationship Id="rId34" Type="http://schemas.openxmlformats.org/officeDocument/2006/relationships/tags" Target="../tags/tag41.xml"/><Relationship Id="rId50" Type="http://schemas.openxmlformats.org/officeDocument/2006/relationships/tags" Target="../tags/tag57.xml"/><Relationship Id="rId55" Type="http://schemas.openxmlformats.org/officeDocument/2006/relationships/tags" Target="../tags/tag62.xml"/><Relationship Id="rId76" Type="http://schemas.openxmlformats.org/officeDocument/2006/relationships/tags" Target="../tags/tag83.xml"/><Relationship Id="rId97" Type="http://schemas.openxmlformats.org/officeDocument/2006/relationships/tags" Target="../tags/tag104.xml"/><Relationship Id="rId104" Type="http://schemas.openxmlformats.org/officeDocument/2006/relationships/tags" Target="../tags/tag111.xml"/><Relationship Id="rId7" Type="http://schemas.openxmlformats.org/officeDocument/2006/relationships/tags" Target="../tags/tag14.xml"/><Relationship Id="rId71" Type="http://schemas.openxmlformats.org/officeDocument/2006/relationships/tags" Target="../tags/tag78.xml"/><Relationship Id="rId92" Type="http://schemas.openxmlformats.org/officeDocument/2006/relationships/tags" Target="../tags/tag99.xml"/><Relationship Id="rId2" Type="http://schemas.openxmlformats.org/officeDocument/2006/relationships/tags" Target="../tags/tag9.xml"/><Relationship Id="rId29" Type="http://schemas.openxmlformats.org/officeDocument/2006/relationships/tags" Target="../tags/tag36.xml"/><Relationship Id="rId24" Type="http://schemas.openxmlformats.org/officeDocument/2006/relationships/tags" Target="../tags/tag31.xml"/><Relationship Id="rId40" Type="http://schemas.openxmlformats.org/officeDocument/2006/relationships/tags" Target="../tags/tag47.xml"/><Relationship Id="rId45" Type="http://schemas.openxmlformats.org/officeDocument/2006/relationships/tags" Target="../tags/tag52.xml"/><Relationship Id="rId66" Type="http://schemas.openxmlformats.org/officeDocument/2006/relationships/tags" Target="../tags/tag73.xml"/><Relationship Id="rId87" Type="http://schemas.openxmlformats.org/officeDocument/2006/relationships/tags" Target="../tags/tag94.xml"/><Relationship Id="rId110" Type="http://schemas.openxmlformats.org/officeDocument/2006/relationships/image" Target="../media/image1.emf"/><Relationship Id="rId61" Type="http://schemas.openxmlformats.org/officeDocument/2006/relationships/tags" Target="../tags/tag68.xml"/><Relationship Id="rId82" Type="http://schemas.openxmlformats.org/officeDocument/2006/relationships/tags" Target="../tags/tag89.xml"/><Relationship Id="rId19" Type="http://schemas.openxmlformats.org/officeDocument/2006/relationships/tags" Target="../tags/tag26.xml"/><Relationship Id="rId14" Type="http://schemas.openxmlformats.org/officeDocument/2006/relationships/tags" Target="../tags/tag21.xml"/><Relationship Id="rId30" Type="http://schemas.openxmlformats.org/officeDocument/2006/relationships/tags" Target="../tags/tag37.xml"/><Relationship Id="rId35" Type="http://schemas.openxmlformats.org/officeDocument/2006/relationships/tags" Target="../tags/tag42.xml"/><Relationship Id="rId56" Type="http://schemas.openxmlformats.org/officeDocument/2006/relationships/tags" Target="../tags/tag63.xml"/><Relationship Id="rId77" Type="http://schemas.openxmlformats.org/officeDocument/2006/relationships/tags" Target="../tags/tag84.xml"/><Relationship Id="rId100" Type="http://schemas.openxmlformats.org/officeDocument/2006/relationships/tags" Target="../tags/tag107.xml"/><Relationship Id="rId105" Type="http://schemas.openxmlformats.org/officeDocument/2006/relationships/tags" Target="../tags/tag112.xml"/><Relationship Id="rId8" Type="http://schemas.openxmlformats.org/officeDocument/2006/relationships/tags" Target="../tags/tag15.xml"/><Relationship Id="rId51" Type="http://schemas.openxmlformats.org/officeDocument/2006/relationships/tags" Target="../tags/tag58.xml"/><Relationship Id="rId72" Type="http://schemas.openxmlformats.org/officeDocument/2006/relationships/tags" Target="../tags/tag79.xml"/><Relationship Id="rId93" Type="http://schemas.openxmlformats.org/officeDocument/2006/relationships/tags" Target="../tags/tag100.xml"/><Relationship Id="rId98" Type="http://schemas.openxmlformats.org/officeDocument/2006/relationships/tags" Target="../tags/tag105.xml"/><Relationship Id="rId3" Type="http://schemas.openxmlformats.org/officeDocument/2006/relationships/tags" Target="../tags/tag10.xml"/><Relationship Id="rId25" Type="http://schemas.openxmlformats.org/officeDocument/2006/relationships/tags" Target="../tags/tag32.xml"/><Relationship Id="rId46" Type="http://schemas.openxmlformats.org/officeDocument/2006/relationships/tags" Target="../tags/tag53.xml"/><Relationship Id="rId67" Type="http://schemas.openxmlformats.org/officeDocument/2006/relationships/tags" Target="../tags/tag74.xml"/><Relationship Id="rId20" Type="http://schemas.openxmlformats.org/officeDocument/2006/relationships/tags" Target="../tags/tag27.xml"/><Relationship Id="rId41" Type="http://schemas.openxmlformats.org/officeDocument/2006/relationships/tags" Target="../tags/tag48.xml"/><Relationship Id="rId62" Type="http://schemas.openxmlformats.org/officeDocument/2006/relationships/tags" Target="../tags/tag69.xml"/><Relationship Id="rId83" Type="http://schemas.openxmlformats.org/officeDocument/2006/relationships/tags" Target="../tags/tag90.xml"/><Relationship Id="rId88" Type="http://schemas.openxmlformats.org/officeDocument/2006/relationships/tags" Target="../tags/tag95.xml"/></Relationships>
</file>

<file path=ppt/slides/_rels/slide20.xml.rels><?xml version="1.0" encoding="UTF-8" standalone="yes"?>
<Relationships xmlns="http://schemas.openxmlformats.org/package/2006/relationships"><Relationship Id="rId8" Type="http://schemas.openxmlformats.org/officeDocument/2006/relationships/tags" Target="../tags/tag200.xml"/><Relationship Id="rId13" Type="http://schemas.openxmlformats.org/officeDocument/2006/relationships/image" Target="../media/image32.svg"/><Relationship Id="rId3" Type="http://schemas.openxmlformats.org/officeDocument/2006/relationships/tags" Target="../tags/tag195.xml"/><Relationship Id="rId7" Type="http://schemas.openxmlformats.org/officeDocument/2006/relationships/tags" Target="../tags/tag199.xml"/><Relationship Id="rId12" Type="http://schemas.openxmlformats.org/officeDocument/2006/relationships/image" Target="../media/image14.emf"/><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oleObject" Target="../embeddings/oleObject17.bin"/><Relationship Id="rId5" Type="http://schemas.openxmlformats.org/officeDocument/2006/relationships/tags" Target="../tags/tag197.xml"/><Relationship Id="rId15" Type="http://schemas.openxmlformats.org/officeDocument/2006/relationships/image" Target="../media/image34.svg"/><Relationship Id="rId10" Type="http://schemas.openxmlformats.org/officeDocument/2006/relationships/slideLayout" Target="../slideLayouts/slideLayout9.xml"/><Relationship Id="rId4" Type="http://schemas.openxmlformats.org/officeDocument/2006/relationships/tags" Target="../tags/tag196.xml"/><Relationship Id="rId9" Type="http://schemas.openxmlformats.org/officeDocument/2006/relationships/tags" Target="../tags/tag201.xml"/><Relationship Id="rId14" Type="http://schemas.openxmlformats.org/officeDocument/2006/relationships/image" Target="../media/image33.svg"/></Relationships>
</file>

<file path=ppt/slides/_rels/slide21.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tags" Target="../tags/tag204.xml"/><Relationship Id="rId7" Type="http://schemas.openxmlformats.org/officeDocument/2006/relationships/image" Target="../media/image14.emf"/><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oleObject" Target="../embeddings/oleObject18.bin"/><Relationship Id="rId5" Type="http://schemas.openxmlformats.org/officeDocument/2006/relationships/slideLayout" Target="../slideLayouts/slideLayout9.xml"/><Relationship Id="rId4" Type="http://schemas.openxmlformats.org/officeDocument/2006/relationships/tags" Target="../tags/tag205.xml"/></Relationships>
</file>

<file path=ppt/slides/_rels/slide22.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image" Target="../media/image32.svg"/><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image" Target="../media/image1.emf"/><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oleObject" Target="../embeddings/oleObject19.bin"/><Relationship Id="rId5" Type="http://schemas.openxmlformats.org/officeDocument/2006/relationships/tags" Target="../tags/tag210.xml"/><Relationship Id="rId15" Type="http://schemas.openxmlformats.org/officeDocument/2006/relationships/image" Target="../media/image36.svg"/><Relationship Id="rId10" Type="http://schemas.openxmlformats.org/officeDocument/2006/relationships/slideLayout" Target="../slideLayouts/slideLayout9.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image" Target="../media/image35.sv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3.xml"/><Relationship Id="rId1" Type="http://schemas.openxmlformats.org/officeDocument/2006/relationships/tags" Target="../tags/tag215.xml"/><Relationship Id="rId5" Type="http://schemas.openxmlformats.org/officeDocument/2006/relationships/image" Target="../media/image37.png"/><Relationship Id="rId4" Type="http://schemas.openxmlformats.org/officeDocument/2006/relationships/image" Target="../media/image14.emf"/></Relationships>
</file>

<file path=ppt/slides/_rels/slide24.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tags" Target="../tags/tag228.xml"/><Relationship Id="rId18" Type="http://schemas.openxmlformats.org/officeDocument/2006/relationships/oleObject" Target="../embeddings/oleObject21.bin"/><Relationship Id="rId3" Type="http://schemas.openxmlformats.org/officeDocument/2006/relationships/tags" Target="../tags/tag218.xml"/><Relationship Id="rId21" Type="http://schemas.openxmlformats.org/officeDocument/2006/relationships/chart" Target="../charts/chart2.xml"/><Relationship Id="rId7" Type="http://schemas.openxmlformats.org/officeDocument/2006/relationships/tags" Target="../tags/tag222.xml"/><Relationship Id="rId12" Type="http://schemas.openxmlformats.org/officeDocument/2006/relationships/tags" Target="../tags/tag227.xml"/><Relationship Id="rId17" Type="http://schemas.openxmlformats.org/officeDocument/2006/relationships/slideLayout" Target="../slideLayouts/slideLayout13.xml"/><Relationship Id="rId2" Type="http://schemas.openxmlformats.org/officeDocument/2006/relationships/tags" Target="../tags/tag217.xml"/><Relationship Id="rId16" Type="http://schemas.openxmlformats.org/officeDocument/2006/relationships/tags" Target="../tags/tag231.xml"/><Relationship Id="rId20" Type="http://schemas.openxmlformats.org/officeDocument/2006/relationships/image" Target="../media/image38.svg"/><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tags" Target="../tags/tag226.xml"/><Relationship Id="rId5" Type="http://schemas.openxmlformats.org/officeDocument/2006/relationships/tags" Target="../tags/tag220.xml"/><Relationship Id="rId15" Type="http://schemas.openxmlformats.org/officeDocument/2006/relationships/tags" Target="../tags/tag230.xml"/><Relationship Id="rId23" Type="http://schemas.openxmlformats.org/officeDocument/2006/relationships/image" Target="../media/image28.svg"/><Relationship Id="rId10" Type="http://schemas.openxmlformats.org/officeDocument/2006/relationships/tags" Target="../tags/tag225.xml"/><Relationship Id="rId19" Type="http://schemas.openxmlformats.org/officeDocument/2006/relationships/image" Target="../media/image14.emf"/><Relationship Id="rId4" Type="http://schemas.openxmlformats.org/officeDocument/2006/relationships/tags" Target="../tags/tag219.xml"/><Relationship Id="rId9" Type="http://schemas.openxmlformats.org/officeDocument/2006/relationships/tags" Target="../tags/tag224.xml"/><Relationship Id="rId14" Type="http://schemas.openxmlformats.org/officeDocument/2006/relationships/tags" Target="../tags/tag229.xml"/><Relationship Id="rId22" Type="http://schemas.openxmlformats.org/officeDocument/2006/relationships/image" Target="../media/image39.svg"/></Relationships>
</file>

<file path=ppt/slides/_rels/slide25.xml.rels><?xml version="1.0" encoding="UTF-8" standalone="yes"?>
<Relationships xmlns="http://schemas.openxmlformats.org/package/2006/relationships"><Relationship Id="rId26" Type="http://schemas.openxmlformats.org/officeDocument/2006/relationships/tags" Target="../tags/tag257.xml"/><Relationship Id="rId21" Type="http://schemas.openxmlformats.org/officeDocument/2006/relationships/tags" Target="../tags/tag252.xml"/><Relationship Id="rId34" Type="http://schemas.openxmlformats.org/officeDocument/2006/relationships/tags" Target="../tags/tag265.xml"/><Relationship Id="rId42" Type="http://schemas.openxmlformats.org/officeDocument/2006/relationships/tags" Target="../tags/tag273.xml"/><Relationship Id="rId47" Type="http://schemas.openxmlformats.org/officeDocument/2006/relationships/tags" Target="../tags/tag278.xml"/><Relationship Id="rId50" Type="http://schemas.openxmlformats.org/officeDocument/2006/relationships/tags" Target="../tags/tag281.xml"/><Relationship Id="rId55" Type="http://schemas.openxmlformats.org/officeDocument/2006/relationships/tags" Target="../tags/tag286.xml"/><Relationship Id="rId63" Type="http://schemas.openxmlformats.org/officeDocument/2006/relationships/tags" Target="../tags/tag294.xml"/><Relationship Id="rId7" Type="http://schemas.openxmlformats.org/officeDocument/2006/relationships/tags" Target="../tags/tag238.xml"/><Relationship Id="rId2" Type="http://schemas.openxmlformats.org/officeDocument/2006/relationships/tags" Target="../tags/tag233.xml"/><Relationship Id="rId16" Type="http://schemas.openxmlformats.org/officeDocument/2006/relationships/tags" Target="../tags/tag247.xml"/><Relationship Id="rId29" Type="http://schemas.openxmlformats.org/officeDocument/2006/relationships/tags" Target="../tags/tag260.xml"/><Relationship Id="rId11" Type="http://schemas.openxmlformats.org/officeDocument/2006/relationships/tags" Target="../tags/tag242.xml"/><Relationship Id="rId24" Type="http://schemas.openxmlformats.org/officeDocument/2006/relationships/tags" Target="../tags/tag255.xml"/><Relationship Id="rId32" Type="http://schemas.openxmlformats.org/officeDocument/2006/relationships/tags" Target="../tags/tag263.xml"/><Relationship Id="rId37" Type="http://schemas.openxmlformats.org/officeDocument/2006/relationships/tags" Target="../tags/tag268.xml"/><Relationship Id="rId40" Type="http://schemas.openxmlformats.org/officeDocument/2006/relationships/tags" Target="../tags/tag271.xml"/><Relationship Id="rId45" Type="http://schemas.openxmlformats.org/officeDocument/2006/relationships/tags" Target="../tags/tag276.xml"/><Relationship Id="rId53" Type="http://schemas.openxmlformats.org/officeDocument/2006/relationships/tags" Target="../tags/tag284.xml"/><Relationship Id="rId58" Type="http://schemas.openxmlformats.org/officeDocument/2006/relationships/tags" Target="../tags/tag289.xml"/><Relationship Id="rId66" Type="http://schemas.openxmlformats.org/officeDocument/2006/relationships/oleObject" Target="../embeddings/oleObject22.bin"/><Relationship Id="rId5" Type="http://schemas.openxmlformats.org/officeDocument/2006/relationships/tags" Target="../tags/tag236.xml"/><Relationship Id="rId61" Type="http://schemas.openxmlformats.org/officeDocument/2006/relationships/tags" Target="../tags/tag292.xml"/><Relationship Id="rId19" Type="http://schemas.openxmlformats.org/officeDocument/2006/relationships/tags" Target="../tags/tag250.xml"/><Relationship Id="rId14" Type="http://schemas.openxmlformats.org/officeDocument/2006/relationships/tags" Target="../tags/tag245.xml"/><Relationship Id="rId22" Type="http://schemas.openxmlformats.org/officeDocument/2006/relationships/tags" Target="../tags/tag253.xml"/><Relationship Id="rId27" Type="http://schemas.openxmlformats.org/officeDocument/2006/relationships/tags" Target="../tags/tag258.xml"/><Relationship Id="rId30" Type="http://schemas.openxmlformats.org/officeDocument/2006/relationships/tags" Target="../tags/tag261.xml"/><Relationship Id="rId35" Type="http://schemas.openxmlformats.org/officeDocument/2006/relationships/tags" Target="../tags/tag266.xml"/><Relationship Id="rId43" Type="http://schemas.openxmlformats.org/officeDocument/2006/relationships/tags" Target="../tags/tag274.xml"/><Relationship Id="rId48" Type="http://schemas.openxmlformats.org/officeDocument/2006/relationships/tags" Target="../tags/tag279.xml"/><Relationship Id="rId56" Type="http://schemas.openxmlformats.org/officeDocument/2006/relationships/tags" Target="../tags/tag287.xml"/><Relationship Id="rId64" Type="http://schemas.openxmlformats.org/officeDocument/2006/relationships/slideLayout" Target="../slideLayouts/slideLayout4.xml"/><Relationship Id="rId8" Type="http://schemas.openxmlformats.org/officeDocument/2006/relationships/tags" Target="../tags/tag239.xml"/><Relationship Id="rId51" Type="http://schemas.openxmlformats.org/officeDocument/2006/relationships/tags" Target="../tags/tag282.xml"/><Relationship Id="rId3" Type="http://schemas.openxmlformats.org/officeDocument/2006/relationships/tags" Target="../tags/tag234.xml"/><Relationship Id="rId12" Type="http://schemas.openxmlformats.org/officeDocument/2006/relationships/tags" Target="../tags/tag243.xml"/><Relationship Id="rId17" Type="http://schemas.openxmlformats.org/officeDocument/2006/relationships/tags" Target="../tags/tag248.xml"/><Relationship Id="rId25" Type="http://schemas.openxmlformats.org/officeDocument/2006/relationships/tags" Target="../tags/tag256.xml"/><Relationship Id="rId33" Type="http://schemas.openxmlformats.org/officeDocument/2006/relationships/tags" Target="../tags/tag264.xml"/><Relationship Id="rId38" Type="http://schemas.openxmlformats.org/officeDocument/2006/relationships/tags" Target="../tags/tag269.xml"/><Relationship Id="rId46" Type="http://schemas.openxmlformats.org/officeDocument/2006/relationships/tags" Target="../tags/tag277.xml"/><Relationship Id="rId59" Type="http://schemas.openxmlformats.org/officeDocument/2006/relationships/tags" Target="../tags/tag290.xml"/><Relationship Id="rId67" Type="http://schemas.openxmlformats.org/officeDocument/2006/relationships/image" Target="../media/image14.emf"/><Relationship Id="rId20" Type="http://schemas.openxmlformats.org/officeDocument/2006/relationships/tags" Target="../tags/tag251.xml"/><Relationship Id="rId41" Type="http://schemas.openxmlformats.org/officeDocument/2006/relationships/tags" Target="../tags/tag272.xml"/><Relationship Id="rId54" Type="http://schemas.openxmlformats.org/officeDocument/2006/relationships/tags" Target="../tags/tag285.xml"/><Relationship Id="rId62" Type="http://schemas.openxmlformats.org/officeDocument/2006/relationships/tags" Target="../tags/tag293.xml"/><Relationship Id="rId1" Type="http://schemas.openxmlformats.org/officeDocument/2006/relationships/tags" Target="../tags/tag232.xml"/><Relationship Id="rId6" Type="http://schemas.openxmlformats.org/officeDocument/2006/relationships/tags" Target="../tags/tag237.xml"/><Relationship Id="rId15" Type="http://schemas.openxmlformats.org/officeDocument/2006/relationships/tags" Target="../tags/tag246.xml"/><Relationship Id="rId23" Type="http://schemas.openxmlformats.org/officeDocument/2006/relationships/tags" Target="../tags/tag254.xml"/><Relationship Id="rId28" Type="http://schemas.openxmlformats.org/officeDocument/2006/relationships/tags" Target="../tags/tag259.xml"/><Relationship Id="rId36" Type="http://schemas.openxmlformats.org/officeDocument/2006/relationships/tags" Target="../tags/tag267.xml"/><Relationship Id="rId49" Type="http://schemas.openxmlformats.org/officeDocument/2006/relationships/tags" Target="../tags/tag280.xml"/><Relationship Id="rId57" Type="http://schemas.openxmlformats.org/officeDocument/2006/relationships/tags" Target="../tags/tag288.xml"/><Relationship Id="rId10" Type="http://schemas.openxmlformats.org/officeDocument/2006/relationships/tags" Target="../tags/tag241.xml"/><Relationship Id="rId31" Type="http://schemas.openxmlformats.org/officeDocument/2006/relationships/tags" Target="../tags/tag262.xml"/><Relationship Id="rId44" Type="http://schemas.openxmlformats.org/officeDocument/2006/relationships/tags" Target="../tags/tag275.xml"/><Relationship Id="rId52" Type="http://schemas.openxmlformats.org/officeDocument/2006/relationships/tags" Target="../tags/tag283.xml"/><Relationship Id="rId60" Type="http://schemas.openxmlformats.org/officeDocument/2006/relationships/tags" Target="../tags/tag291.xml"/><Relationship Id="rId65" Type="http://schemas.openxmlformats.org/officeDocument/2006/relationships/notesSlide" Target="../notesSlides/notesSlide7.xml"/><Relationship Id="rId4" Type="http://schemas.openxmlformats.org/officeDocument/2006/relationships/tags" Target="../tags/tag235.xml"/><Relationship Id="rId9" Type="http://schemas.openxmlformats.org/officeDocument/2006/relationships/tags" Target="../tags/tag240.xml"/><Relationship Id="rId13" Type="http://schemas.openxmlformats.org/officeDocument/2006/relationships/tags" Target="../tags/tag244.xml"/><Relationship Id="rId18" Type="http://schemas.openxmlformats.org/officeDocument/2006/relationships/tags" Target="../tags/tag249.xml"/><Relationship Id="rId39" Type="http://schemas.openxmlformats.org/officeDocument/2006/relationships/tags" Target="../tags/tag270.xml"/></Relationships>
</file>

<file path=ppt/slides/_rels/slide26.xml.rels><?xml version="1.0" encoding="UTF-8" standalone="yes"?>
<Relationships xmlns="http://schemas.openxmlformats.org/package/2006/relationships"><Relationship Id="rId8" Type="http://schemas.openxmlformats.org/officeDocument/2006/relationships/tags" Target="../tags/tag302.xml"/><Relationship Id="rId13" Type="http://schemas.openxmlformats.org/officeDocument/2006/relationships/tags" Target="../tags/tag307.xml"/><Relationship Id="rId18" Type="http://schemas.openxmlformats.org/officeDocument/2006/relationships/tags" Target="../tags/tag312.xml"/><Relationship Id="rId26" Type="http://schemas.openxmlformats.org/officeDocument/2006/relationships/chart" Target="../charts/chart3.xml"/><Relationship Id="rId3" Type="http://schemas.openxmlformats.org/officeDocument/2006/relationships/tags" Target="../tags/tag297.xml"/><Relationship Id="rId21" Type="http://schemas.openxmlformats.org/officeDocument/2006/relationships/tags" Target="../tags/tag315.xml"/><Relationship Id="rId7" Type="http://schemas.openxmlformats.org/officeDocument/2006/relationships/tags" Target="../tags/tag301.xml"/><Relationship Id="rId12" Type="http://schemas.openxmlformats.org/officeDocument/2006/relationships/tags" Target="../tags/tag306.xml"/><Relationship Id="rId17" Type="http://schemas.openxmlformats.org/officeDocument/2006/relationships/tags" Target="../tags/tag311.xml"/><Relationship Id="rId25" Type="http://schemas.openxmlformats.org/officeDocument/2006/relationships/image" Target="../media/image38.svg"/><Relationship Id="rId2" Type="http://schemas.openxmlformats.org/officeDocument/2006/relationships/tags" Target="../tags/tag296.xml"/><Relationship Id="rId16" Type="http://schemas.openxmlformats.org/officeDocument/2006/relationships/tags" Target="../tags/tag310.xml"/><Relationship Id="rId20" Type="http://schemas.openxmlformats.org/officeDocument/2006/relationships/tags" Target="../tags/tag314.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tags" Target="../tags/tag305.xml"/><Relationship Id="rId24" Type="http://schemas.openxmlformats.org/officeDocument/2006/relationships/image" Target="../media/image14.emf"/><Relationship Id="rId5" Type="http://schemas.openxmlformats.org/officeDocument/2006/relationships/tags" Target="../tags/tag299.xml"/><Relationship Id="rId15" Type="http://schemas.openxmlformats.org/officeDocument/2006/relationships/tags" Target="../tags/tag309.xml"/><Relationship Id="rId23" Type="http://schemas.openxmlformats.org/officeDocument/2006/relationships/oleObject" Target="../embeddings/oleObject23.bin"/><Relationship Id="rId10" Type="http://schemas.openxmlformats.org/officeDocument/2006/relationships/tags" Target="../tags/tag304.xml"/><Relationship Id="rId19" Type="http://schemas.openxmlformats.org/officeDocument/2006/relationships/tags" Target="../tags/tag313.xml"/><Relationship Id="rId4" Type="http://schemas.openxmlformats.org/officeDocument/2006/relationships/tags" Target="../tags/tag298.xml"/><Relationship Id="rId9" Type="http://schemas.openxmlformats.org/officeDocument/2006/relationships/tags" Target="../tags/tag303.xml"/><Relationship Id="rId14" Type="http://schemas.openxmlformats.org/officeDocument/2006/relationships/tags" Target="../tags/tag308.xml"/><Relationship Id="rId22" Type="http://schemas.openxmlformats.org/officeDocument/2006/relationships/slideLayout" Target="../slideLayouts/slideLayout13.xml"/><Relationship Id="rId27" Type="http://schemas.openxmlformats.org/officeDocument/2006/relationships/chart" Target="../charts/chart4.xml"/></Relationships>
</file>

<file path=ppt/slides/_rels/slide27.xml.rels><?xml version="1.0" encoding="UTF-8" standalone="yes"?>
<Relationships xmlns="http://schemas.openxmlformats.org/package/2006/relationships"><Relationship Id="rId8" Type="http://schemas.openxmlformats.org/officeDocument/2006/relationships/tags" Target="../tags/tag323.xml"/><Relationship Id="rId13" Type="http://schemas.openxmlformats.org/officeDocument/2006/relationships/tags" Target="../tags/tag328.xml"/><Relationship Id="rId18" Type="http://schemas.openxmlformats.org/officeDocument/2006/relationships/tags" Target="../tags/tag333.xml"/><Relationship Id="rId26" Type="http://schemas.openxmlformats.org/officeDocument/2006/relationships/oleObject" Target="../embeddings/oleObject24.bin"/><Relationship Id="rId3" Type="http://schemas.openxmlformats.org/officeDocument/2006/relationships/tags" Target="../tags/tag318.xml"/><Relationship Id="rId21" Type="http://schemas.openxmlformats.org/officeDocument/2006/relationships/tags" Target="../tags/tag336.xml"/><Relationship Id="rId7" Type="http://schemas.openxmlformats.org/officeDocument/2006/relationships/tags" Target="../tags/tag322.xml"/><Relationship Id="rId12" Type="http://schemas.openxmlformats.org/officeDocument/2006/relationships/tags" Target="../tags/tag327.xml"/><Relationship Id="rId17" Type="http://schemas.openxmlformats.org/officeDocument/2006/relationships/tags" Target="../tags/tag332.xml"/><Relationship Id="rId25" Type="http://schemas.openxmlformats.org/officeDocument/2006/relationships/slideLayout" Target="../slideLayouts/slideLayout4.xml"/><Relationship Id="rId2" Type="http://schemas.openxmlformats.org/officeDocument/2006/relationships/tags" Target="../tags/tag317.xml"/><Relationship Id="rId16" Type="http://schemas.openxmlformats.org/officeDocument/2006/relationships/tags" Target="../tags/tag331.xml"/><Relationship Id="rId20" Type="http://schemas.openxmlformats.org/officeDocument/2006/relationships/tags" Target="../tags/tag335.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tags" Target="../tags/tag326.xml"/><Relationship Id="rId24" Type="http://schemas.openxmlformats.org/officeDocument/2006/relationships/tags" Target="../tags/tag339.xml"/><Relationship Id="rId5" Type="http://schemas.openxmlformats.org/officeDocument/2006/relationships/tags" Target="../tags/tag320.xml"/><Relationship Id="rId15" Type="http://schemas.openxmlformats.org/officeDocument/2006/relationships/tags" Target="../tags/tag330.xml"/><Relationship Id="rId23" Type="http://schemas.openxmlformats.org/officeDocument/2006/relationships/tags" Target="../tags/tag338.xml"/><Relationship Id="rId10" Type="http://schemas.openxmlformats.org/officeDocument/2006/relationships/tags" Target="../tags/tag325.xml"/><Relationship Id="rId19" Type="http://schemas.openxmlformats.org/officeDocument/2006/relationships/tags" Target="../tags/tag334.xml"/><Relationship Id="rId4" Type="http://schemas.openxmlformats.org/officeDocument/2006/relationships/tags" Target="../tags/tag319.xml"/><Relationship Id="rId9" Type="http://schemas.openxmlformats.org/officeDocument/2006/relationships/tags" Target="../tags/tag324.xml"/><Relationship Id="rId14" Type="http://schemas.openxmlformats.org/officeDocument/2006/relationships/tags" Target="../tags/tag329.xml"/><Relationship Id="rId22" Type="http://schemas.openxmlformats.org/officeDocument/2006/relationships/tags" Target="../tags/tag337.xml"/><Relationship Id="rId27" Type="http://schemas.openxmlformats.org/officeDocument/2006/relationships/image" Target="../media/image14.emf"/></Relationships>
</file>

<file path=ppt/slides/_rels/slide28.xml.rels><?xml version="1.0" encoding="UTF-8" standalone="yes"?>
<Relationships xmlns="http://schemas.openxmlformats.org/package/2006/relationships"><Relationship Id="rId13" Type="http://schemas.openxmlformats.org/officeDocument/2006/relationships/tags" Target="../tags/tag352.xml"/><Relationship Id="rId18" Type="http://schemas.openxmlformats.org/officeDocument/2006/relationships/tags" Target="../tags/tag357.xml"/><Relationship Id="rId26" Type="http://schemas.openxmlformats.org/officeDocument/2006/relationships/tags" Target="../tags/tag365.xml"/><Relationship Id="rId39" Type="http://schemas.openxmlformats.org/officeDocument/2006/relationships/tags" Target="../tags/tag378.xml"/><Relationship Id="rId21" Type="http://schemas.openxmlformats.org/officeDocument/2006/relationships/tags" Target="../tags/tag360.xml"/><Relationship Id="rId34" Type="http://schemas.openxmlformats.org/officeDocument/2006/relationships/tags" Target="../tags/tag373.xml"/><Relationship Id="rId42" Type="http://schemas.openxmlformats.org/officeDocument/2006/relationships/image" Target="../media/image14.emf"/><Relationship Id="rId7" Type="http://schemas.openxmlformats.org/officeDocument/2006/relationships/tags" Target="../tags/tag346.xml"/><Relationship Id="rId2" Type="http://schemas.openxmlformats.org/officeDocument/2006/relationships/tags" Target="../tags/tag341.xml"/><Relationship Id="rId16" Type="http://schemas.openxmlformats.org/officeDocument/2006/relationships/tags" Target="../tags/tag355.xml"/><Relationship Id="rId20" Type="http://schemas.openxmlformats.org/officeDocument/2006/relationships/tags" Target="../tags/tag359.xml"/><Relationship Id="rId29" Type="http://schemas.openxmlformats.org/officeDocument/2006/relationships/tags" Target="../tags/tag368.xml"/><Relationship Id="rId41" Type="http://schemas.openxmlformats.org/officeDocument/2006/relationships/oleObject" Target="../embeddings/oleObject25.bin"/><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tags" Target="../tags/tag350.xml"/><Relationship Id="rId24" Type="http://schemas.openxmlformats.org/officeDocument/2006/relationships/tags" Target="../tags/tag363.xml"/><Relationship Id="rId32" Type="http://schemas.openxmlformats.org/officeDocument/2006/relationships/tags" Target="../tags/tag371.xml"/><Relationship Id="rId37" Type="http://schemas.openxmlformats.org/officeDocument/2006/relationships/tags" Target="../tags/tag376.xml"/><Relationship Id="rId40" Type="http://schemas.openxmlformats.org/officeDocument/2006/relationships/slideLayout" Target="../slideLayouts/slideLayout13.xml"/><Relationship Id="rId5" Type="http://schemas.openxmlformats.org/officeDocument/2006/relationships/tags" Target="../tags/tag344.xml"/><Relationship Id="rId15" Type="http://schemas.openxmlformats.org/officeDocument/2006/relationships/tags" Target="../tags/tag354.xml"/><Relationship Id="rId23" Type="http://schemas.openxmlformats.org/officeDocument/2006/relationships/tags" Target="../tags/tag362.xml"/><Relationship Id="rId28" Type="http://schemas.openxmlformats.org/officeDocument/2006/relationships/tags" Target="../tags/tag367.xml"/><Relationship Id="rId36" Type="http://schemas.openxmlformats.org/officeDocument/2006/relationships/tags" Target="../tags/tag375.xml"/><Relationship Id="rId10" Type="http://schemas.openxmlformats.org/officeDocument/2006/relationships/tags" Target="../tags/tag349.xml"/><Relationship Id="rId19" Type="http://schemas.openxmlformats.org/officeDocument/2006/relationships/tags" Target="../tags/tag358.xml"/><Relationship Id="rId31" Type="http://schemas.openxmlformats.org/officeDocument/2006/relationships/tags" Target="../tags/tag370.xml"/><Relationship Id="rId4" Type="http://schemas.openxmlformats.org/officeDocument/2006/relationships/tags" Target="../tags/tag343.xml"/><Relationship Id="rId9" Type="http://schemas.openxmlformats.org/officeDocument/2006/relationships/tags" Target="../tags/tag348.xml"/><Relationship Id="rId14" Type="http://schemas.openxmlformats.org/officeDocument/2006/relationships/tags" Target="../tags/tag353.xml"/><Relationship Id="rId22" Type="http://schemas.openxmlformats.org/officeDocument/2006/relationships/tags" Target="../tags/tag361.xml"/><Relationship Id="rId27" Type="http://schemas.openxmlformats.org/officeDocument/2006/relationships/tags" Target="../tags/tag366.xml"/><Relationship Id="rId30" Type="http://schemas.openxmlformats.org/officeDocument/2006/relationships/tags" Target="../tags/tag369.xml"/><Relationship Id="rId35" Type="http://schemas.openxmlformats.org/officeDocument/2006/relationships/tags" Target="../tags/tag374.xml"/><Relationship Id="rId43" Type="http://schemas.openxmlformats.org/officeDocument/2006/relationships/chart" Target="../charts/chart5.xml"/><Relationship Id="rId8" Type="http://schemas.openxmlformats.org/officeDocument/2006/relationships/tags" Target="../tags/tag347.xml"/><Relationship Id="rId3" Type="http://schemas.openxmlformats.org/officeDocument/2006/relationships/tags" Target="../tags/tag342.xml"/><Relationship Id="rId12" Type="http://schemas.openxmlformats.org/officeDocument/2006/relationships/tags" Target="../tags/tag351.xml"/><Relationship Id="rId17" Type="http://schemas.openxmlformats.org/officeDocument/2006/relationships/tags" Target="../tags/tag356.xml"/><Relationship Id="rId25" Type="http://schemas.openxmlformats.org/officeDocument/2006/relationships/tags" Target="../tags/tag364.xml"/><Relationship Id="rId33" Type="http://schemas.openxmlformats.org/officeDocument/2006/relationships/tags" Target="../tags/tag372.xml"/><Relationship Id="rId38" Type="http://schemas.openxmlformats.org/officeDocument/2006/relationships/tags" Target="../tags/tag37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tags" Target="../tags/tag114.xml"/><Relationship Id="rId5" Type="http://schemas.openxmlformats.org/officeDocument/2006/relationships/image" Target="../media/image12.png"/><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image" Target="../media/image1.emf"/><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oleObject" Target="../embeddings/oleObject6.bin"/><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slideLayout" Target="../slideLayouts/slideLayout4.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28" Type="http://schemas.openxmlformats.org/officeDocument/2006/relationships/image" Target="../media/image13.svg"/><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40.xml"/><Relationship Id="rId7" Type="http://schemas.openxmlformats.org/officeDocument/2006/relationships/slideLayout" Target="../slideLayouts/slideLayout4.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image" Target="../media/image15.svg"/><Relationship Id="rId5" Type="http://schemas.openxmlformats.org/officeDocument/2006/relationships/tags" Target="../tags/tag142.xml"/><Relationship Id="rId10" Type="http://schemas.openxmlformats.org/officeDocument/2006/relationships/image" Target="../media/image14.emf"/><Relationship Id="rId4" Type="http://schemas.openxmlformats.org/officeDocument/2006/relationships/tags" Target="../tags/tag141.xml"/><Relationship Id="rId9"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tags" Target="../tags/tag144.xml"/><Relationship Id="rId5" Type="http://schemas.openxmlformats.org/officeDocument/2006/relationships/hyperlink" Target="mailto:Chadd.Seely@ercot.com" TargetMode="External"/><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tags" Target="../tags/tag145.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48.xml"/><Relationship Id="rId7" Type="http://schemas.openxmlformats.org/officeDocument/2006/relationships/slideLayout" Target="../slideLayouts/slideLayout9.xml"/><Relationship Id="rId12" Type="http://schemas.openxmlformats.org/officeDocument/2006/relationships/image" Target="../media/image18.pn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image" Target="../media/image17.svg"/><Relationship Id="rId5" Type="http://schemas.openxmlformats.org/officeDocument/2006/relationships/tags" Target="../tags/tag150.xml"/><Relationship Id="rId10" Type="http://schemas.openxmlformats.org/officeDocument/2006/relationships/image" Target="../media/image14.emf"/><Relationship Id="rId4" Type="http://schemas.openxmlformats.org/officeDocument/2006/relationships/tags" Target="../tags/tag149.xml"/><Relationship Id="rId9"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hidden="1">
            <a:extLst>
              <a:ext uri="{FF2B5EF4-FFF2-40B4-BE49-F238E27FC236}">
                <a16:creationId xmlns:a16="http://schemas.microsoft.com/office/drawing/2014/main" id="{DFC82A3A-0A2D-4C91-9164-E53833C359F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572" imgH="588" progId="TCLayout.ActiveDocument.1">
                  <p:embed/>
                </p:oleObj>
              </mc:Choice>
              <mc:Fallback>
                <p:oleObj name="think-cell Slide" r:id="rId7" imgW="572" imgH="588" progId="TCLayout.ActiveDocument.1">
                  <p:embed/>
                  <p:pic>
                    <p:nvPicPr>
                      <p:cNvPr id="3" name="Object 6" hidden="1">
                        <a:extLst>
                          <a:ext uri="{FF2B5EF4-FFF2-40B4-BE49-F238E27FC236}">
                            <a16:creationId xmlns:a16="http://schemas.microsoft.com/office/drawing/2014/main" id="{DFC82A3A-0A2D-4C91-9164-E53833C359F6}"/>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08DE052-9238-470A-B7A3-D8EB461E3CEB}"/>
              </a:ext>
            </a:extLst>
          </p:cNvPr>
          <p:cNvSpPr/>
          <p:nvPr>
            <p:custDataLst>
              <p:tags r:id="rId3"/>
            </p:custDataLst>
          </p:nvPr>
        </p:nvSpPr>
        <p:spPr>
          <a:xfrm>
            <a:off x="0" y="0"/>
            <a:ext cx="158750" cy="158750"/>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4400" b="1">
              <a:solidFill>
                <a:schemeClr val="bg1"/>
              </a:solidFill>
              <a:latin typeface="Georgia" panose="02040502050405020303" pitchFamily="18" charset="0"/>
              <a:ea typeface="+mj-ea"/>
              <a:cs typeface="+mj-cs"/>
              <a:sym typeface="Georgia" panose="02040502050405020303" pitchFamily="18" charset="0"/>
            </a:endParaRPr>
          </a:p>
        </p:txBody>
      </p:sp>
      <p:pic>
        <p:nvPicPr>
          <p:cNvPr id="1026" name="Picture 2" descr="What is ERCOT? | Electric Reliability Council of Texas">
            <a:extLst>
              <a:ext uri="{FF2B5EF4-FFF2-40B4-BE49-F238E27FC236}">
                <a16:creationId xmlns:a16="http://schemas.microsoft.com/office/drawing/2014/main" id="{276453CC-D41C-742E-51DF-E9A8DA587D7F}"/>
              </a:ext>
            </a:extLst>
          </p:cNvPr>
          <p:cNvPicPr>
            <a:picLocks noChangeAspect="1" noChangeArrowheads="1"/>
          </p:cNvPicPr>
          <p:nvPr/>
        </p:nvPicPr>
        <p:blipFill>
          <a:blip r:embed="rId9">
            <a:biLevel thresh="25000"/>
            <a:extLst>
              <a:ext uri="{28A0092B-C50C-407E-A947-70E740481C1C}">
                <a14:useLocalDpi xmlns:a14="http://schemas.microsoft.com/office/drawing/2010/main" val="0"/>
              </a:ext>
            </a:extLst>
          </a:blip>
          <a:srcRect/>
          <a:stretch>
            <a:fillRect/>
          </a:stretch>
        </p:blipFill>
        <p:spPr bwMode="auto">
          <a:xfrm>
            <a:off x="551942" y="4897315"/>
            <a:ext cx="2047351" cy="107485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3">
            <a:extLst>
              <a:ext uri="{FF2B5EF4-FFF2-40B4-BE49-F238E27FC236}">
                <a16:creationId xmlns:a16="http://schemas.microsoft.com/office/drawing/2014/main" id="{ACBF3670-63C3-6D42-011E-AC3420A91679}"/>
              </a:ext>
            </a:extLst>
          </p:cNvPr>
          <p:cNvSpPr txBox="1">
            <a:spLocks/>
          </p:cNvSpPr>
          <p:nvPr/>
        </p:nvSpPr>
        <p:spPr>
          <a:xfrm>
            <a:off x="882069" y="2564247"/>
            <a:ext cx="4882568" cy="3999346"/>
          </a:xfrm>
          <a:prstGeom prst="rect">
            <a:avLst/>
          </a:prstGeom>
        </p:spPr>
        <p:txBody>
          <a:bodyPr vert="horz" wrap="square" lIns="0" tIns="0" rIns="0" bIns="0" rtlCol="0" anchor="t" anchorCtr="0">
            <a:normAutofit/>
          </a:bodyPr>
          <a:lstStyle>
            <a:lvl1pPr algn="l" defTabSz="914400" rtl="0" eaLnBrk="1" latinLnBrk="0" hangingPunct="1">
              <a:lnSpc>
                <a:spcPct val="90000"/>
              </a:lnSpc>
              <a:spcBef>
                <a:spcPct val="0"/>
              </a:spcBef>
              <a:buNone/>
              <a:defRPr lang="en-US" sz="4400" kern="1200" dirty="0">
                <a:solidFill>
                  <a:schemeClr val="accent1"/>
                </a:solidFill>
                <a:latin typeface="+mj-lt"/>
                <a:ea typeface="+mj-ea"/>
                <a:cs typeface="+mj-cs"/>
              </a:defRPr>
            </a:lvl1pPr>
          </a:lstStyle>
          <a:p>
            <a:pPr>
              <a:lnSpc>
                <a:spcPct val="100000"/>
              </a:lnSpc>
              <a:spcBef>
                <a:spcPts val="300"/>
              </a:spcBef>
              <a:spcAft>
                <a:spcPts val="300"/>
              </a:spcAft>
              <a:defRPr/>
            </a:pPr>
            <a:r>
              <a:rPr lang="en-US" sz="2800"/>
              <a:t>Batch Study Details</a:t>
            </a:r>
          </a:p>
          <a:p>
            <a:pPr>
              <a:lnSpc>
                <a:spcPct val="100000"/>
              </a:lnSpc>
              <a:spcBef>
                <a:spcPts val="300"/>
              </a:spcBef>
              <a:spcAft>
                <a:spcPts val="300"/>
              </a:spcAft>
              <a:defRPr/>
            </a:pPr>
            <a:r>
              <a:rPr lang="en-US" sz="2800"/>
              <a:t>PGRR145 and NPRR1325</a:t>
            </a:r>
            <a:endParaRPr lang="en-US" sz="1400"/>
          </a:p>
        </p:txBody>
      </p:sp>
      <p:sp>
        <p:nvSpPr>
          <p:cNvPr id="4" name="Documenttype">
            <a:extLst>
              <a:ext uri="{FF2B5EF4-FFF2-40B4-BE49-F238E27FC236}">
                <a16:creationId xmlns:a16="http://schemas.microsoft.com/office/drawing/2014/main" id="{4CEF5D44-C951-2D57-C501-548235B57BCC}"/>
              </a:ext>
            </a:extLst>
          </p:cNvPr>
          <p:cNvSpPr>
            <a:spLocks noGrp="1"/>
          </p:cNvSpPr>
          <p:nvPr>
            <p:ph type="body" sz="quarter" idx="15"/>
            <p:custDataLst>
              <p:tags r:id="rId4"/>
            </p:custDataLst>
          </p:nvPr>
        </p:nvSpPr>
        <p:spPr>
          <a:xfrm flipH="1">
            <a:off x="6427363" y="4437743"/>
            <a:ext cx="5455214" cy="2134369"/>
          </a:xfrm>
        </p:spPr>
        <p:txBody>
          <a:bodyPr vert="horz" wrap="square" lIns="274320" tIns="182880" rIns="640080" bIns="182880" anchor="t">
            <a:noAutofit/>
          </a:bodyPr>
          <a:lstStyle/>
          <a:p>
            <a:r>
              <a:rPr lang="en-US" dirty="0">
                <a:cs typeface="Arial"/>
              </a:rPr>
              <a:t>May 19-20, 2026</a:t>
            </a:r>
          </a:p>
          <a:p>
            <a:r>
              <a:rPr lang="en-US" dirty="0">
                <a:cs typeface="Arial"/>
              </a:rPr>
              <a:t>TAC</a:t>
            </a:r>
          </a:p>
        </p:txBody>
      </p:sp>
    </p:spTree>
    <p:custDataLst>
      <p:tags r:id="rId1"/>
    </p:custDataLst>
    <p:extLst>
      <p:ext uri="{BB962C8B-B14F-4D97-AF65-F5344CB8AC3E}">
        <p14:creationId xmlns:p14="http://schemas.microsoft.com/office/powerpoint/2010/main" val="350068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7E0CA-0A97-1951-6118-A170F9DAD64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1B8D1F-3BD9-02B3-F623-9565BE713C6E}"/>
              </a:ext>
            </a:extLst>
          </p:cNvPr>
          <p:cNvSpPr>
            <a:spLocks noGrp="1"/>
          </p:cNvSpPr>
          <p:nvPr>
            <p:ph type="title"/>
          </p:nvPr>
        </p:nvSpPr>
        <p:spPr/>
        <p:txBody>
          <a:bodyPr/>
          <a:lstStyle/>
          <a:p>
            <a:r>
              <a:rPr lang="en-US"/>
              <a:t>Provisional CLRs – Definition</a:t>
            </a:r>
            <a:r>
              <a:rPr lang="en-US" baseline="30000"/>
              <a:t>1</a:t>
            </a:r>
            <a:endParaRPr lang="en-US"/>
          </a:p>
        </p:txBody>
      </p:sp>
      <p:graphicFrame>
        <p:nvGraphicFramePr>
          <p:cNvPr id="6" name="Content Placeholder 2">
            <a:extLst>
              <a:ext uri="{FF2B5EF4-FFF2-40B4-BE49-F238E27FC236}">
                <a16:creationId xmlns:a16="http://schemas.microsoft.com/office/drawing/2014/main" id="{6B3E0E97-897B-0A7E-DA69-04ACE0F40BBF}"/>
              </a:ext>
            </a:extLst>
          </p:cNvPr>
          <p:cNvGraphicFramePr>
            <a:graphicFrameLocks/>
          </p:cNvGraphicFramePr>
          <p:nvPr/>
        </p:nvGraphicFramePr>
        <p:xfrm>
          <a:off x="406400" y="885289"/>
          <a:ext cx="11379200" cy="52808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a:extLst>
              <a:ext uri="{FF2B5EF4-FFF2-40B4-BE49-F238E27FC236}">
                <a16:creationId xmlns:a16="http://schemas.microsoft.com/office/drawing/2014/main" id="{5665AD0E-E39B-ED27-D577-0774ED068DD3}"/>
              </a:ext>
            </a:extLst>
          </p:cNvPr>
          <p:cNvSpPr>
            <a:spLocks noGrp="1"/>
          </p:cNvSpPr>
          <p:nvPr>
            <p:ph type="sldNum" sz="quarter" idx="12"/>
          </p:nvPr>
        </p:nvSpPr>
        <p:spPr/>
        <p:txBody>
          <a:bodyPr/>
          <a:lstStyle/>
          <a:p>
            <a:fld id="{BCDE79FB-97BA-492B-8D57-F1373F9ADA95}" type="slidenum">
              <a:rPr lang="en-US" smtClean="0"/>
              <a:t>10</a:t>
            </a:fld>
            <a:endParaRPr lang="en-US"/>
          </a:p>
        </p:txBody>
      </p:sp>
      <p:sp>
        <p:nvSpPr>
          <p:cNvPr id="2" name="4. Footnote">
            <a:extLst>
              <a:ext uri="{FF2B5EF4-FFF2-40B4-BE49-F238E27FC236}">
                <a16:creationId xmlns:a16="http://schemas.microsoft.com/office/drawing/2014/main" id="{F2D7B15E-30DC-0010-EF57-3EA81E912DFF}"/>
              </a:ext>
            </a:extLst>
          </p:cNvPr>
          <p:cNvSpPr txBox="1"/>
          <p:nvPr>
            <p:custDataLst>
              <p:tags r:id="rId1"/>
            </p:custDataLst>
          </p:nvPr>
        </p:nvSpPr>
        <p:spPr>
          <a:xfrm>
            <a:off x="533400" y="6323856"/>
            <a:ext cx="7885132" cy="138499"/>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sz="900">
                <a:solidFill>
                  <a:schemeClr val="tx1">
                    <a:lumMod val="75000"/>
                    <a:lumOff val="25000"/>
                  </a:schemeClr>
                </a:solidFill>
              </a:rPr>
              <a:t>1. Design and NPRR/PGRR language still under internal review and may change prior to filing</a:t>
            </a:r>
            <a:endParaRPr lang="en-US" sz="200">
              <a:solidFill>
                <a:schemeClr val="tx1">
                  <a:lumMod val="75000"/>
                  <a:lumOff val="25000"/>
                </a:schemeClr>
              </a:solidFill>
            </a:endParaRPr>
          </a:p>
        </p:txBody>
      </p:sp>
      <p:sp>
        <p:nvSpPr>
          <p:cNvPr id="8" name="Text Placeholder 20">
            <a:extLst>
              <a:ext uri="{FF2B5EF4-FFF2-40B4-BE49-F238E27FC236}">
                <a16:creationId xmlns:a16="http://schemas.microsoft.com/office/drawing/2014/main" id="{8276DC34-8221-275A-4C85-9F28CFE4121C}"/>
              </a:ext>
            </a:extLst>
          </p:cNvPr>
          <p:cNvSpPr txBox="1">
            <a:spLocks/>
          </p:cNvSpPr>
          <p:nvPr/>
        </p:nvSpPr>
        <p:spPr>
          <a:xfrm>
            <a:off x="554735" y="6537009"/>
            <a:ext cx="10870127"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Reference: </a:t>
            </a:r>
            <a:r>
              <a:rPr lang="en-US" sz="900">
                <a:solidFill>
                  <a:srgbClr val="FF0000"/>
                </a:solidFill>
              </a:rPr>
              <a:t>Batch Zero PGRR145 (April 23, 2026),</a:t>
            </a:r>
            <a:r>
              <a:rPr lang="en-US" sz="900"/>
              <a:t> Sections 9.2.2.1, 9.3.2.1, 9.4.1, 9.5.3, and 9.6.1 (Provisional Controllable Load Resource design, study treatment, and operations)</a:t>
            </a:r>
          </a:p>
        </p:txBody>
      </p:sp>
    </p:spTree>
    <p:extLst>
      <p:ext uri="{BB962C8B-B14F-4D97-AF65-F5344CB8AC3E}">
        <p14:creationId xmlns:p14="http://schemas.microsoft.com/office/powerpoint/2010/main" val="1581587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1C4C8-147D-B79C-5FB0-A2DBAA97B6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D9078A2-1402-AA77-D8FF-EC783E84534E}"/>
              </a:ext>
            </a:extLst>
          </p:cNvPr>
          <p:cNvSpPr>
            <a:spLocks noGrp="1"/>
          </p:cNvSpPr>
          <p:nvPr>
            <p:ph type="title"/>
          </p:nvPr>
        </p:nvSpPr>
        <p:spPr/>
        <p:txBody>
          <a:bodyPr/>
          <a:lstStyle/>
          <a:p>
            <a:r>
              <a:rPr lang="en-US"/>
              <a:t>Provisional CLRs – Structure of Revision Requests</a:t>
            </a:r>
            <a:r>
              <a:rPr lang="en-US" baseline="30000"/>
              <a:t>1</a:t>
            </a:r>
            <a:endParaRPr lang="en-US"/>
          </a:p>
        </p:txBody>
      </p:sp>
      <p:sp>
        <p:nvSpPr>
          <p:cNvPr id="2" name="TextBox 1">
            <a:extLst>
              <a:ext uri="{FF2B5EF4-FFF2-40B4-BE49-F238E27FC236}">
                <a16:creationId xmlns:a16="http://schemas.microsoft.com/office/drawing/2014/main" id="{BBF883A8-05DD-C870-6B4E-F2A2A7ABB264}"/>
              </a:ext>
            </a:extLst>
          </p:cNvPr>
          <p:cNvSpPr txBox="1"/>
          <p:nvPr/>
        </p:nvSpPr>
        <p:spPr>
          <a:xfrm>
            <a:off x="533400" y="1217647"/>
            <a:ext cx="11470640" cy="3139321"/>
          </a:xfrm>
          <a:prstGeom prst="rect">
            <a:avLst/>
          </a:prstGeom>
          <a:noFill/>
        </p:spPr>
        <p:txBody>
          <a:bodyPr wrap="square" rtlCol="0">
            <a:spAutoFit/>
          </a:bodyPr>
          <a:lstStyle/>
          <a:p>
            <a:pPr marL="285750" indent="-285750">
              <a:buFont typeface="Arial" panose="020B0604020202020204" pitchFamily="34" charset="0"/>
              <a:buChar char="•"/>
            </a:pPr>
            <a:r>
              <a:rPr lang="en-US"/>
              <a:t>Will consist of a comments to existing PGRR145 and companion NPRR1325</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Modular structure adds to PGRR145 and NPRR1325</a:t>
            </a:r>
          </a:p>
          <a:p>
            <a:pPr marL="742950" lvl="1" indent="-285750">
              <a:buFont typeface="Arial" panose="020B0604020202020204" pitchFamily="34" charset="0"/>
              <a:buChar char="•"/>
            </a:pPr>
            <a:r>
              <a:rPr lang="en-US" b="1"/>
              <a:t>Example – </a:t>
            </a:r>
            <a:r>
              <a:rPr lang="en-US"/>
              <a:t>Section 9.2.2.1, Additional Information Required for Provisional Controllable Load Resources (PCLRs) </a:t>
            </a:r>
            <a:r>
              <a:rPr lang="en-US" b="1"/>
              <a:t>compliments</a:t>
            </a:r>
            <a:r>
              <a:rPr lang="en-US"/>
              <a:t> Section 9.2.2 as written in PGRR145</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This structure will allow the PCLR concepts to move forward in parallel with PGRR145 and NPRR1325 if possible, without interfering with the core Batch Zero language</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Language related to PCLR approval to energize  and PCLR bid capping in SCED is intended to remain grey-boxed until implementation of NPRR1188 and until system changes for the bid capping are in place</a:t>
            </a:r>
          </a:p>
        </p:txBody>
      </p:sp>
      <p:sp>
        <p:nvSpPr>
          <p:cNvPr id="5" name="4. Footnote">
            <a:extLst>
              <a:ext uri="{FF2B5EF4-FFF2-40B4-BE49-F238E27FC236}">
                <a16:creationId xmlns:a16="http://schemas.microsoft.com/office/drawing/2014/main" id="{16E776B9-CF6E-637A-1B7E-05AF9472BD1D}"/>
              </a:ext>
            </a:extLst>
          </p:cNvPr>
          <p:cNvSpPr txBox="1"/>
          <p:nvPr>
            <p:custDataLst>
              <p:tags r:id="rId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9525" lvl="0" indent="-19050">
              <a:defRPr/>
            </a:pPr>
            <a:r>
              <a:rPr lang="en-US">
                <a:solidFill>
                  <a:schemeClr val="tx1">
                    <a:lumMod val="75000"/>
                    <a:lumOff val="25000"/>
                  </a:schemeClr>
                </a:solidFill>
              </a:rPr>
              <a:t>1. Design and NPRR/PGRR language still under internal review and may change prior to filing</a:t>
            </a:r>
            <a:endParaRPr lang="en-US" sz="100">
              <a:solidFill>
                <a:schemeClr val="tx1">
                  <a:lumMod val="75000"/>
                  <a:lumOff val="25000"/>
                </a:schemeClr>
              </a:solidFill>
            </a:endParaRPr>
          </a:p>
        </p:txBody>
      </p:sp>
      <p:sp>
        <p:nvSpPr>
          <p:cNvPr id="7" name="Slide Number Placeholder 6">
            <a:extLst>
              <a:ext uri="{FF2B5EF4-FFF2-40B4-BE49-F238E27FC236}">
                <a16:creationId xmlns:a16="http://schemas.microsoft.com/office/drawing/2014/main" id="{E096D43D-EA8A-8F52-3C92-1F70F7626D8B}"/>
              </a:ext>
            </a:extLst>
          </p:cNvPr>
          <p:cNvSpPr>
            <a:spLocks noGrp="1"/>
          </p:cNvSpPr>
          <p:nvPr>
            <p:ph type="sldNum" sz="quarter" idx="12"/>
          </p:nvPr>
        </p:nvSpPr>
        <p:spPr/>
        <p:txBody>
          <a:bodyPr/>
          <a:lstStyle/>
          <a:p>
            <a:fld id="{BCDE79FB-97BA-492B-8D57-F1373F9ADA95}" type="slidenum">
              <a:rPr lang="en-US" smtClean="0"/>
              <a:t>11</a:t>
            </a:fld>
            <a:endParaRPr lang="en-US"/>
          </a:p>
        </p:txBody>
      </p:sp>
    </p:spTree>
    <p:extLst>
      <p:ext uri="{BB962C8B-B14F-4D97-AF65-F5344CB8AC3E}">
        <p14:creationId xmlns:p14="http://schemas.microsoft.com/office/powerpoint/2010/main" val="3635746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0E6C7-A2A3-2A0D-1FE1-6EC96FDEDC9F}"/>
            </a:ext>
          </a:extLst>
        </p:cNvPr>
        <p:cNvGrpSpPr/>
        <p:nvPr/>
      </p:nvGrpSpPr>
      <p:grpSpPr>
        <a:xfrm>
          <a:off x="0" y="0"/>
          <a:ext cx="0" cy="0"/>
          <a:chOff x="0" y="0"/>
          <a:chExt cx="0" cy="0"/>
        </a:xfrm>
      </p:grpSpPr>
      <p:grpSp>
        <p:nvGrpSpPr>
          <p:cNvPr id="21" name="CustomIcon">
            <a:extLst>
              <a:ext uri="{FF2B5EF4-FFF2-40B4-BE49-F238E27FC236}">
                <a16:creationId xmlns:a16="http://schemas.microsoft.com/office/drawing/2014/main" id="{6641AEE2-BCDA-9CA3-EBD4-3C1830EDE72D}"/>
              </a:ext>
            </a:extLst>
          </p:cNvPr>
          <p:cNvGrpSpPr>
            <a:grpSpLocks/>
          </p:cNvGrpSpPr>
          <p:nvPr>
            <p:custDataLst>
              <p:tags r:id="rId1"/>
            </p:custDataLst>
          </p:nvPr>
        </p:nvGrpSpPr>
        <p:grpSpPr>
          <a:xfrm>
            <a:off x="9373677" y="1212574"/>
            <a:ext cx="1233970" cy="1233970"/>
            <a:chOff x="-205105" y="-205105"/>
            <a:chExt cx="1019810" cy="1019810"/>
          </a:xfrm>
        </p:grpSpPr>
        <p:sp>
          <p:nvSpPr>
            <p:cNvPr id="18" name="Oval 17">
              <a:extLst>
                <a:ext uri="{FF2B5EF4-FFF2-40B4-BE49-F238E27FC236}">
                  <a16:creationId xmlns:a16="http://schemas.microsoft.com/office/drawing/2014/main" id="{ABA2889E-A4CB-EC26-731C-6012104B32C1}"/>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E927250D-719E-CEBF-2B03-A1BA0F08E52F}"/>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0" y="0"/>
              <a:ext cx="609600" cy="609600"/>
            </a:xfrm>
            <a:prstGeom prst="rect">
              <a:avLst/>
            </a:prstGeom>
          </p:spPr>
        </p:pic>
      </p:grpSp>
      <p:grpSp>
        <p:nvGrpSpPr>
          <p:cNvPr id="5" name="CustomIcon">
            <a:extLst>
              <a:ext uri="{FF2B5EF4-FFF2-40B4-BE49-F238E27FC236}">
                <a16:creationId xmlns:a16="http://schemas.microsoft.com/office/drawing/2014/main" id="{B0845188-A4E3-16CA-CEBA-BCFE9EE2C06C}"/>
              </a:ext>
            </a:extLst>
          </p:cNvPr>
          <p:cNvGrpSpPr>
            <a:grpSpLocks/>
          </p:cNvGrpSpPr>
          <p:nvPr>
            <p:custDataLst>
              <p:tags r:id="rId2"/>
            </p:custDataLst>
          </p:nvPr>
        </p:nvGrpSpPr>
        <p:grpSpPr>
          <a:xfrm>
            <a:off x="5479014" y="1212574"/>
            <a:ext cx="1233970" cy="1233970"/>
            <a:chOff x="-205105" y="-205105"/>
            <a:chExt cx="1019810" cy="1019810"/>
          </a:xfrm>
        </p:grpSpPr>
        <p:sp>
          <p:nvSpPr>
            <p:cNvPr id="9" name="Oval 8">
              <a:extLst>
                <a:ext uri="{FF2B5EF4-FFF2-40B4-BE49-F238E27FC236}">
                  <a16:creationId xmlns:a16="http://schemas.microsoft.com/office/drawing/2014/main" id="{2A2ED319-37BF-5F1A-5B58-7E50E18E786E}"/>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F8733867-7924-E950-DCCC-BD193B338D63}"/>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0" y="0"/>
              <a:ext cx="609600" cy="609600"/>
            </a:xfrm>
            <a:prstGeom prst="rect">
              <a:avLst/>
            </a:prstGeom>
          </p:spPr>
        </p:pic>
      </p:grpSp>
      <p:graphicFrame>
        <p:nvGraphicFramePr>
          <p:cNvPr id="6" name="think-cell data - do not delete" hidden="1">
            <a:extLst>
              <a:ext uri="{FF2B5EF4-FFF2-40B4-BE49-F238E27FC236}">
                <a16:creationId xmlns:a16="http://schemas.microsoft.com/office/drawing/2014/main" id="{02F9541B-E96C-6B38-79A4-91316E5C7624}"/>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5" imgW="404" imgH="403" progId="TCLayout.ActiveDocument.1">
                  <p:embed/>
                </p:oleObj>
              </mc:Choice>
              <mc:Fallback>
                <p:oleObj name="think-cell Slide" r:id="rId15" imgW="404" imgH="403" progId="TCLayout.ActiveDocument.1">
                  <p:embed/>
                  <p:pic>
                    <p:nvPicPr>
                      <p:cNvPr id="6" name="think-cell data - do not delete" hidden="1">
                        <a:extLst>
                          <a:ext uri="{FF2B5EF4-FFF2-40B4-BE49-F238E27FC236}">
                            <a16:creationId xmlns:a16="http://schemas.microsoft.com/office/drawing/2014/main" id="{02F9541B-E96C-6B38-79A4-91316E5C7624}"/>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4" name="Title Placeholder 1">
            <a:extLst>
              <a:ext uri="{FF2B5EF4-FFF2-40B4-BE49-F238E27FC236}">
                <a16:creationId xmlns:a16="http://schemas.microsoft.com/office/drawing/2014/main" id="{8CA2C331-D5BF-6628-3B89-A4A52310C57C}"/>
              </a:ext>
            </a:extLst>
          </p:cNvPr>
          <p:cNvSpPr>
            <a:spLocks noGrp="1"/>
          </p:cNvSpPr>
          <p:nvPr>
            <p:ph type="title"/>
          </p:nvPr>
        </p:nvSpPr>
        <p:spPr/>
        <p:txBody>
          <a:bodyPr vert="horz"/>
          <a:lstStyle/>
          <a:p>
            <a:r>
              <a:rPr lang="en-US"/>
              <a:t>PCLR Language – Foundational Concepts</a:t>
            </a:r>
            <a:r>
              <a:rPr lang="en-US" baseline="30000"/>
              <a:t>1</a:t>
            </a:r>
            <a:endParaRPr lang="en-US"/>
          </a:p>
        </p:txBody>
      </p:sp>
      <p:sp>
        <p:nvSpPr>
          <p:cNvPr id="3" name="Slide Number Placeholder 5">
            <a:extLst>
              <a:ext uri="{FF2B5EF4-FFF2-40B4-BE49-F238E27FC236}">
                <a16:creationId xmlns:a16="http://schemas.microsoft.com/office/drawing/2014/main" id="{A87CF5F7-4C60-C17B-F82F-E7976962B474}"/>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12</a:t>
            </a:fld>
            <a:endParaRPr lang="en-US"/>
          </a:p>
        </p:txBody>
      </p:sp>
      <p:sp>
        <p:nvSpPr>
          <p:cNvPr id="8" name="TextBox 7">
            <a:extLst>
              <a:ext uri="{FF2B5EF4-FFF2-40B4-BE49-F238E27FC236}">
                <a16:creationId xmlns:a16="http://schemas.microsoft.com/office/drawing/2014/main" id="{24D6B5D1-EE95-FF43-030D-A49754909B38}"/>
              </a:ext>
            </a:extLst>
          </p:cNvPr>
          <p:cNvSpPr txBox="1">
            <a:spLocks/>
          </p:cNvSpPr>
          <p:nvPr>
            <p:custDataLst>
              <p:tags r:id="rId4"/>
            </p:custDataLst>
          </p:nvPr>
        </p:nvSpPr>
        <p:spPr>
          <a:xfrm>
            <a:off x="554736"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lgn="ctr">
              <a:buClr>
                <a:srgbClr val="000000"/>
              </a:buClr>
              <a:defRPr/>
            </a:pPr>
            <a:r>
              <a:rPr lang="en-US" sz="2000" b="1"/>
              <a:t>Allocation in Batch Zero</a:t>
            </a:r>
            <a:endPar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2" name="TextBox 11">
            <a:extLst>
              <a:ext uri="{FF2B5EF4-FFF2-40B4-BE49-F238E27FC236}">
                <a16:creationId xmlns:a16="http://schemas.microsoft.com/office/drawing/2014/main" id="{6AFE022B-0B8E-1110-7D14-28A771C6A448}"/>
              </a:ext>
            </a:extLst>
          </p:cNvPr>
          <p:cNvSpPr txBox="1">
            <a:spLocks/>
          </p:cNvSpPr>
          <p:nvPr>
            <p:custDataLst>
              <p:tags r:id="rId5"/>
            </p:custDataLst>
          </p:nvPr>
        </p:nvSpPr>
        <p:spPr>
          <a:xfrm>
            <a:off x="4449399"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Registration Requirements</a:t>
            </a:r>
          </a:p>
        </p:txBody>
      </p:sp>
      <p:sp>
        <p:nvSpPr>
          <p:cNvPr id="15" name="TextBox 14">
            <a:extLst>
              <a:ext uri="{FF2B5EF4-FFF2-40B4-BE49-F238E27FC236}">
                <a16:creationId xmlns:a16="http://schemas.microsoft.com/office/drawing/2014/main" id="{E5396784-A2FB-2706-5C11-ECE832C69FA3}"/>
              </a:ext>
            </a:extLst>
          </p:cNvPr>
          <p:cNvSpPr txBox="1">
            <a:spLocks/>
          </p:cNvSpPr>
          <p:nvPr>
            <p:custDataLst>
              <p:tags r:id="rId6"/>
            </p:custDataLst>
          </p:nvPr>
        </p:nvSpPr>
        <p:spPr>
          <a:xfrm>
            <a:off x="8344063" y="2694721"/>
            <a:ext cx="3293200" cy="307777"/>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ctr" defTabSz="914400" rtl="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US" sz="2000" b="1" i="0" u="none" strike="noStrike" kern="1200" cap="none" spc="0" normalizeH="0" baseline="0" noProof="0">
                <a:ln>
                  <a:noFill/>
                </a:ln>
                <a:solidFill>
                  <a:srgbClr val="000000"/>
                </a:solidFill>
                <a:effectLst/>
                <a:uLnTx/>
                <a:uFillTx/>
                <a:latin typeface="Arial"/>
                <a:ea typeface="+mn-ea"/>
                <a:cs typeface="Arial" panose="020B0604020202020204" pitchFamily="34" charset="0"/>
              </a:rPr>
              <a:t>Ensure Real-Time Dispatch</a:t>
            </a:r>
          </a:p>
        </p:txBody>
      </p:sp>
      <p:sp>
        <p:nvSpPr>
          <p:cNvPr id="22" name="TextBox 21">
            <a:extLst>
              <a:ext uri="{FF2B5EF4-FFF2-40B4-BE49-F238E27FC236}">
                <a16:creationId xmlns:a16="http://schemas.microsoft.com/office/drawing/2014/main" id="{07A5A325-FC4B-5B70-3BEE-E095834698E8}"/>
              </a:ext>
            </a:extLst>
          </p:cNvPr>
          <p:cNvSpPr txBox="1">
            <a:spLocks/>
          </p:cNvSpPr>
          <p:nvPr>
            <p:custDataLst>
              <p:tags r:id="rId7"/>
            </p:custDataLst>
          </p:nvPr>
        </p:nvSpPr>
        <p:spPr>
          <a:xfrm>
            <a:off x="554736" y="3270767"/>
            <a:ext cx="3293200" cy="3031599"/>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a:t>Load is assessed through the Batch Zero process in the same manner as load requesting firm service for steady state and at full consumption for stability</a:t>
            </a:r>
          </a:p>
          <a:p>
            <a:pPr lvl="0">
              <a:buClr>
                <a:srgbClr val="000000"/>
              </a:buClr>
              <a:buNone/>
              <a:defRPr/>
            </a:pPr>
            <a:endParaRPr lang="en-US" sz="1400"/>
          </a:p>
          <a:p>
            <a:pPr lvl="0">
              <a:buClr>
                <a:srgbClr val="000000"/>
              </a:buClr>
              <a:buNone/>
              <a:defRPr/>
            </a:pPr>
            <a:r>
              <a:rPr lang="en-US" sz="1400"/>
              <a:t>The level of firm load that can be reliably served becomes the maximum Low Power Consumption (LPC) value for the PCLR in real-time (instead of a hard limit) </a:t>
            </a:r>
            <a:br>
              <a:rPr lang="en-US" sz="1400"/>
            </a:br>
            <a:endParaRPr lang="en-US" sz="1400"/>
          </a:p>
          <a:p>
            <a:pPr lvl="0">
              <a:buClr>
                <a:srgbClr val="000000"/>
              </a:buClr>
              <a:buNone/>
              <a:defRPr/>
            </a:pPr>
            <a:r>
              <a:rPr lang="en-US" sz="1400"/>
              <a:t>The remaining requested load amount is approved contingent on qualification as a PCLR</a:t>
            </a:r>
          </a:p>
        </p:txBody>
      </p:sp>
      <p:sp>
        <p:nvSpPr>
          <p:cNvPr id="38" name="TextBox 37">
            <a:extLst>
              <a:ext uri="{FF2B5EF4-FFF2-40B4-BE49-F238E27FC236}">
                <a16:creationId xmlns:a16="http://schemas.microsoft.com/office/drawing/2014/main" id="{2E445860-A769-D1C0-0224-9B60A6B4B33D}"/>
              </a:ext>
            </a:extLst>
          </p:cNvPr>
          <p:cNvSpPr txBox="1">
            <a:spLocks/>
          </p:cNvSpPr>
          <p:nvPr>
            <p:custDataLst>
              <p:tags r:id="rId8"/>
            </p:custDataLst>
          </p:nvPr>
        </p:nvSpPr>
        <p:spPr>
          <a:xfrm>
            <a:off x="4449399" y="3270767"/>
            <a:ext cx="3293200" cy="3046988"/>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Intention to register as a </a:t>
            </a:r>
            <a:r>
              <a:rPr lang="en-US" sz="1400">
                <a:solidFill>
                  <a:srgbClr val="000000"/>
                </a:solidFill>
                <a:latin typeface="Arial"/>
              </a:rPr>
              <a:t>PCLR must be declared prior to the start of Batch Zero</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Once allocated in Batch Zero, the load must register and qualify as PCLR before it may consume above initial limits</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Load must remain registered as a PCLR until an exit date identified in Batch Zero</a:t>
            </a:r>
          </a:p>
          <a:p>
            <a:pPr lvl="0">
              <a:buClr>
                <a:srgbClr val="000000"/>
              </a:buClr>
              <a:buNone/>
              <a:defRPr/>
            </a:pP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lang="en-US" sz="1400">
                <a:solidFill>
                  <a:srgbClr val="000000"/>
                </a:solidFill>
                <a:latin typeface="Arial"/>
              </a:rPr>
              <a:t>Obligation to remain a PCLR transfers to subsequent owners of the Large Load</a:t>
            </a:r>
            <a:endPar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39" name="TextBox 38">
            <a:extLst>
              <a:ext uri="{FF2B5EF4-FFF2-40B4-BE49-F238E27FC236}">
                <a16:creationId xmlns:a16="http://schemas.microsoft.com/office/drawing/2014/main" id="{F1244BB3-0506-B692-57DF-06A8EE298B8A}"/>
              </a:ext>
            </a:extLst>
          </p:cNvPr>
          <p:cNvSpPr txBox="1">
            <a:spLocks/>
          </p:cNvSpPr>
          <p:nvPr>
            <p:custDataLst>
              <p:tags r:id="rId9"/>
            </p:custDataLst>
          </p:nvPr>
        </p:nvSpPr>
        <p:spPr>
          <a:xfrm>
            <a:off x="8344063" y="3270767"/>
            <a:ext cx="3293200" cy="1805623"/>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sz="1400"/>
              <a:t>Like traditional CLRs, PCLRs must follow SCED basepoints when consuming energy</a:t>
            </a:r>
            <a:r>
              <a:rPr lang="en-US" sz="1400" baseline="30000"/>
              <a:t>2</a:t>
            </a:r>
          </a:p>
          <a:p>
            <a:pPr lvl="0">
              <a:buClr>
                <a:srgbClr val="000000"/>
              </a:buClr>
              <a:buNone/>
              <a:defRPr/>
            </a:pPr>
            <a:endParaRPr kumimoji="0" lang="en-US" sz="1400" i="0" u="none" strike="noStrike" kern="1200" cap="none" spc="0" normalizeH="0" baseline="30000" noProof="0">
              <a:ln>
                <a:noFill/>
              </a:ln>
              <a:solidFill>
                <a:srgbClr val="000000"/>
              </a:solidFill>
              <a:effectLst/>
              <a:uLnTx/>
              <a:uFillTx/>
              <a:latin typeface="Arial"/>
              <a:ea typeface="+mn-ea"/>
              <a:cs typeface="Arial" panose="020B0604020202020204" pitchFamily="34" charset="0"/>
            </a:endParaRPr>
          </a:p>
          <a:p>
            <a:pPr lvl="0">
              <a:buClr>
                <a:srgbClr val="000000"/>
              </a:buClr>
              <a:buNone/>
              <a:defRPr/>
            </a:pPr>
            <a:r>
              <a:rPr kumimoji="0" lang="en-US" sz="1400" i="0" u="none" strike="noStrike" kern="1200" cap="none" spc="0" normalizeH="0" baseline="0" noProof="0">
                <a:ln>
                  <a:noFill/>
                </a:ln>
                <a:solidFill>
                  <a:srgbClr val="000000"/>
                </a:solidFill>
                <a:effectLst/>
                <a:uLnTx/>
                <a:uFillTx/>
                <a:latin typeface="Arial"/>
                <a:ea typeface="+mn-ea"/>
                <a:cs typeface="Arial" panose="020B0604020202020204" pitchFamily="34" charset="0"/>
              </a:rPr>
              <a:t>Dynamic bid capping logic is added to ensure the PCLR will be dispatched rather than allowing the constraint to violate</a:t>
            </a:r>
          </a:p>
        </p:txBody>
      </p:sp>
      <p:grpSp>
        <p:nvGrpSpPr>
          <p:cNvPr id="30" name="CustomIcon">
            <a:extLst>
              <a:ext uri="{FF2B5EF4-FFF2-40B4-BE49-F238E27FC236}">
                <a16:creationId xmlns:a16="http://schemas.microsoft.com/office/drawing/2014/main" id="{7ED42E55-D305-B1CE-62A2-5237A7D4F0D0}"/>
              </a:ext>
            </a:extLst>
          </p:cNvPr>
          <p:cNvGrpSpPr>
            <a:grpSpLocks/>
          </p:cNvGrpSpPr>
          <p:nvPr>
            <p:custDataLst>
              <p:tags r:id="rId10"/>
            </p:custDataLst>
          </p:nvPr>
        </p:nvGrpSpPr>
        <p:grpSpPr>
          <a:xfrm>
            <a:off x="1584351" y="1212574"/>
            <a:ext cx="1233970" cy="1233970"/>
            <a:chOff x="-205105" y="-205105"/>
            <a:chExt cx="1019810" cy="1019810"/>
          </a:xfrm>
        </p:grpSpPr>
        <p:sp>
          <p:nvSpPr>
            <p:cNvPr id="23" name="Oval 22">
              <a:extLst>
                <a:ext uri="{FF2B5EF4-FFF2-40B4-BE49-F238E27FC236}">
                  <a16:creationId xmlns:a16="http://schemas.microsoft.com/office/drawing/2014/main" id="{DA0B63B5-894C-61FE-9CDD-B2F13D74FA6F}"/>
                </a:ext>
              </a:extLst>
            </p:cNvPr>
            <p:cNvSpPr>
              <a:spLocks noChangeAspect="1"/>
            </p:cNvSpPr>
            <p:nvPr/>
          </p:nvSpPr>
          <p:spPr>
            <a:xfrm>
              <a:off x="-205105" y="-205105"/>
              <a:ext cx="1019810" cy="1019810"/>
            </a:xfrm>
            <a:prstGeom prst="ellipse">
              <a:avLst/>
            </a:prstGeom>
            <a:solidFill>
              <a:schemeClr val="accent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5BBDC2C1-4135-1707-54E9-03CCF9BEA6EA}"/>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0" y="0"/>
              <a:ext cx="609600" cy="609600"/>
            </a:xfrm>
            <a:prstGeom prst="rect">
              <a:avLst/>
            </a:prstGeom>
          </p:spPr>
        </p:pic>
      </p:grpSp>
      <p:cxnSp>
        <p:nvCxnSpPr>
          <p:cNvPr id="37" name="Straight Connector 36">
            <a:extLst>
              <a:ext uri="{FF2B5EF4-FFF2-40B4-BE49-F238E27FC236}">
                <a16:creationId xmlns:a16="http://schemas.microsoft.com/office/drawing/2014/main" id="{23460108-88EB-FA15-BAB8-1230B8C9643C}"/>
              </a:ext>
            </a:extLst>
          </p:cNvPr>
          <p:cNvCxnSpPr>
            <a:cxnSpLocks/>
          </p:cNvCxnSpPr>
          <p:nvPr/>
        </p:nvCxnSpPr>
        <p:spPr>
          <a:xfrm>
            <a:off x="554736"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1C05B493-149E-1BDC-72EA-5C86879D5B12}"/>
              </a:ext>
            </a:extLst>
          </p:cNvPr>
          <p:cNvCxnSpPr>
            <a:cxnSpLocks/>
          </p:cNvCxnSpPr>
          <p:nvPr/>
        </p:nvCxnSpPr>
        <p:spPr>
          <a:xfrm>
            <a:off x="4449399" y="3088280"/>
            <a:ext cx="3293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D3C1F67-2934-455A-DC40-7CD564C93035}"/>
              </a:ext>
            </a:extLst>
          </p:cNvPr>
          <p:cNvCxnSpPr>
            <a:cxnSpLocks/>
          </p:cNvCxnSpPr>
          <p:nvPr/>
        </p:nvCxnSpPr>
        <p:spPr>
          <a:xfrm>
            <a:off x="8344063" y="3088280"/>
            <a:ext cx="3293200"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4. Footnote">
            <a:extLst>
              <a:ext uri="{FF2B5EF4-FFF2-40B4-BE49-F238E27FC236}">
                <a16:creationId xmlns:a16="http://schemas.microsoft.com/office/drawing/2014/main" id="{EE075732-438D-738C-1EB2-0C83E0808691}"/>
              </a:ext>
            </a:extLst>
          </p:cNvPr>
          <p:cNvSpPr txBox="1"/>
          <p:nvPr>
            <p:custDataLst>
              <p:tags r:id="rId11"/>
            </p:custDataLst>
          </p:nvPr>
        </p:nvSpPr>
        <p:spPr>
          <a:xfrm>
            <a:off x="533400" y="6586947"/>
            <a:ext cx="7885132" cy="123111"/>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0" lvl="0" indent="0">
              <a:defRPr/>
            </a:pPr>
            <a:r>
              <a:rPr lang="en-US">
                <a:solidFill>
                  <a:schemeClr val="tx1">
                    <a:lumMod val="75000"/>
                    <a:lumOff val="25000"/>
                  </a:schemeClr>
                </a:solidFill>
              </a:rPr>
              <a:t>1. Design and NPRR/PGRR language still under internal review and may change prior to filing  |  2. On implementation of NPRR1188</a:t>
            </a:r>
            <a:endParaRPr lang="en-US" sz="100">
              <a:solidFill>
                <a:schemeClr val="tx1">
                  <a:lumMod val="75000"/>
                  <a:lumOff val="25000"/>
                </a:schemeClr>
              </a:solidFill>
            </a:endParaRPr>
          </a:p>
        </p:txBody>
      </p:sp>
    </p:spTree>
    <p:extLst>
      <p:ext uri="{BB962C8B-B14F-4D97-AF65-F5344CB8AC3E}">
        <p14:creationId xmlns:p14="http://schemas.microsoft.com/office/powerpoint/2010/main" val="1736738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C9C0F-2E0F-2D1B-0EC0-385E7CB5164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FAC5CB0-8E67-F3CB-132C-4771EEFBD87C}"/>
              </a:ext>
            </a:extLst>
          </p:cNvPr>
          <p:cNvSpPr>
            <a:spLocks noGrp="1"/>
          </p:cNvSpPr>
          <p:nvPr>
            <p:ph type="title"/>
          </p:nvPr>
        </p:nvSpPr>
        <p:spPr>
          <a:xfrm>
            <a:off x="1257300" y="457200"/>
            <a:ext cx="10401300" cy="914400"/>
          </a:xfrm>
        </p:spPr>
        <p:txBody>
          <a:bodyPr/>
          <a:lstStyle/>
          <a:p>
            <a:r>
              <a:rPr lang="en-US"/>
              <a:t>Provisional Controllable Load Resources (PCLRs) in Batch Zero</a:t>
            </a:r>
            <a:r>
              <a:rPr lang="en-US" baseline="30000"/>
              <a:t>1</a:t>
            </a:r>
          </a:p>
        </p:txBody>
      </p:sp>
      <p:sp>
        <p:nvSpPr>
          <p:cNvPr id="23" name="Rectangle: Rounded Corners 22">
            <a:extLst>
              <a:ext uri="{FF2B5EF4-FFF2-40B4-BE49-F238E27FC236}">
                <a16:creationId xmlns:a16="http://schemas.microsoft.com/office/drawing/2014/main" id="{A3261F67-ED9E-F430-1B08-CA5071243CC8}"/>
              </a:ext>
            </a:extLst>
          </p:cNvPr>
          <p:cNvSpPr/>
          <p:nvPr/>
        </p:nvSpPr>
        <p:spPr>
          <a:xfrm>
            <a:off x="352447"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validates completion of all steps prior to granting Approval to Energize</a:t>
            </a:r>
          </a:p>
        </p:txBody>
      </p:sp>
      <p:sp>
        <p:nvSpPr>
          <p:cNvPr id="24" name="Oval 23">
            <a:extLst>
              <a:ext uri="{FF2B5EF4-FFF2-40B4-BE49-F238E27FC236}">
                <a16:creationId xmlns:a16="http://schemas.microsoft.com/office/drawing/2014/main" id="{9059EEA0-ABC3-87DD-C490-93894EE5FDED}"/>
              </a:ext>
            </a:extLst>
          </p:cNvPr>
          <p:cNvSpPr/>
          <p:nvPr/>
        </p:nvSpPr>
        <p:spPr>
          <a:xfrm>
            <a:off x="1252416"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8</a:t>
            </a:r>
          </a:p>
        </p:txBody>
      </p:sp>
      <p:sp>
        <p:nvSpPr>
          <p:cNvPr id="25" name="Rectangle: Rounded Corners 24">
            <a:extLst>
              <a:ext uri="{FF2B5EF4-FFF2-40B4-BE49-F238E27FC236}">
                <a16:creationId xmlns:a16="http://schemas.microsoft.com/office/drawing/2014/main" id="{11EAF738-6DB5-CD6B-EE2B-B19ECA972504}"/>
              </a:ext>
            </a:extLst>
          </p:cNvPr>
          <p:cNvSpPr/>
          <p:nvPr/>
        </p:nvSpPr>
        <p:spPr>
          <a:xfrm>
            <a:off x="3444240"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QSE establishes required ICCP telemetry points</a:t>
            </a:r>
          </a:p>
        </p:txBody>
      </p:sp>
      <p:sp>
        <p:nvSpPr>
          <p:cNvPr id="26" name="Oval 25">
            <a:extLst>
              <a:ext uri="{FF2B5EF4-FFF2-40B4-BE49-F238E27FC236}">
                <a16:creationId xmlns:a16="http://schemas.microsoft.com/office/drawing/2014/main" id="{62BDC2B6-135E-2ADE-F31F-2F97487E9204}"/>
              </a:ext>
            </a:extLst>
          </p:cNvPr>
          <p:cNvSpPr/>
          <p:nvPr/>
        </p:nvSpPr>
        <p:spPr>
          <a:xfrm>
            <a:off x="4344209"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7</a:t>
            </a:r>
          </a:p>
        </p:txBody>
      </p:sp>
      <p:sp>
        <p:nvSpPr>
          <p:cNvPr id="27" name="Rectangle: Rounded Corners 26">
            <a:extLst>
              <a:ext uri="{FF2B5EF4-FFF2-40B4-BE49-F238E27FC236}">
                <a16:creationId xmlns:a16="http://schemas.microsoft.com/office/drawing/2014/main" id="{E2EA8575-E945-7C75-4CA5-76D3C8DC49E8}"/>
              </a:ext>
            </a:extLst>
          </p:cNvPr>
          <p:cNvSpPr/>
          <p:nvPr/>
        </p:nvSpPr>
        <p:spPr>
          <a:xfrm>
            <a:off x="653770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RE coordinates with ERCOT to establish metering and submit CLR parameters via RIOO</a:t>
            </a:r>
          </a:p>
        </p:txBody>
      </p:sp>
      <p:sp>
        <p:nvSpPr>
          <p:cNvPr id="28" name="Oval 27">
            <a:extLst>
              <a:ext uri="{FF2B5EF4-FFF2-40B4-BE49-F238E27FC236}">
                <a16:creationId xmlns:a16="http://schemas.microsoft.com/office/drawing/2014/main" id="{19682C19-94F8-E742-EAAE-BCEF58C51F02}"/>
              </a:ext>
            </a:extLst>
          </p:cNvPr>
          <p:cNvSpPr/>
          <p:nvPr/>
        </p:nvSpPr>
        <p:spPr>
          <a:xfrm>
            <a:off x="743767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6</a:t>
            </a:r>
          </a:p>
        </p:txBody>
      </p:sp>
      <p:sp>
        <p:nvSpPr>
          <p:cNvPr id="29" name="Rectangle: Rounded Corners 28">
            <a:extLst>
              <a:ext uri="{FF2B5EF4-FFF2-40B4-BE49-F238E27FC236}">
                <a16:creationId xmlns:a16="http://schemas.microsoft.com/office/drawing/2014/main" id="{06A02D24-F6C1-2A2A-642B-420DB2E0AA86}"/>
              </a:ext>
            </a:extLst>
          </p:cNvPr>
          <p:cNvSpPr/>
          <p:nvPr/>
        </p:nvSpPr>
        <p:spPr>
          <a:xfrm>
            <a:off x="9647729" y="3588666"/>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ILLE registers with ERCOT as a Resource Entity (RE) and designates a QSE</a:t>
            </a:r>
          </a:p>
        </p:txBody>
      </p:sp>
      <p:sp>
        <p:nvSpPr>
          <p:cNvPr id="30" name="Oval 29">
            <a:extLst>
              <a:ext uri="{FF2B5EF4-FFF2-40B4-BE49-F238E27FC236}">
                <a16:creationId xmlns:a16="http://schemas.microsoft.com/office/drawing/2014/main" id="{5DC23CC1-52DD-69AC-56DC-E31289DF79A0}"/>
              </a:ext>
            </a:extLst>
          </p:cNvPr>
          <p:cNvSpPr/>
          <p:nvPr/>
        </p:nvSpPr>
        <p:spPr>
          <a:xfrm>
            <a:off x="10547698" y="3663982"/>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5</a:t>
            </a:r>
          </a:p>
        </p:txBody>
      </p:sp>
      <p:sp>
        <p:nvSpPr>
          <p:cNvPr id="31" name="Rectangle: Rounded Corners 30">
            <a:extLst>
              <a:ext uri="{FF2B5EF4-FFF2-40B4-BE49-F238E27FC236}">
                <a16:creationId xmlns:a16="http://schemas.microsoft.com/office/drawing/2014/main" id="{458B5B9F-786C-BBB4-9566-B1E85F7CFC6D}"/>
              </a:ext>
            </a:extLst>
          </p:cNvPr>
          <p:cNvSpPr/>
          <p:nvPr/>
        </p:nvSpPr>
        <p:spPr>
          <a:xfrm>
            <a:off x="9647729"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bg1"/>
                </a:solidFill>
              </a:rPr>
              <a:t>ERCOT studies the full load amount in the Batch Zero Refinement Study</a:t>
            </a:r>
          </a:p>
        </p:txBody>
      </p:sp>
      <p:sp>
        <p:nvSpPr>
          <p:cNvPr id="32" name="Oval 31">
            <a:extLst>
              <a:ext uri="{FF2B5EF4-FFF2-40B4-BE49-F238E27FC236}">
                <a16:creationId xmlns:a16="http://schemas.microsoft.com/office/drawing/2014/main" id="{5B636E4C-DF98-2B9E-A371-5D98E4BA6B28}"/>
              </a:ext>
            </a:extLst>
          </p:cNvPr>
          <p:cNvSpPr/>
          <p:nvPr/>
        </p:nvSpPr>
        <p:spPr>
          <a:xfrm>
            <a:off x="10547698"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4</a:t>
            </a:r>
          </a:p>
        </p:txBody>
      </p:sp>
      <p:sp>
        <p:nvSpPr>
          <p:cNvPr id="33" name="Rectangle: Rounded Corners 32">
            <a:extLst>
              <a:ext uri="{FF2B5EF4-FFF2-40B4-BE49-F238E27FC236}">
                <a16:creationId xmlns:a16="http://schemas.microsoft.com/office/drawing/2014/main" id="{8109BEBD-51D1-88D4-29C2-6E511ED14E7D}"/>
              </a:ext>
            </a:extLst>
          </p:cNvPr>
          <p:cNvSpPr/>
          <p:nvPr/>
        </p:nvSpPr>
        <p:spPr>
          <a:xfrm>
            <a:off x="6537709" y="1174355"/>
            <a:ext cx="2191824" cy="1932105"/>
          </a:xfrm>
          <a:prstGeom prst="roundRect">
            <a:avLst>
              <a:gd name="adj" fmla="val 11169"/>
            </a:avLst>
          </a:prstGeom>
          <a:solidFill>
            <a:srgbClr val="B1E5ED">
              <a:alpha val="3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r>
              <a:rPr lang="en-US" sz="1600">
                <a:solidFill>
                  <a:schemeClr val="tx1"/>
                </a:solidFill>
              </a:rPr>
              <a:t>ILLE submits updated Declaration to accept allocation amounts</a:t>
            </a:r>
            <a:r>
              <a:rPr lang="en-US" sz="1600" baseline="30000">
                <a:solidFill>
                  <a:schemeClr val="tx1"/>
                </a:solidFill>
              </a:rPr>
              <a:t>2</a:t>
            </a:r>
            <a:r>
              <a:rPr lang="en-US" sz="1600">
                <a:solidFill>
                  <a:schemeClr val="tx1"/>
                </a:solidFill>
              </a:rPr>
              <a:t> </a:t>
            </a:r>
          </a:p>
        </p:txBody>
      </p:sp>
      <p:sp>
        <p:nvSpPr>
          <p:cNvPr id="34" name="Oval 33">
            <a:extLst>
              <a:ext uri="{FF2B5EF4-FFF2-40B4-BE49-F238E27FC236}">
                <a16:creationId xmlns:a16="http://schemas.microsoft.com/office/drawing/2014/main" id="{FFE25BC1-84FB-B8EE-1A9B-EE63C5236634}"/>
              </a:ext>
            </a:extLst>
          </p:cNvPr>
          <p:cNvSpPr/>
          <p:nvPr/>
        </p:nvSpPr>
        <p:spPr>
          <a:xfrm>
            <a:off x="7437678"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3</a:t>
            </a:r>
          </a:p>
        </p:txBody>
      </p:sp>
      <p:sp>
        <p:nvSpPr>
          <p:cNvPr id="37" name="Rectangle: Rounded Corners 36">
            <a:extLst>
              <a:ext uri="{FF2B5EF4-FFF2-40B4-BE49-F238E27FC236}">
                <a16:creationId xmlns:a16="http://schemas.microsoft.com/office/drawing/2014/main" id="{7BDE6A3F-877C-A28B-CB02-EF831D12E880}"/>
              </a:ext>
            </a:extLst>
          </p:cNvPr>
          <p:cNvSpPr/>
          <p:nvPr/>
        </p:nvSpPr>
        <p:spPr>
          <a:xfrm>
            <a:off x="3444240"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600">
                <a:solidFill>
                  <a:schemeClr val="bg1"/>
                </a:solidFill>
              </a:rPr>
              <a:t>ERCOT studies PCLR in Batch Zero</a:t>
            </a:r>
          </a:p>
        </p:txBody>
      </p:sp>
      <p:sp>
        <p:nvSpPr>
          <p:cNvPr id="38" name="Oval 37">
            <a:extLst>
              <a:ext uri="{FF2B5EF4-FFF2-40B4-BE49-F238E27FC236}">
                <a16:creationId xmlns:a16="http://schemas.microsoft.com/office/drawing/2014/main" id="{875669AC-92B5-5404-D749-1A7D40303C4E}"/>
              </a:ext>
            </a:extLst>
          </p:cNvPr>
          <p:cNvSpPr/>
          <p:nvPr/>
        </p:nvSpPr>
        <p:spPr>
          <a:xfrm>
            <a:off x="4344209"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2</a:t>
            </a:r>
          </a:p>
        </p:txBody>
      </p:sp>
      <p:sp>
        <p:nvSpPr>
          <p:cNvPr id="39" name="Rectangle: Rounded Corners 38">
            <a:extLst>
              <a:ext uri="{FF2B5EF4-FFF2-40B4-BE49-F238E27FC236}">
                <a16:creationId xmlns:a16="http://schemas.microsoft.com/office/drawing/2014/main" id="{B6A9084E-21A5-8E65-8387-748C473113A3}"/>
              </a:ext>
            </a:extLst>
          </p:cNvPr>
          <p:cNvSpPr/>
          <p:nvPr/>
        </p:nvSpPr>
        <p:spPr>
          <a:xfrm>
            <a:off x="352447" y="1174355"/>
            <a:ext cx="2191824" cy="1932105"/>
          </a:xfrm>
          <a:prstGeom prst="roundRect">
            <a:avLst>
              <a:gd name="adj" fmla="val 11169"/>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bg1"/>
              </a:solidFill>
            </a:endParaRPr>
          </a:p>
          <a:p>
            <a:pPr algn="ctr">
              <a:spcBef>
                <a:spcPts val="300"/>
              </a:spcBef>
              <a:spcAft>
                <a:spcPts val="300"/>
              </a:spcAft>
            </a:pPr>
            <a:endParaRPr lang="en-US" sz="1400">
              <a:solidFill>
                <a:schemeClr val="bg1"/>
              </a:solidFill>
            </a:endParaRPr>
          </a:p>
          <a:p>
            <a:pPr algn="ctr">
              <a:spcBef>
                <a:spcPts val="300"/>
              </a:spcBef>
              <a:spcAft>
                <a:spcPts val="300"/>
              </a:spcAft>
            </a:pPr>
            <a:r>
              <a:rPr lang="en-US" sz="1600">
                <a:solidFill>
                  <a:schemeClr val="bg1"/>
                </a:solidFill>
              </a:rPr>
              <a:t>Submission of Declaration and required information to ERCOT</a:t>
            </a:r>
          </a:p>
          <a:p>
            <a:pPr algn="ctr">
              <a:spcBef>
                <a:spcPts val="300"/>
              </a:spcBef>
              <a:spcAft>
                <a:spcPts val="300"/>
              </a:spcAft>
            </a:pPr>
            <a:r>
              <a:rPr lang="en-US" sz="1200" b="1">
                <a:solidFill>
                  <a:schemeClr val="bg1"/>
                </a:solidFill>
              </a:rPr>
              <a:t>(by July 24)</a:t>
            </a:r>
          </a:p>
        </p:txBody>
      </p:sp>
      <p:sp>
        <p:nvSpPr>
          <p:cNvPr id="40" name="Oval 39">
            <a:extLst>
              <a:ext uri="{FF2B5EF4-FFF2-40B4-BE49-F238E27FC236}">
                <a16:creationId xmlns:a16="http://schemas.microsoft.com/office/drawing/2014/main" id="{55A07200-EE25-F561-FCD4-FC9FC0D22EB5}"/>
              </a:ext>
            </a:extLst>
          </p:cNvPr>
          <p:cNvSpPr/>
          <p:nvPr/>
        </p:nvSpPr>
        <p:spPr>
          <a:xfrm>
            <a:off x="1252416" y="1249671"/>
            <a:ext cx="391886" cy="391886"/>
          </a:xfrm>
          <a:prstGeom prst="ellipse">
            <a:avLst/>
          </a:prstGeom>
          <a:solidFill>
            <a:schemeClr val="bg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b="1">
                <a:solidFill>
                  <a:srgbClr val="005763"/>
                </a:solidFill>
              </a:rPr>
              <a:t>1</a:t>
            </a:r>
          </a:p>
        </p:txBody>
      </p:sp>
      <p:sp>
        <p:nvSpPr>
          <p:cNvPr id="41" name="Arrow: Right 40">
            <a:extLst>
              <a:ext uri="{FF2B5EF4-FFF2-40B4-BE49-F238E27FC236}">
                <a16:creationId xmlns:a16="http://schemas.microsoft.com/office/drawing/2014/main" id="{133CADAD-B4CD-7A84-E9B2-71ABCDD08981}"/>
              </a:ext>
            </a:extLst>
          </p:cNvPr>
          <p:cNvSpPr/>
          <p:nvPr/>
        </p:nvSpPr>
        <p:spPr>
          <a:xfrm>
            <a:off x="2638854" y="1879150"/>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2" name="Arrow: Right 41">
            <a:extLst>
              <a:ext uri="{FF2B5EF4-FFF2-40B4-BE49-F238E27FC236}">
                <a16:creationId xmlns:a16="http://schemas.microsoft.com/office/drawing/2014/main" id="{737207F2-AB77-A5FF-4D17-78ACE0E85F3C}"/>
              </a:ext>
            </a:extLst>
          </p:cNvPr>
          <p:cNvSpPr/>
          <p:nvPr/>
        </p:nvSpPr>
        <p:spPr>
          <a:xfrm>
            <a:off x="5740598" y="1862488"/>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3" name="Arrow: Right 42">
            <a:extLst>
              <a:ext uri="{FF2B5EF4-FFF2-40B4-BE49-F238E27FC236}">
                <a16:creationId xmlns:a16="http://schemas.microsoft.com/office/drawing/2014/main" id="{CA93B1B5-59DF-6442-EF25-1909B528627D}"/>
              </a:ext>
            </a:extLst>
          </p:cNvPr>
          <p:cNvSpPr/>
          <p:nvPr/>
        </p:nvSpPr>
        <p:spPr>
          <a:xfrm>
            <a:off x="8834067" y="1868817"/>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4" name="Arrow: Right 43">
            <a:extLst>
              <a:ext uri="{FF2B5EF4-FFF2-40B4-BE49-F238E27FC236}">
                <a16:creationId xmlns:a16="http://schemas.microsoft.com/office/drawing/2014/main" id="{C8077362-C0F5-DF76-1859-0C12BA7D5E93}"/>
              </a:ext>
            </a:extLst>
          </p:cNvPr>
          <p:cNvSpPr/>
          <p:nvPr/>
        </p:nvSpPr>
        <p:spPr>
          <a:xfrm rot="10800000">
            <a:off x="2639475" y="4359113"/>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5" name="Arrow: Right 44">
            <a:extLst>
              <a:ext uri="{FF2B5EF4-FFF2-40B4-BE49-F238E27FC236}">
                <a16:creationId xmlns:a16="http://schemas.microsoft.com/office/drawing/2014/main" id="{AD919FE6-724E-7A77-65B6-0EB04241C1BD}"/>
              </a:ext>
            </a:extLst>
          </p:cNvPr>
          <p:cNvSpPr/>
          <p:nvPr/>
        </p:nvSpPr>
        <p:spPr>
          <a:xfrm rot="10800000">
            <a:off x="5741219" y="4342451"/>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6" name="Arrow: Right 45">
            <a:extLst>
              <a:ext uri="{FF2B5EF4-FFF2-40B4-BE49-F238E27FC236}">
                <a16:creationId xmlns:a16="http://schemas.microsoft.com/office/drawing/2014/main" id="{A1A1EC3E-41BC-F177-0D5A-AF8D02D269D7}"/>
              </a:ext>
            </a:extLst>
          </p:cNvPr>
          <p:cNvSpPr/>
          <p:nvPr/>
        </p:nvSpPr>
        <p:spPr>
          <a:xfrm rot="10800000">
            <a:off x="8834688" y="4348780"/>
            <a:ext cx="709127"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7" name="Arrow: Right 46">
            <a:extLst>
              <a:ext uri="{FF2B5EF4-FFF2-40B4-BE49-F238E27FC236}">
                <a16:creationId xmlns:a16="http://schemas.microsoft.com/office/drawing/2014/main" id="{63448552-442D-F36F-42C0-54362668FF46}"/>
              </a:ext>
            </a:extLst>
          </p:cNvPr>
          <p:cNvSpPr/>
          <p:nvPr/>
        </p:nvSpPr>
        <p:spPr>
          <a:xfrm rot="5400000">
            <a:off x="10527871" y="3086306"/>
            <a:ext cx="431540" cy="522514"/>
          </a:xfrm>
          <a:prstGeom prst="rightArrow">
            <a:avLst/>
          </a:prstGeom>
          <a:solidFill>
            <a:srgbClr val="7C858C"/>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48" name="Left Brace 47">
            <a:extLst>
              <a:ext uri="{FF2B5EF4-FFF2-40B4-BE49-F238E27FC236}">
                <a16:creationId xmlns:a16="http://schemas.microsoft.com/office/drawing/2014/main" id="{30F88410-853B-4024-A76D-EA519B864E72}"/>
              </a:ext>
            </a:extLst>
          </p:cNvPr>
          <p:cNvSpPr/>
          <p:nvPr/>
        </p:nvSpPr>
        <p:spPr>
          <a:xfrm rot="16200000">
            <a:off x="7489102" y="1492253"/>
            <a:ext cx="305594" cy="8395313"/>
          </a:xfrm>
          <a:prstGeom prst="leftBrace">
            <a:avLst>
              <a:gd name="adj1" fmla="val 52592"/>
              <a:gd name="adj2" fmla="val 50000"/>
            </a:avLst>
          </a:prstGeom>
          <a:ln w="38100">
            <a:solidFill>
              <a:srgbClr val="FF82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TextBox 48">
            <a:extLst>
              <a:ext uri="{FF2B5EF4-FFF2-40B4-BE49-F238E27FC236}">
                <a16:creationId xmlns:a16="http://schemas.microsoft.com/office/drawing/2014/main" id="{9DE14EC4-D0D1-64F9-2186-E4C00FEAAEDE}"/>
              </a:ext>
            </a:extLst>
          </p:cNvPr>
          <p:cNvSpPr txBox="1"/>
          <p:nvPr/>
        </p:nvSpPr>
        <p:spPr>
          <a:xfrm>
            <a:off x="4370049" y="5819594"/>
            <a:ext cx="6527143" cy="584775"/>
          </a:xfrm>
          <a:prstGeom prst="rect">
            <a:avLst/>
          </a:prstGeom>
          <a:noFill/>
        </p:spPr>
        <p:txBody>
          <a:bodyPr wrap="square" rtlCol="0">
            <a:spAutoFit/>
          </a:bodyPr>
          <a:lstStyle/>
          <a:p>
            <a:pPr algn="ctr"/>
            <a:r>
              <a:rPr lang="en-US" sz="1600">
                <a:solidFill>
                  <a:srgbClr val="FF8200"/>
                </a:solidFill>
              </a:rPr>
              <a:t>Must be done before non-firm load may energize</a:t>
            </a:r>
          </a:p>
          <a:p>
            <a:pPr algn="ctr"/>
            <a:r>
              <a:rPr lang="en-US" sz="1600">
                <a:solidFill>
                  <a:srgbClr val="FF8200"/>
                </a:solidFill>
              </a:rPr>
              <a:t>May be done in parallel with QSA </a:t>
            </a:r>
          </a:p>
        </p:txBody>
      </p:sp>
      <p:sp>
        <p:nvSpPr>
          <p:cNvPr id="5" name="Slide Number Placeholder 4">
            <a:extLst>
              <a:ext uri="{FF2B5EF4-FFF2-40B4-BE49-F238E27FC236}">
                <a16:creationId xmlns:a16="http://schemas.microsoft.com/office/drawing/2014/main" id="{07AA4E76-9047-4082-143B-2011D4F14701}"/>
              </a:ext>
            </a:extLst>
          </p:cNvPr>
          <p:cNvSpPr>
            <a:spLocks noGrp="1"/>
          </p:cNvSpPr>
          <p:nvPr>
            <p:ph type="sldNum" sz="quarter" idx="12"/>
          </p:nvPr>
        </p:nvSpPr>
        <p:spPr/>
        <p:txBody>
          <a:bodyPr/>
          <a:lstStyle/>
          <a:p>
            <a:fld id="{BCDE79FB-97BA-492B-8D57-F1373F9ADA95}" type="slidenum">
              <a:rPr lang="en-US" smtClean="0"/>
              <a:t>13</a:t>
            </a:fld>
            <a:endParaRPr lang="en-US"/>
          </a:p>
        </p:txBody>
      </p:sp>
      <p:sp>
        <p:nvSpPr>
          <p:cNvPr id="2" name="4. Footnote">
            <a:extLst>
              <a:ext uri="{FF2B5EF4-FFF2-40B4-BE49-F238E27FC236}">
                <a16:creationId xmlns:a16="http://schemas.microsoft.com/office/drawing/2014/main" id="{1784FB8E-9641-CED1-0D2B-D6761D7B52C5}"/>
              </a:ext>
            </a:extLst>
          </p:cNvPr>
          <p:cNvSpPr txBox="1"/>
          <p:nvPr>
            <p:custDataLst>
              <p:tags r:id="rId1"/>
            </p:custDataLst>
          </p:nvPr>
        </p:nvSpPr>
        <p:spPr>
          <a:xfrm>
            <a:off x="533400" y="6402281"/>
            <a:ext cx="8010526" cy="307777"/>
          </a:xfrm>
          <a:prstGeom prst="rect">
            <a:avLst/>
          </a:prstGeom>
          <a:noFill/>
          <a:ln/>
          <a:extLst>
            <a:ext uri="{909E8E84-426E-40DD-AFC4-6F175D3DCCD1}">
              <a14:hiddenFill xmlns:a14="http://schemas.microsoft.com/office/drawing/2010/main">
                <a:solidFill>
                  <a:srgbClr val="FFFFFF"/>
                </a:solidFill>
              </a14:hiddenFill>
            </a:ext>
          </a:extLst>
        </p:spPr>
        <p:txBody>
          <a:bodyPr wrap="square" lIns="0" tIns="0" rIns="0" bIns="0" rtlCol="0" anchor="b" anchorCtr="0">
            <a:spAutoFit/>
          </a:bodyPr>
          <a:lstStyle>
            <a:defPPr>
              <a:defRPr lang="en-US"/>
            </a:defPPr>
            <a:lvl1pPr marL="203200" marR="0" lvl="0" indent="-212725" fontAlgn="auto">
              <a:lnSpc>
                <a:spcPct val="100000"/>
              </a:lnSpc>
              <a:spcBef>
                <a:spcPts val="0"/>
              </a:spcBef>
              <a:spcAft>
                <a:spcPts val="0"/>
              </a:spcAft>
              <a:buClrTx/>
              <a:buSzTx/>
              <a:buFontTx/>
              <a:buNone/>
              <a:tabLst/>
              <a:defRPr sz="800">
                <a:cs typeface="Arial" panose="020B0604020202020204" pitchFamily="34" charset="0"/>
              </a:defRPr>
            </a:lvl1pPr>
          </a:lstStyle>
          <a:p>
            <a:pPr marL="104775" lvl="0" indent="-104775">
              <a:defRPr/>
            </a:pPr>
            <a:r>
              <a:rPr lang="en-US" sz="1000">
                <a:solidFill>
                  <a:schemeClr val="tx1">
                    <a:lumMod val="75000"/>
                    <a:lumOff val="25000"/>
                  </a:schemeClr>
                </a:solidFill>
              </a:rPr>
              <a:t>1.	Design and NPRR/PGRR language still under internal review and may change prior to filing</a:t>
            </a:r>
          </a:p>
          <a:p>
            <a:pPr marL="104775" lvl="0" indent="-104775">
              <a:defRPr/>
            </a:pPr>
            <a:r>
              <a:rPr lang="en-US" sz="1000">
                <a:solidFill>
                  <a:schemeClr val="tx1">
                    <a:lumMod val="75000"/>
                    <a:lumOff val="25000"/>
                  </a:schemeClr>
                </a:solidFill>
              </a:rPr>
              <a:t>2.	Failure to submit Form W removes project from the refinement story</a:t>
            </a:r>
          </a:p>
        </p:txBody>
      </p:sp>
      <p:grpSp>
        <p:nvGrpSpPr>
          <p:cNvPr id="9" name="Group 8">
            <a:extLst>
              <a:ext uri="{FF2B5EF4-FFF2-40B4-BE49-F238E27FC236}">
                <a16:creationId xmlns:a16="http://schemas.microsoft.com/office/drawing/2014/main" id="{81B2D93D-BFB4-C48A-E4AF-15047B3502AF}"/>
              </a:ext>
            </a:extLst>
          </p:cNvPr>
          <p:cNvGrpSpPr/>
          <p:nvPr/>
        </p:nvGrpSpPr>
        <p:grpSpPr>
          <a:xfrm>
            <a:off x="10479692" y="823283"/>
            <a:ext cx="1270348" cy="219938"/>
            <a:chOff x="9639394" y="823283"/>
            <a:chExt cx="1270348" cy="219938"/>
          </a:xfrm>
        </p:grpSpPr>
        <p:sp>
          <p:nvSpPr>
            <p:cNvPr id="7" name="Rectangle: Rounded Corners 6">
              <a:extLst>
                <a:ext uri="{FF2B5EF4-FFF2-40B4-BE49-F238E27FC236}">
                  <a16:creationId xmlns:a16="http://schemas.microsoft.com/office/drawing/2014/main" id="{83490BAB-D859-AF3B-B603-AE0ABDD29A38}"/>
                </a:ext>
              </a:extLst>
            </p:cNvPr>
            <p:cNvSpPr/>
            <p:nvPr/>
          </p:nvSpPr>
          <p:spPr>
            <a:xfrm>
              <a:off x="9639394" y="823283"/>
              <a:ext cx="274055" cy="219938"/>
            </a:xfrm>
            <a:prstGeom prst="roundRect">
              <a:avLst>
                <a:gd name="adj" fmla="val 11169"/>
              </a:avLst>
            </a:prstGeom>
            <a:solidFill>
              <a:srgbClr val="E7F7FA"/>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a:solidFill>
                  <a:schemeClr val="tx1"/>
                </a:solidFill>
              </a:endParaRPr>
            </a:p>
          </p:txBody>
        </p:sp>
        <p:sp>
          <p:nvSpPr>
            <p:cNvPr id="8" name="TextBox 7">
              <a:extLst>
                <a:ext uri="{FF2B5EF4-FFF2-40B4-BE49-F238E27FC236}">
                  <a16:creationId xmlns:a16="http://schemas.microsoft.com/office/drawing/2014/main" id="{9A852A8E-A398-AFEA-4104-84D970611A27}"/>
                </a:ext>
              </a:extLst>
            </p:cNvPr>
            <p:cNvSpPr txBox="1"/>
            <p:nvPr/>
          </p:nvSpPr>
          <p:spPr>
            <a:xfrm>
              <a:off x="9952670" y="843937"/>
              <a:ext cx="957072"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a:t>Detailed next</a:t>
              </a:r>
            </a:p>
          </p:txBody>
        </p:sp>
      </p:grpSp>
    </p:spTree>
    <p:extLst>
      <p:ext uri="{BB962C8B-B14F-4D97-AF65-F5344CB8AC3E}">
        <p14:creationId xmlns:p14="http://schemas.microsoft.com/office/powerpoint/2010/main" val="1593623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3AF58C7-0C6F-41EA-48F4-38BCC58A7B8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3" imgW="404" imgH="405" progId="TCLayout.ActiveDocument.1">
                  <p:embed/>
                </p:oleObj>
              </mc:Choice>
              <mc:Fallback>
                <p:oleObj name="think-cell Slide" r:id="rId13" imgW="404" imgH="405" progId="TCLayout.ActiveDocument.1">
                  <p:embed/>
                  <p:pic>
                    <p:nvPicPr>
                      <p:cNvPr id="21" name="think-cell data - do not delete" hidden="1">
                        <a:extLst>
                          <a:ext uri="{FF2B5EF4-FFF2-40B4-BE49-F238E27FC236}">
                            <a16:creationId xmlns:a16="http://schemas.microsoft.com/office/drawing/2014/main" id="{13AF58C7-0C6F-41EA-48F4-38BCC58A7B81}"/>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7058E3-92C2-2D73-EE0B-DC7762FEBEFD}"/>
              </a:ext>
            </a:extLst>
          </p:cNvPr>
          <p:cNvSpPr>
            <a:spLocks noGrp="1"/>
          </p:cNvSpPr>
          <p:nvPr>
            <p:ph type="title"/>
          </p:nvPr>
        </p:nvSpPr>
        <p:spPr>
          <a:xfrm>
            <a:off x="1257300" y="457200"/>
            <a:ext cx="10401300" cy="914400"/>
          </a:xfrm>
        </p:spPr>
        <p:txBody>
          <a:bodyPr vert="horz"/>
          <a:lstStyle/>
          <a:p>
            <a:r>
              <a:rPr lang="en-US"/>
              <a:t>Post–Batch Zero, ILLE must elect path via Form W to retain position and proceed</a:t>
            </a:r>
          </a:p>
        </p:txBody>
      </p:sp>
      <p:sp>
        <p:nvSpPr>
          <p:cNvPr id="4" name="Slide Number Placeholder 3">
            <a:extLst>
              <a:ext uri="{FF2B5EF4-FFF2-40B4-BE49-F238E27FC236}">
                <a16:creationId xmlns:a16="http://schemas.microsoft.com/office/drawing/2014/main" id="{A1B25DFD-AB57-896E-82DF-B78A2DFAC9D3}"/>
              </a:ext>
            </a:extLst>
          </p:cNvPr>
          <p:cNvSpPr>
            <a:spLocks noGrp="1"/>
          </p:cNvSpPr>
          <p:nvPr>
            <p:ph type="sldNum" sz="quarter" idx="12"/>
          </p:nvPr>
        </p:nvSpPr>
        <p:spPr/>
        <p:txBody>
          <a:bodyPr/>
          <a:lstStyle/>
          <a:p>
            <a:fld id="{BCDE79FB-97BA-492B-8D57-F1373F9ADA95}" type="slidenum">
              <a:rPr lang="en-US" smtClean="0"/>
              <a:t>14</a:t>
            </a:fld>
            <a:endParaRPr lang="en-US"/>
          </a:p>
        </p:txBody>
      </p:sp>
      <p:sp>
        <p:nvSpPr>
          <p:cNvPr id="11" name="Rectangle 10">
            <a:extLst>
              <a:ext uri="{FF2B5EF4-FFF2-40B4-BE49-F238E27FC236}">
                <a16:creationId xmlns:a16="http://schemas.microsoft.com/office/drawing/2014/main" id="{6EB12564-417C-434A-8533-3A3BE7EC07C4}"/>
              </a:ext>
            </a:extLst>
          </p:cNvPr>
          <p:cNvSpPr/>
          <p:nvPr/>
        </p:nvSpPr>
        <p:spPr>
          <a:xfrm>
            <a:off x="1257300" y="1371600"/>
            <a:ext cx="1897380" cy="39890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09A5F25-6596-2F2E-C733-AA8352463872}"/>
              </a:ext>
            </a:extLst>
          </p:cNvPr>
          <p:cNvSpPr txBox="1">
            <a:spLocks/>
          </p:cNvSpPr>
          <p:nvPr/>
        </p:nvSpPr>
        <p:spPr>
          <a:xfrm>
            <a:off x="1411224" y="1476833"/>
            <a:ext cx="1606296"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solidFill>
                  <a:schemeClr val="bg1"/>
                </a:solidFill>
              </a:rPr>
              <a:t>Context</a:t>
            </a:r>
          </a:p>
        </p:txBody>
      </p:sp>
      <p:cxnSp>
        <p:nvCxnSpPr>
          <p:cNvPr id="13" name="LineBasicDefault 13">
            <a:extLst>
              <a:ext uri="{FF2B5EF4-FFF2-40B4-BE49-F238E27FC236}">
                <a16:creationId xmlns:a16="http://schemas.microsoft.com/office/drawing/2014/main" id="{CF145503-FA56-AA79-B7CE-C0EAB2BD2F1F}"/>
              </a:ext>
            </a:extLst>
          </p:cNvPr>
          <p:cNvCxnSpPr>
            <a:cxnSpLocks/>
          </p:cNvCxnSpPr>
          <p:nvPr>
            <p:custDataLst>
              <p:tags r:id="rId2"/>
            </p:custDataLst>
          </p:nvPr>
        </p:nvCxnSpPr>
        <p:spPr>
          <a:xfrm>
            <a:off x="1411224" y="1712825"/>
            <a:ext cx="1606296" cy="0"/>
          </a:xfrm>
          <a:prstGeom prst="straightConnector1">
            <a:avLst/>
          </a:prstGeom>
          <a:ln w="6350">
            <a:solidFill>
              <a:schemeClr val="bg1"/>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009092C1-0F71-875D-4D27-F599EB3CD315}"/>
              </a:ext>
            </a:extLst>
          </p:cNvPr>
          <p:cNvSpPr txBox="1">
            <a:spLocks/>
          </p:cNvSpPr>
          <p:nvPr/>
        </p:nvSpPr>
        <p:spPr>
          <a:xfrm>
            <a:off x="1402842" y="1853997"/>
            <a:ext cx="1606296" cy="3385542"/>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a:solidFill>
                  <a:schemeClr val="bg1"/>
                </a:solidFill>
              </a:rPr>
              <a:t>After Batch Zero results, each ILLE receives allocated </a:t>
            </a:r>
            <a:r>
              <a:rPr lang="en-US" sz="1400" b="1">
                <a:solidFill>
                  <a:schemeClr val="bg1"/>
                </a:solidFill>
              </a:rPr>
              <a:t>LPC (firm) and MPC (total)</a:t>
            </a:r>
            <a:r>
              <a:rPr lang="en-US" sz="1400">
                <a:solidFill>
                  <a:schemeClr val="bg1"/>
                </a:solidFill>
              </a:rPr>
              <a:t> values </a:t>
            </a:r>
          </a:p>
          <a:p>
            <a:r>
              <a:rPr lang="en-US" sz="1400">
                <a:solidFill>
                  <a:schemeClr val="bg1"/>
                </a:solidFill>
              </a:rPr>
              <a:t>To proceed, ILLE </a:t>
            </a:r>
            <a:r>
              <a:rPr lang="en-US" sz="1400" b="1">
                <a:solidFill>
                  <a:schemeClr val="bg1"/>
                </a:solidFill>
              </a:rPr>
              <a:t>must submit Form W Part B election</a:t>
            </a:r>
            <a:r>
              <a:rPr lang="en-US" sz="1400">
                <a:solidFill>
                  <a:schemeClr val="bg1"/>
                </a:solidFill>
              </a:rPr>
              <a:t> by deadline</a:t>
            </a:r>
          </a:p>
          <a:p>
            <a:r>
              <a:rPr lang="en-US" sz="1400">
                <a:solidFill>
                  <a:schemeClr val="bg1"/>
                </a:solidFill>
              </a:rPr>
              <a:t>Failure to elect leads to </a:t>
            </a:r>
            <a:r>
              <a:rPr lang="en-US" sz="1400" b="1">
                <a:solidFill>
                  <a:schemeClr val="bg1"/>
                </a:solidFill>
              </a:rPr>
              <a:t>project being removed from Refinement study </a:t>
            </a:r>
            <a:r>
              <a:rPr lang="en-US" sz="1400">
                <a:solidFill>
                  <a:schemeClr val="bg1"/>
                </a:solidFill>
              </a:rPr>
              <a:t>and loses queue position</a:t>
            </a:r>
          </a:p>
        </p:txBody>
      </p:sp>
      <p:cxnSp>
        <p:nvCxnSpPr>
          <p:cNvPr id="18" name="LineBasicDefault 18">
            <a:extLst>
              <a:ext uri="{FF2B5EF4-FFF2-40B4-BE49-F238E27FC236}">
                <a16:creationId xmlns:a16="http://schemas.microsoft.com/office/drawing/2014/main" id="{B5E69DEA-412A-E8F8-0B6B-DE89D670B3E9}"/>
              </a:ext>
            </a:extLst>
          </p:cNvPr>
          <p:cNvCxnSpPr>
            <a:cxnSpLocks/>
          </p:cNvCxnSpPr>
          <p:nvPr>
            <p:custDataLst>
              <p:tags r:id="rId3"/>
            </p:custDataLst>
          </p:nvPr>
        </p:nvCxnSpPr>
        <p:spPr>
          <a:xfrm>
            <a:off x="3493008" y="1712825"/>
            <a:ext cx="8165592"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LineBasicDefault 18">
            <a:extLst>
              <a:ext uri="{FF2B5EF4-FFF2-40B4-BE49-F238E27FC236}">
                <a16:creationId xmlns:a16="http://schemas.microsoft.com/office/drawing/2014/main" id="{A7A69F91-CE05-C515-CAFB-05FB9DF13F8A}"/>
              </a:ext>
            </a:extLst>
          </p:cNvPr>
          <p:cNvCxnSpPr>
            <a:cxnSpLocks/>
          </p:cNvCxnSpPr>
          <p:nvPr>
            <p:custDataLst>
              <p:tags r:id="rId4"/>
            </p:custDataLst>
          </p:nvPr>
        </p:nvCxnSpPr>
        <p:spPr>
          <a:xfrm>
            <a:off x="3493008" y="4359666"/>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LineBasicDefault 18">
            <a:extLst>
              <a:ext uri="{FF2B5EF4-FFF2-40B4-BE49-F238E27FC236}">
                <a16:creationId xmlns:a16="http://schemas.microsoft.com/office/drawing/2014/main" id="{CFF19977-6FA4-B5F2-7A89-DBBFBF32365A}"/>
              </a:ext>
            </a:extLst>
          </p:cNvPr>
          <p:cNvCxnSpPr>
            <a:cxnSpLocks/>
          </p:cNvCxnSpPr>
          <p:nvPr>
            <p:custDataLst>
              <p:tags r:id="rId5"/>
            </p:custDataLst>
          </p:nvPr>
        </p:nvCxnSpPr>
        <p:spPr>
          <a:xfrm>
            <a:off x="3493008" y="3730811"/>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LineBasicDefault 18">
            <a:extLst>
              <a:ext uri="{FF2B5EF4-FFF2-40B4-BE49-F238E27FC236}">
                <a16:creationId xmlns:a16="http://schemas.microsoft.com/office/drawing/2014/main" id="{5D26D187-95F8-C39F-889D-5D5A2AE39311}"/>
              </a:ext>
            </a:extLst>
          </p:cNvPr>
          <p:cNvCxnSpPr>
            <a:cxnSpLocks/>
          </p:cNvCxnSpPr>
          <p:nvPr>
            <p:custDataLst>
              <p:tags r:id="rId6"/>
            </p:custDataLst>
          </p:nvPr>
        </p:nvCxnSpPr>
        <p:spPr>
          <a:xfrm>
            <a:off x="3493008" y="2773188"/>
            <a:ext cx="8165592" cy="0"/>
          </a:xfrm>
          <a:prstGeom prst="straightConnector1">
            <a:avLst/>
          </a:prstGeom>
          <a:ln w="63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23510F6E-8B10-5FEF-BE58-C4A21DA68D7D}"/>
              </a:ext>
            </a:extLst>
          </p:cNvPr>
          <p:cNvSpPr txBox="1">
            <a:spLocks/>
          </p:cNvSpPr>
          <p:nvPr/>
        </p:nvSpPr>
        <p:spPr>
          <a:xfrm>
            <a:off x="6201582" y="1476833"/>
            <a:ext cx="5457018"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Description</a:t>
            </a:r>
          </a:p>
        </p:txBody>
      </p:sp>
      <p:grpSp>
        <p:nvGrpSpPr>
          <p:cNvPr id="35" name="ChevronBlue 35">
            <a:extLst>
              <a:ext uri="{FF2B5EF4-FFF2-40B4-BE49-F238E27FC236}">
                <a16:creationId xmlns:a16="http://schemas.microsoft.com/office/drawing/2014/main" id="{D672A21F-7A22-6469-45D1-AF2F09B8D269}"/>
              </a:ext>
            </a:extLst>
          </p:cNvPr>
          <p:cNvGrpSpPr>
            <a:grpSpLocks noChangeAspect="1"/>
          </p:cNvGrpSpPr>
          <p:nvPr>
            <p:custDataLst>
              <p:tags r:id="rId7"/>
            </p:custDataLst>
          </p:nvPr>
        </p:nvGrpSpPr>
        <p:grpSpPr>
          <a:xfrm>
            <a:off x="2951238" y="3472425"/>
            <a:ext cx="396228" cy="396228"/>
            <a:chOff x="1016000" y="1016000"/>
            <a:chExt cx="396228" cy="396228"/>
          </a:xfrm>
          <a:solidFill>
            <a:srgbClr val="B1E5ED"/>
          </a:solidFill>
        </p:grpSpPr>
        <p:sp>
          <p:nvSpPr>
            <p:cNvPr id="32" name="Oval 31">
              <a:extLst>
                <a:ext uri="{FF2B5EF4-FFF2-40B4-BE49-F238E27FC236}">
                  <a16:creationId xmlns:a16="http://schemas.microsoft.com/office/drawing/2014/main" id="{CB4B802D-8F2F-B4B7-5531-2CC93FFC9501}"/>
                </a:ext>
              </a:extLst>
            </p:cNvPr>
            <p:cNvSpPr/>
            <p:nvPr/>
          </p:nvSpPr>
          <p:spPr>
            <a:xfrm>
              <a:off x="1016000" y="1016000"/>
              <a:ext cx="396228" cy="396228"/>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Graphic 33">
              <a:extLst>
                <a:ext uri="{FF2B5EF4-FFF2-40B4-BE49-F238E27FC236}">
                  <a16:creationId xmlns:a16="http://schemas.microsoft.com/office/drawing/2014/main" id="{2726567D-DD17-C5F8-AFD7-65200ADE9DEE}"/>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1023614" y="1023614"/>
              <a:ext cx="381000" cy="381000"/>
            </a:xfrm>
            <a:prstGeom prst="rect">
              <a:avLst/>
            </a:prstGeom>
          </p:spPr>
        </p:pic>
      </p:grpSp>
      <p:sp>
        <p:nvSpPr>
          <p:cNvPr id="27" name="TextBox 26">
            <a:extLst>
              <a:ext uri="{FF2B5EF4-FFF2-40B4-BE49-F238E27FC236}">
                <a16:creationId xmlns:a16="http://schemas.microsoft.com/office/drawing/2014/main" id="{A1F1B91E-DC01-E076-2F0B-63256F7C877F}"/>
              </a:ext>
            </a:extLst>
          </p:cNvPr>
          <p:cNvSpPr txBox="1">
            <a:spLocks/>
          </p:cNvSpPr>
          <p:nvPr/>
        </p:nvSpPr>
        <p:spPr>
          <a:xfrm>
            <a:off x="3493008" y="1476833"/>
            <a:ext cx="2084832"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Option</a:t>
            </a:r>
          </a:p>
        </p:txBody>
      </p:sp>
      <p:grpSp>
        <p:nvGrpSpPr>
          <p:cNvPr id="61" name="Group 60">
            <a:extLst>
              <a:ext uri="{FF2B5EF4-FFF2-40B4-BE49-F238E27FC236}">
                <a16:creationId xmlns:a16="http://schemas.microsoft.com/office/drawing/2014/main" id="{4C456DCB-2576-2228-AA26-8D664DE8DC42}"/>
              </a:ext>
            </a:extLst>
          </p:cNvPr>
          <p:cNvGrpSpPr/>
          <p:nvPr/>
        </p:nvGrpSpPr>
        <p:grpSpPr>
          <a:xfrm>
            <a:off x="3493008" y="1868471"/>
            <a:ext cx="8165592" cy="861774"/>
            <a:chOff x="3493008" y="2176865"/>
            <a:chExt cx="8165592" cy="861774"/>
          </a:xfrm>
        </p:grpSpPr>
        <p:sp>
          <p:nvSpPr>
            <p:cNvPr id="38" name="TextBox 37">
              <a:extLst>
                <a:ext uri="{FF2B5EF4-FFF2-40B4-BE49-F238E27FC236}">
                  <a16:creationId xmlns:a16="http://schemas.microsoft.com/office/drawing/2014/main" id="{0E9040E7-A221-73F2-178C-C2D6096D176C}"/>
                </a:ext>
              </a:extLst>
            </p:cNvPr>
            <p:cNvSpPr txBox="1">
              <a:spLocks/>
            </p:cNvSpPr>
            <p:nvPr/>
          </p:nvSpPr>
          <p:spPr>
            <a:xfrm>
              <a:off x="6201582" y="2176865"/>
              <a:ext cx="5457018" cy="86177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a:t>Accept ERCOT-defined LPC and MPC values </a:t>
              </a:r>
              <a:r>
                <a:rPr lang="en-US" sz="1400"/>
                <a:t>without modification</a:t>
              </a:r>
            </a:p>
            <a:p>
              <a:pPr marL="285750" indent="-285750">
                <a:spcBef>
                  <a:spcPts val="0"/>
                </a:spcBef>
                <a:spcAft>
                  <a:spcPts val="0"/>
                </a:spcAft>
                <a:buFont typeface="Arial" panose="020B0604020202020204" pitchFamily="34" charset="0"/>
                <a:buChar char="•"/>
              </a:pPr>
              <a:r>
                <a:rPr lang="en-US" sz="1400" b="1"/>
                <a:t>Maintains ability to consume above LPC</a:t>
              </a:r>
              <a:r>
                <a:rPr lang="en-US" sz="1400"/>
                <a:t>, subject to PCLR qualification, dispatch, and bid capping</a:t>
              </a:r>
            </a:p>
          </p:txBody>
        </p:sp>
        <p:sp>
          <p:nvSpPr>
            <p:cNvPr id="37" name="TextBox 36">
              <a:extLst>
                <a:ext uri="{FF2B5EF4-FFF2-40B4-BE49-F238E27FC236}">
                  <a16:creationId xmlns:a16="http://schemas.microsoft.com/office/drawing/2014/main" id="{754F2755-1612-324E-9571-32DA7F727AAF}"/>
                </a:ext>
              </a:extLst>
            </p:cNvPr>
            <p:cNvSpPr txBox="1">
              <a:spLocks/>
            </p:cNvSpPr>
            <p:nvPr/>
          </p:nvSpPr>
          <p:spPr>
            <a:xfrm>
              <a:off x="3916686" y="2176865"/>
              <a:ext cx="1661154"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Accept PCLR as is</a:t>
              </a:r>
              <a:endParaRPr lang="en-US" sz="1400"/>
            </a:p>
          </p:txBody>
        </p:sp>
        <p:sp>
          <p:nvSpPr>
            <p:cNvPr id="47" name="TrackerNumBlue 47">
              <a:extLst>
                <a:ext uri="{FF2B5EF4-FFF2-40B4-BE49-F238E27FC236}">
                  <a16:creationId xmlns:a16="http://schemas.microsoft.com/office/drawing/2014/main" id="{46E25B5A-C303-BCBF-0FEC-B92AEF7CA243}"/>
                </a:ext>
              </a:extLst>
            </p:cNvPr>
            <p:cNvSpPr/>
            <p:nvPr>
              <p:custDataLst>
                <p:tags r:id="rId11"/>
              </p:custDataLst>
            </p:nvPr>
          </p:nvSpPr>
          <p:spPr>
            <a:xfrm>
              <a:off x="3493008" y="2176865"/>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1</a:t>
              </a:r>
            </a:p>
          </p:txBody>
        </p:sp>
      </p:grpSp>
      <p:grpSp>
        <p:nvGrpSpPr>
          <p:cNvPr id="60" name="Group 59">
            <a:extLst>
              <a:ext uri="{FF2B5EF4-FFF2-40B4-BE49-F238E27FC236}">
                <a16:creationId xmlns:a16="http://schemas.microsoft.com/office/drawing/2014/main" id="{59984140-BA3E-D171-EC6A-7E795E3474F5}"/>
              </a:ext>
            </a:extLst>
          </p:cNvPr>
          <p:cNvGrpSpPr/>
          <p:nvPr/>
        </p:nvGrpSpPr>
        <p:grpSpPr>
          <a:xfrm>
            <a:off x="3493008" y="2826094"/>
            <a:ext cx="8165592" cy="861774"/>
            <a:chOff x="3493008" y="3278670"/>
            <a:chExt cx="8165592" cy="861774"/>
          </a:xfrm>
        </p:grpSpPr>
        <p:sp>
          <p:nvSpPr>
            <p:cNvPr id="40" name="TextBox 39">
              <a:extLst>
                <a:ext uri="{FF2B5EF4-FFF2-40B4-BE49-F238E27FC236}">
                  <a16:creationId xmlns:a16="http://schemas.microsoft.com/office/drawing/2014/main" id="{B1D90339-DCDC-15EE-5C7E-D7D72844F127}"/>
                </a:ext>
              </a:extLst>
            </p:cNvPr>
            <p:cNvSpPr txBox="1">
              <a:spLocks/>
            </p:cNvSpPr>
            <p:nvPr/>
          </p:nvSpPr>
          <p:spPr>
            <a:xfrm>
              <a:off x="6201582" y="3278670"/>
              <a:ext cx="5457018" cy="86177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a:t>Elect to proceed as PCLR but reduce LPC and/or MPC below awarded levels</a:t>
              </a:r>
            </a:p>
            <a:p>
              <a:pPr marL="285750" indent="-285750">
                <a:spcBef>
                  <a:spcPts val="0"/>
                </a:spcBef>
                <a:spcAft>
                  <a:spcPts val="0"/>
                </a:spcAft>
                <a:buFont typeface="Arial" panose="020B0604020202020204" pitchFamily="34" charset="0"/>
                <a:buChar char="•"/>
              </a:pPr>
              <a:r>
                <a:rPr lang="en-US" sz="1400" b="1"/>
                <a:t>Provides flexibility while aligning with project readiness </a:t>
              </a:r>
              <a:r>
                <a:rPr lang="en-US" sz="1400"/>
                <a:t>or infrastructure constraints</a:t>
              </a:r>
            </a:p>
          </p:txBody>
        </p:sp>
        <p:sp>
          <p:nvSpPr>
            <p:cNvPr id="39" name="TextBox 38">
              <a:extLst>
                <a:ext uri="{FF2B5EF4-FFF2-40B4-BE49-F238E27FC236}">
                  <a16:creationId xmlns:a16="http://schemas.microsoft.com/office/drawing/2014/main" id="{FF586ACD-2C4F-88BE-EE3A-198B452FE14E}"/>
                </a:ext>
              </a:extLst>
            </p:cNvPr>
            <p:cNvSpPr txBox="1">
              <a:spLocks/>
            </p:cNvSpPr>
            <p:nvPr/>
          </p:nvSpPr>
          <p:spPr>
            <a:xfrm>
              <a:off x="3916686" y="3278670"/>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Accept PCLR with reduced values</a:t>
              </a:r>
              <a:endParaRPr lang="en-US" sz="1400"/>
            </a:p>
          </p:txBody>
        </p:sp>
        <p:sp>
          <p:nvSpPr>
            <p:cNvPr id="49" name="TrackerNumBlue 47">
              <a:extLst>
                <a:ext uri="{FF2B5EF4-FFF2-40B4-BE49-F238E27FC236}">
                  <a16:creationId xmlns:a16="http://schemas.microsoft.com/office/drawing/2014/main" id="{DD09702E-997A-7BD0-90BB-2F13EF0B28D3}"/>
                </a:ext>
              </a:extLst>
            </p:cNvPr>
            <p:cNvSpPr/>
            <p:nvPr>
              <p:custDataLst>
                <p:tags r:id="rId10"/>
              </p:custDataLst>
            </p:nvPr>
          </p:nvSpPr>
          <p:spPr>
            <a:xfrm>
              <a:off x="3493008" y="3278670"/>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2</a:t>
              </a:r>
            </a:p>
          </p:txBody>
        </p:sp>
      </p:grpSp>
      <p:grpSp>
        <p:nvGrpSpPr>
          <p:cNvPr id="59" name="Group 58">
            <a:extLst>
              <a:ext uri="{FF2B5EF4-FFF2-40B4-BE49-F238E27FC236}">
                <a16:creationId xmlns:a16="http://schemas.microsoft.com/office/drawing/2014/main" id="{F43F8499-6B75-40E3-F517-86AE9B0A3B50}"/>
              </a:ext>
            </a:extLst>
          </p:cNvPr>
          <p:cNvGrpSpPr/>
          <p:nvPr/>
        </p:nvGrpSpPr>
        <p:grpSpPr>
          <a:xfrm>
            <a:off x="3493008" y="3783717"/>
            <a:ext cx="8165592" cy="430887"/>
            <a:chOff x="3493008" y="4380475"/>
            <a:chExt cx="8165592" cy="430887"/>
          </a:xfrm>
        </p:grpSpPr>
        <p:sp>
          <p:nvSpPr>
            <p:cNvPr id="42" name="TextBox 41">
              <a:extLst>
                <a:ext uri="{FF2B5EF4-FFF2-40B4-BE49-F238E27FC236}">
                  <a16:creationId xmlns:a16="http://schemas.microsoft.com/office/drawing/2014/main" id="{88419D6F-2B5B-DBDC-17C4-7990FBF97B2E}"/>
                </a:ext>
              </a:extLst>
            </p:cNvPr>
            <p:cNvSpPr txBox="1">
              <a:spLocks/>
            </p:cNvSpPr>
            <p:nvPr/>
          </p:nvSpPr>
          <p:spPr>
            <a:xfrm>
              <a:off x="6201582" y="4380475"/>
              <a:ext cx="5457018"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400" b="1"/>
                <a:t>Withdraw from PCLR and accept LPC values as firm load </a:t>
              </a:r>
              <a:r>
                <a:rPr lang="en-US" sz="1400"/>
                <a:t>(with optional reduction), eliminating ability to exceed LPC</a:t>
              </a:r>
            </a:p>
          </p:txBody>
        </p:sp>
        <p:sp>
          <p:nvSpPr>
            <p:cNvPr id="41" name="TextBox 40">
              <a:extLst>
                <a:ext uri="{FF2B5EF4-FFF2-40B4-BE49-F238E27FC236}">
                  <a16:creationId xmlns:a16="http://schemas.microsoft.com/office/drawing/2014/main" id="{E20E0BD8-36A9-12C0-F55C-7BE44DFDE986}"/>
                </a:ext>
              </a:extLst>
            </p:cNvPr>
            <p:cNvSpPr txBox="1">
              <a:spLocks/>
            </p:cNvSpPr>
            <p:nvPr/>
          </p:nvSpPr>
          <p:spPr>
            <a:xfrm>
              <a:off x="3916686" y="4380475"/>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Withdraw PCLR, retain firm load</a:t>
              </a:r>
            </a:p>
          </p:txBody>
        </p:sp>
        <p:sp>
          <p:nvSpPr>
            <p:cNvPr id="50" name="TrackerNumBlue 47">
              <a:extLst>
                <a:ext uri="{FF2B5EF4-FFF2-40B4-BE49-F238E27FC236}">
                  <a16:creationId xmlns:a16="http://schemas.microsoft.com/office/drawing/2014/main" id="{0E57A622-22D5-8CDD-DD77-C9B256F06EFC}"/>
                </a:ext>
              </a:extLst>
            </p:cNvPr>
            <p:cNvSpPr/>
            <p:nvPr>
              <p:custDataLst>
                <p:tags r:id="rId9"/>
              </p:custDataLst>
            </p:nvPr>
          </p:nvSpPr>
          <p:spPr>
            <a:xfrm>
              <a:off x="3493008" y="4380475"/>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3</a:t>
              </a:r>
            </a:p>
          </p:txBody>
        </p:sp>
      </p:grpSp>
      <p:sp>
        <p:nvSpPr>
          <p:cNvPr id="43" name="TextBox 42">
            <a:extLst>
              <a:ext uri="{FF2B5EF4-FFF2-40B4-BE49-F238E27FC236}">
                <a16:creationId xmlns:a16="http://schemas.microsoft.com/office/drawing/2014/main" id="{C42D6448-C7F0-7987-642C-0CECC0D282D5}"/>
              </a:ext>
            </a:extLst>
          </p:cNvPr>
          <p:cNvSpPr txBox="1">
            <a:spLocks/>
          </p:cNvSpPr>
          <p:nvPr/>
        </p:nvSpPr>
        <p:spPr>
          <a:xfrm>
            <a:off x="3916686" y="4505038"/>
            <a:ext cx="1661154" cy="43088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a:t>Withdraw from process</a:t>
            </a:r>
          </a:p>
        </p:txBody>
      </p:sp>
      <p:sp>
        <p:nvSpPr>
          <p:cNvPr id="44" name="TextBox 43">
            <a:extLst>
              <a:ext uri="{FF2B5EF4-FFF2-40B4-BE49-F238E27FC236}">
                <a16:creationId xmlns:a16="http://schemas.microsoft.com/office/drawing/2014/main" id="{9A1A8ECF-BAAE-34F8-B97F-92E5890107E0}"/>
              </a:ext>
            </a:extLst>
          </p:cNvPr>
          <p:cNvSpPr txBox="1">
            <a:spLocks/>
          </p:cNvSpPr>
          <p:nvPr/>
        </p:nvSpPr>
        <p:spPr>
          <a:xfrm>
            <a:off x="6201582" y="4505038"/>
            <a:ext cx="5457018" cy="646331"/>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spcBef>
                <a:spcPts val="0"/>
              </a:spcBef>
              <a:spcAft>
                <a:spcPts val="0"/>
              </a:spcAft>
              <a:buFont typeface="Arial" panose="020B0604020202020204" pitchFamily="34" charset="0"/>
              <a:buChar char="•"/>
            </a:pPr>
            <a:r>
              <a:rPr lang="en-US" sz="1400" b="1"/>
              <a:t>Decline participation and exit Batch Zero entirely</a:t>
            </a:r>
          </a:p>
          <a:p>
            <a:pPr marL="285750" indent="-285750">
              <a:spcBef>
                <a:spcPts val="0"/>
              </a:spcBef>
              <a:spcAft>
                <a:spcPts val="0"/>
              </a:spcAft>
              <a:buFont typeface="Arial" panose="020B0604020202020204" pitchFamily="34" charset="0"/>
              <a:buChar char="•"/>
            </a:pPr>
            <a:r>
              <a:rPr lang="en-US" sz="1400" b="1"/>
              <a:t>Project is removed from Refinement Study </a:t>
            </a:r>
            <a:r>
              <a:rPr lang="en-US" sz="1400"/>
              <a:t>and must re-enter through a future process</a:t>
            </a:r>
          </a:p>
        </p:txBody>
      </p:sp>
      <p:sp>
        <p:nvSpPr>
          <p:cNvPr id="51" name="TrackerNumBlue 47">
            <a:extLst>
              <a:ext uri="{FF2B5EF4-FFF2-40B4-BE49-F238E27FC236}">
                <a16:creationId xmlns:a16="http://schemas.microsoft.com/office/drawing/2014/main" id="{DD4EA4B8-ECDC-CF87-116A-645FC2F53272}"/>
              </a:ext>
            </a:extLst>
          </p:cNvPr>
          <p:cNvSpPr/>
          <p:nvPr>
            <p:custDataLst>
              <p:tags r:id="rId8"/>
            </p:custDataLst>
          </p:nvPr>
        </p:nvSpPr>
        <p:spPr>
          <a:xfrm>
            <a:off x="3493008" y="4505038"/>
            <a:ext cx="279340" cy="279340"/>
          </a:xfrm>
          <a:prstGeom prst="ellipse">
            <a:avLst/>
          </a:prstGeom>
          <a:solidFill>
            <a:schemeClr val="accent1"/>
          </a:solidFill>
          <a:ln w="6350" cap="flat" cmpd="sng" algn="ctr">
            <a:noFill/>
            <a:prstDash val="solid"/>
            <a:miter lim="800000"/>
          </a:ln>
          <a:effectLst/>
          <a:extLst>
            <a:ext uri="{91240B29-F687-4F45-9708-019B960494DF}">
              <a14:hiddenLine xmlns:a14="http://schemas.microsoft.com/office/drawing/2010/main" w="6350" cap="flat" cmpd="sng" algn="ctr">
                <a:solidFill>
                  <a:schemeClr val="accent1"/>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chorCtr="1"/>
          <a:lstStyle/>
          <a:p>
            <a:pPr algn="ctr"/>
            <a:r>
              <a:rPr lang="en-US" sz="1400" b="1">
                <a:solidFill>
                  <a:schemeClr val="bg1"/>
                </a:solidFill>
              </a:rPr>
              <a:t>4</a:t>
            </a:r>
          </a:p>
        </p:txBody>
      </p:sp>
      <p:sp>
        <p:nvSpPr>
          <p:cNvPr id="62" name="Rectangle 61">
            <a:extLst>
              <a:ext uri="{FF2B5EF4-FFF2-40B4-BE49-F238E27FC236}">
                <a16:creationId xmlns:a16="http://schemas.microsoft.com/office/drawing/2014/main" id="{09C62F1B-1D95-74C9-E654-905AFDBD20EA}"/>
              </a:ext>
            </a:extLst>
          </p:cNvPr>
          <p:cNvSpPr>
            <a:spLocks/>
          </p:cNvSpPr>
          <p:nvPr/>
        </p:nvSpPr>
        <p:spPr>
          <a:xfrm>
            <a:off x="1257300" y="5615029"/>
            <a:ext cx="10401300" cy="576730"/>
          </a:xfrm>
          <a:prstGeom prst="rect">
            <a:avLst/>
          </a:prstGeom>
          <a:solidFill>
            <a:srgbClr val="B1E5ED">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400" b="1">
                <a:solidFill>
                  <a:schemeClr val="tx1"/>
                </a:solidFill>
              </a:rPr>
              <a:t>Form W Part B election is binding and determines eligibility for Refinement Study and eventual energization. Failure to submit Form W Part B results in removal from Batch Zero</a:t>
            </a:r>
            <a:endParaRPr lang="en-US" sz="1400">
              <a:solidFill>
                <a:schemeClr val="tx1"/>
              </a:solidFill>
            </a:endParaRPr>
          </a:p>
        </p:txBody>
      </p:sp>
    </p:spTree>
    <p:extLst>
      <p:ext uri="{BB962C8B-B14F-4D97-AF65-F5344CB8AC3E}">
        <p14:creationId xmlns:p14="http://schemas.microsoft.com/office/powerpoint/2010/main" val="4224764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3"/>
          <p:cNvSpPr/>
          <p:nvPr/>
        </p:nvSpPr>
        <p:spPr>
          <a:xfrm>
            <a:off x="10363200" y="97536"/>
            <a:ext cx="1645920" cy="438912"/>
          </a:xfrm>
          <a:prstGeom prst="rect">
            <a:avLst/>
          </a:prstGeom>
          <a:noFill/>
          <a:ln/>
        </p:spPr>
        <p:txBody>
          <a:bodyPr wrap="square" lIns="0" tIns="0" rIns="0" bIns="0" rtlCol="0" anchor="ctr"/>
          <a:lstStyle/>
          <a:p>
            <a:pPr algn="ctr"/>
            <a:r>
              <a:rPr lang="en-US" sz="1333" b="1">
                <a:solidFill>
                  <a:srgbClr val="FFFFFF"/>
                </a:solidFill>
                <a:latin typeface="Calibri" pitchFamily="34" charset="0"/>
                <a:ea typeface="Calibri" pitchFamily="34" charset="-122"/>
                <a:cs typeface="Calibri" pitchFamily="34" charset="-120"/>
              </a:rPr>
              <a:t>PUBLIC</a:t>
            </a:r>
            <a:endParaRPr lang="en-US" sz="1333"/>
          </a:p>
        </p:txBody>
      </p:sp>
      <p:sp>
        <p:nvSpPr>
          <p:cNvPr id="6" name="Shape 4"/>
          <p:cNvSpPr/>
          <p:nvPr/>
        </p:nvSpPr>
        <p:spPr>
          <a:xfrm>
            <a:off x="2682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7" name="Shape 5"/>
          <p:cNvSpPr/>
          <p:nvPr/>
        </p:nvSpPr>
        <p:spPr>
          <a:xfrm>
            <a:off x="268224" y="877824"/>
            <a:ext cx="3535680" cy="682752"/>
          </a:xfrm>
          <a:prstGeom prst="rect">
            <a:avLst/>
          </a:prstGeom>
          <a:solidFill>
            <a:srgbClr val="00606B"/>
          </a:solidFill>
          <a:ln w="12700">
            <a:solidFill>
              <a:srgbClr val="00606B"/>
            </a:solidFill>
            <a:prstDash val="solid"/>
          </a:ln>
        </p:spPr>
        <p:txBody>
          <a:bodyPr/>
          <a:lstStyle/>
          <a:p>
            <a:endParaRPr lang="en-US" sz="2400"/>
          </a:p>
        </p:txBody>
      </p:sp>
      <p:sp>
        <p:nvSpPr>
          <p:cNvPr id="8" name="Shape 6"/>
          <p:cNvSpPr/>
          <p:nvPr/>
        </p:nvSpPr>
        <p:spPr>
          <a:xfrm>
            <a:off x="268224" y="1341120"/>
            <a:ext cx="3535680" cy="219456"/>
          </a:xfrm>
          <a:prstGeom prst="rect">
            <a:avLst/>
          </a:prstGeom>
          <a:solidFill>
            <a:srgbClr val="00606B"/>
          </a:solidFill>
          <a:ln w="12700">
            <a:solidFill>
              <a:srgbClr val="00606B"/>
            </a:solidFill>
            <a:prstDash val="solid"/>
          </a:ln>
        </p:spPr>
        <p:txBody>
          <a:bodyPr/>
          <a:lstStyle/>
          <a:p>
            <a:endParaRPr lang="en-US" sz="2400"/>
          </a:p>
        </p:txBody>
      </p:sp>
      <p:sp>
        <p:nvSpPr>
          <p:cNvPr id="9" name="Shape 7"/>
          <p:cNvSpPr/>
          <p:nvPr/>
        </p:nvSpPr>
        <p:spPr>
          <a:xfrm>
            <a:off x="3901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10" name="Text 8"/>
          <p:cNvSpPr/>
          <p:nvPr/>
        </p:nvSpPr>
        <p:spPr>
          <a:xfrm>
            <a:off x="3901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1</a:t>
            </a:r>
            <a:endParaRPr lang="en-US" sz="1467"/>
          </a:p>
        </p:txBody>
      </p:sp>
      <p:sp>
        <p:nvSpPr>
          <p:cNvPr id="11" name="Text 9"/>
          <p:cNvSpPr/>
          <p:nvPr/>
        </p:nvSpPr>
        <p:spPr>
          <a:xfrm>
            <a:off x="926592" y="938784"/>
            <a:ext cx="2779776"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SCED₋₁  (Previous Run)</a:t>
            </a:r>
            <a:endParaRPr lang="en-US" sz="1667"/>
          </a:p>
        </p:txBody>
      </p:sp>
      <p:sp>
        <p:nvSpPr>
          <p:cNvPr id="12" name="Text 10"/>
          <p:cNvSpPr/>
          <p:nvPr/>
        </p:nvSpPr>
        <p:spPr>
          <a:xfrm>
            <a:off x="414528" y="1682496"/>
            <a:ext cx="3243072" cy="877824"/>
          </a:xfrm>
          <a:prstGeom prst="rect">
            <a:avLst/>
          </a:prstGeom>
          <a:noFill/>
          <a:ln/>
        </p:spPr>
        <p:txBody>
          <a:bodyPr wrap="square" lIns="0" tIns="0" rIns="0" bIns="0" rtlCol="0" anchor="t"/>
          <a:lstStyle/>
          <a:p>
            <a:r>
              <a:rPr lang="en-US" sz="1400">
                <a:solidFill>
                  <a:srgbClr val="2D3748"/>
                </a:solidFill>
                <a:latin typeface="Arial" panose="020B0604020202020204" pitchFamily="34" charset="0"/>
                <a:ea typeface="Calibri" pitchFamily="34" charset="-122"/>
                <a:cs typeface="Arial" panose="020B0604020202020204" pitchFamily="34" charset="0"/>
              </a:rPr>
              <a:t>After each SCED run, generate a fresh list of transmission constraints whose Shadow Price ≥ 90% of Max Shadow Price:</a:t>
            </a:r>
            <a:endParaRPr lang="en-US" sz="1400">
              <a:latin typeface="Arial" panose="020B0604020202020204" pitchFamily="34" charset="0"/>
              <a:cs typeface="Arial" panose="020B0604020202020204" pitchFamily="34" charset="0"/>
            </a:endParaRPr>
          </a:p>
        </p:txBody>
      </p:sp>
      <p:sp>
        <p:nvSpPr>
          <p:cNvPr id="13" name="Shape 11"/>
          <p:cNvSpPr/>
          <p:nvPr/>
        </p:nvSpPr>
        <p:spPr>
          <a:xfrm>
            <a:off x="536448" y="2791968"/>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14" name="Text 12"/>
          <p:cNvSpPr/>
          <p:nvPr/>
        </p:nvSpPr>
        <p:spPr>
          <a:xfrm>
            <a:off x="804672" y="2706624"/>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Constraint₁₂₃</a:t>
            </a:r>
            <a:endParaRPr lang="en-US" sz="1467"/>
          </a:p>
        </p:txBody>
      </p:sp>
      <p:sp>
        <p:nvSpPr>
          <p:cNvPr id="15" name="Shape 13"/>
          <p:cNvSpPr/>
          <p:nvPr/>
        </p:nvSpPr>
        <p:spPr>
          <a:xfrm>
            <a:off x="414528" y="3194304"/>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16" name="Shape 14"/>
          <p:cNvSpPr/>
          <p:nvPr/>
        </p:nvSpPr>
        <p:spPr>
          <a:xfrm>
            <a:off x="414528" y="3194304"/>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17" name="Shape 15"/>
          <p:cNvSpPr/>
          <p:nvPr/>
        </p:nvSpPr>
        <p:spPr>
          <a:xfrm>
            <a:off x="536448" y="3328416"/>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18" name="Text 16"/>
          <p:cNvSpPr/>
          <p:nvPr/>
        </p:nvSpPr>
        <p:spPr>
          <a:xfrm>
            <a:off x="804672" y="3243072"/>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Constraint₂₃₄</a:t>
            </a:r>
            <a:endParaRPr lang="en-US" sz="1467"/>
          </a:p>
        </p:txBody>
      </p:sp>
      <p:sp>
        <p:nvSpPr>
          <p:cNvPr id="19" name="Shape 17"/>
          <p:cNvSpPr/>
          <p:nvPr/>
        </p:nvSpPr>
        <p:spPr>
          <a:xfrm>
            <a:off x="536448" y="386486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20" name="Text 18"/>
          <p:cNvSpPr/>
          <p:nvPr/>
        </p:nvSpPr>
        <p:spPr>
          <a:xfrm>
            <a:off x="804672" y="3779520"/>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Constraint₃₄₅</a:t>
            </a:r>
            <a:endParaRPr lang="en-US" sz="1467"/>
          </a:p>
        </p:txBody>
      </p:sp>
      <p:sp>
        <p:nvSpPr>
          <p:cNvPr id="21" name="Shape 19"/>
          <p:cNvSpPr/>
          <p:nvPr/>
        </p:nvSpPr>
        <p:spPr>
          <a:xfrm>
            <a:off x="414528" y="4267200"/>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22" name="Shape 20"/>
          <p:cNvSpPr/>
          <p:nvPr/>
        </p:nvSpPr>
        <p:spPr>
          <a:xfrm>
            <a:off x="414528" y="4267200"/>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23" name="Shape 21"/>
          <p:cNvSpPr/>
          <p:nvPr/>
        </p:nvSpPr>
        <p:spPr>
          <a:xfrm>
            <a:off x="536448" y="4401312"/>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24" name="Text 22"/>
          <p:cNvSpPr/>
          <p:nvPr/>
        </p:nvSpPr>
        <p:spPr>
          <a:xfrm>
            <a:off x="804672" y="4315968"/>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Constraint₄₅₆</a:t>
            </a:r>
            <a:endParaRPr lang="en-US" sz="1467"/>
          </a:p>
        </p:txBody>
      </p:sp>
      <p:sp>
        <p:nvSpPr>
          <p:cNvPr id="25" name="Text 23"/>
          <p:cNvSpPr/>
          <p:nvPr/>
        </p:nvSpPr>
        <p:spPr>
          <a:xfrm>
            <a:off x="414528" y="4657344"/>
            <a:ext cx="3291840" cy="438912"/>
          </a:xfrm>
          <a:prstGeom prst="rect">
            <a:avLst/>
          </a:prstGeom>
          <a:noFill/>
          <a:ln/>
        </p:spPr>
        <p:txBody>
          <a:bodyPr wrap="square" lIns="67733" tIns="67733" rIns="67733" bIns="67733" rtlCol="0" anchor="ctr"/>
          <a:lstStyle/>
          <a:p>
            <a:r>
              <a:rPr lang="en-US" sz="1200" i="1">
                <a:solidFill>
                  <a:srgbClr val="008060"/>
                </a:solidFill>
                <a:latin typeface="Calibri" pitchFamily="34" charset="0"/>
                <a:ea typeface="Calibri" pitchFamily="34" charset="-122"/>
                <a:cs typeface="Calibri" pitchFamily="34" charset="-120"/>
              </a:rPr>
              <a:t>⚡ Shadow price threshold triggered</a:t>
            </a:r>
            <a:endParaRPr lang="en-US" sz="1200"/>
          </a:p>
        </p:txBody>
      </p:sp>
      <p:sp>
        <p:nvSpPr>
          <p:cNvPr id="26" name="Shape 24"/>
          <p:cNvSpPr/>
          <p:nvPr/>
        </p:nvSpPr>
        <p:spPr>
          <a:xfrm>
            <a:off x="3803904" y="2980944"/>
            <a:ext cx="633984" cy="0"/>
          </a:xfrm>
          <a:prstGeom prst="line">
            <a:avLst/>
          </a:prstGeom>
          <a:noFill/>
          <a:ln w="31750">
            <a:solidFill>
              <a:srgbClr val="008090"/>
            </a:solidFill>
            <a:prstDash val="solid"/>
            <a:tailEnd type="triangle"/>
          </a:ln>
        </p:spPr>
        <p:txBody>
          <a:bodyPr/>
          <a:lstStyle/>
          <a:p>
            <a:endParaRPr lang="en-US" sz="2400"/>
          </a:p>
        </p:txBody>
      </p:sp>
      <p:sp>
        <p:nvSpPr>
          <p:cNvPr id="27" name="Text 25"/>
          <p:cNvSpPr/>
          <p:nvPr/>
        </p:nvSpPr>
        <p:spPr>
          <a:xfrm>
            <a:off x="3852672" y="2651760"/>
            <a:ext cx="536448" cy="316992"/>
          </a:xfrm>
          <a:prstGeom prst="rect">
            <a:avLst/>
          </a:prstGeom>
          <a:noFill/>
          <a:ln/>
        </p:spPr>
        <p:txBody>
          <a:bodyPr wrap="square" lIns="0" tIns="0" rIns="0" bIns="0" rtlCol="0" anchor="ctr"/>
          <a:lstStyle/>
          <a:p>
            <a:pPr algn="ctr"/>
            <a:r>
              <a:rPr lang="en-US" sz="1200">
                <a:solidFill>
                  <a:srgbClr val="008090"/>
                </a:solidFill>
                <a:latin typeface="Calibri" pitchFamily="34" charset="0"/>
                <a:ea typeface="Calibri" pitchFamily="34" charset="-122"/>
                <a:cs typeface="Calibri" pitchFamily="34" charset="-120"/>
              </a:rPr>
              <a:t>Match</a:t>
            </a:r>
            <a:endParaRPr lang="en-US" sz="1067"/>
          </a:p>
        </p:txBody>
      </p:sp>
      <p:sp>
        <p:nvSpPr>
          <p:cNvPr id="28" name="Shape 26"/>
          <p:cNvSpPr/>
          <p:nvPr/>
        </p:nvSpPr>
        <p:spPr>
          <a:xfrm>
            <a:off x="4535424" y="877824"/>
            <a:ext cx="3535680" cy="4328160"/>
          </a:xfrm>
          <a:prstGeom prst="roundRect">
            <a:avLst>
              <a:gd name="adj" fmla="val 413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29" name="Shape 27"/>
          <p:cNvSpPr/>
          <p:nvPr/>
        </p:nvSpPr>
        <p:spPr>
          <a:xfrm>
            <a:off x="4535424" y="877824"/>
            <a:ext cx="3535680" cy="682752"/>
          </a:xfrm>
          <a:prstGeom prst="rect">
            <a:avLst/>
          </a:prstGeom>
          <a:solidFill>
            <a:srgbClr val="008090"/>
          </a:solidFill>
          <a:ln w="12700">
            <a:solidFill>
              <a:srgbClr val="008090"/>
            </a:solidFill>
            <a:prstDash val="solid"/>
          </a:ln>
        </p:spPr>
        <p:txBody>
          <a:bodyPr/>
          <a:lstStyle/>
          <a:p>
            <a:endParaRPr lang="en-US" sz="2400"/>
          </a:p>
        </p:txBody>
      </p:sp>
      <p:sp>
        <p:nvSpPr>
          <p:cNvPr id="30" name="Shape 28"/>
          <p:cNvSpPr/>
          <p:nvPr/>
        </p:nvSpPr>
        <p:spPr>
          <a:xfrm>
            <a:off x="4535424" y="1341120"/>
            <a:ext cx="3535680" cy="219456"/>
          </a:xfrm>
          <a:prstGeom prst="rect">
            <a:avLst/>
          </a:prstGeom>
          <a:solidFill>
            <a:srgbClr val="008090"/>
          </a:solidFill>
          <a:ln w="12700">
            <a:solidFill>
              <a:srgbClr val="008090"/>
            </a:solidFill>
            <a:prstDash val="solid"/>
          </a:ln>
        </p:spPr>
        <p:txBody>
          <a:bodyPr/>
          <a:lstStyle/>
          <a:p>
            <a:endParaRPr lang="en-US" sz="2400"/>
          </a:p>
        </p:txBody>
      </p:sp>
      <p:sp>
        <p:nvSpPr>
          <p:cNvPr id="31" name="Shape 29"/>
          <p:cNvSpPr/>
          <p:nvPr/>
        </p:nvSpPr>
        <p:spPr>
          <a:xfrm>
            <a:off x="46573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32" name="Text 30"/>
          <p:cNvSpPr/>
          <p:nvPr/>
        </p:nvSpPr>
        <p:spPr>
          <a:xfrm>
            <a:off x="46573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2</a:t>
            </a:r>
            <a:endParaRPr lang="en-US" sz="1467"/>
          </a:p>
        </p:txBody>
      </p:sp>
      <p:sp>
        <p:nvSpPr>
          <p:cNvPr id="33" name="Text 31"/>
          <p:cNvSpPr/>
          <p:nvPr/>
        </p:nvSpPr>
        <p:spPr>
          <a:xfrm>
            <a:off x="5193792" y="938784"/>
            <a:ext cx="2779776"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a:t>
            </a:r>
            <a:r>
              <a:rPr lang="en-US" sz="1667" b="1" baseline="-25000">
                <a:solidFill>
                  <a:srgbClr val="FFFFFF"/>
                </a:solidFill>
                <a:latin typeface="Calibri" pitchFamily="34" charset="0"/>
                <a:ea typeface="Calibri" pitchFamily="34" charset="-122"/>
                <a:cs typeface="Calibri" pitchFamily="34" charset="-120"/>
              </a:rPr>
              <a:t>current</a:t>
            </a:r>
            <a:r>
              <a:rPr lang="en-US" sz="1667" b="1">
                <a:solidFill>
                  <a:srgbClr val="FFFFFF"/>
                </a:solidFill>
                <a:latin typeface="Calibri" pitchFamily="34" charset="0"/>
                <a:ea typeface="Calibri" pitchFamily="34" charset="-122"/>
                <a:cs typeface="Calibri" pitchFamily="34" charset="-120"/>
              </a:rPr>
              <a:t>  (Before Step 2)</a:t>
            </a:r>
            <a:endParaRPr lang="en-US" sz="1667"/>
          </a:p>
        </p:txBody>
      </p:sp>
      <p:sp>
        <p:nvSpPr>
          <p:cNvPr id="34" name="Text 32"/>
          <p:cNvSpPr/>
          <p:nvPr/>
        </p:nvSpPr>
        <p:spPr>
          <a:xfrm>
            <a:off x="4681728" y="1682496"/>
            <a:ext cx="3243072" cy="755904"/>
          </a:xfrm>
          <a:prstGeom prst="rect">
            <a:avLst/>
          </a:prstGeom>
          <a:noFill/>
          <a:ln/>
        </p:spPr>
        <p:txBody>
          <a:bodyPr wrap="square" lIns="0" tIns="0" rIns="0" bIns="0" rtlCol="0" anchor="t"/>
          <a:lstStyle/>
          <a:p>
            <a:r>
              <a:rPr lang="en-US" sz="1400">
                <a:solidFill>
                  <a:srgbClr val="2D3748"/>
                </a:solidFill>
                <a:latin typeface="Arial" panose="020B0604020202020204" pitchFamily="34" charset="0"/>
                <a:ea typeface="Calibri" pitchFamily="34" charset="-122"/>
                <a:cs typeface="Arial" panose="020B0604020202020204" pitchFamily="34" charset="0"/>
              </a:rPr>
              <a:t>Compare the matching list against all active constraints in the current SCED run:</a:t>
            </a:r>
            <a:endParaRPr lang="en-US" sz="1400">
              <a:latin typeface="Arial" panose="020B0604020202020204" pitchFamily="34" charset="0"/>
              <a:cs typeface="Arial" panose="020B0604020202020204" pitchFamily="34" charset="0"/>
            </a:endParaRPr>
          </a:p>
        </p:txBody>
      </p:sp>
      <p:sp>
        <p:nvSpPr>
          <p:cNvPr id="35" name="Shape 33"/>
          <p:cNvSpPr/>
          <p:nvPr/>
        </p:nvSpPr>
        <p:spPr>
          <a:xfrm>
            <a:off x="4681728" y="2609088"/>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36" name="Shape 34"/>
          <p:cNvSpPr/>
          <p:nvPr/>
        </p:nvSpPr>
        <p:spPr>
          <a:xfrm>
            <a:off x="4681728" y="2609088"/>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37" name="Shape 35"/>
          <p:cNvSpPr/>
          <p:nvPr/>
        </p:nvSpPr>
        <p:spPr>
          <a:xfrm>
            <a:off x="4803648" y="2743200"/>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38" name="Text 36"/>
          <p:cNvSpPr/>
          <p:nvPr/>
        </p:nvSpPr>
        <p:spPr>
          <a:xfrm>
            <a:off x="5071872" y="2657856"/>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Constraint₂₃₄</a:t>
            </a:r>
            <a:endParaRPr lang="en-US" sz="1467"/>
          </a:p>
        </p:txBody>
      </p:sp>
      <p:sp>
        <p:nvSpPr>
          <p:cNvPr id="39" name="Shape 37"/>
          <p:cNvSpPr/>
          <p:nvPr/>
        </p:nvSpPr>
        <p:spPr>
          <a:xfrm>
            <a:off x="4681728" y="3145536"/>
            <a:ext cx="3048000" cy="438912"/>
          </a:xfrm>
          <a:prstGeom prst="roundRect">
            <a:avLst>
              <a:gd name="adj" fmla="val 22222"/>
            </a:avLst>
          </a:prstGeom>
          <a:solidFill>
            <a:srgbClr val="E6F6F9"/>
          </a:solidFill>
          <a:ln w="12700">
            <a:solidFill>
              <a:srgbClr val="00B2C8"/>
            </a:solidFill>
            <a:prstDash val="solid"/>
          </a:ln>
        </p:spPr>
        <p:txBody>
          <a:bodyPr/>
          <a:lstStyle/>
          <a:p>
            <a:endParaRPr lang="en-US" sz="2400"/>
          </a:p>
        </p:txBody>
      </p:sp>
      <p:sp>
        <p:nvSpPr>
          <p:cNvPr id="40" name="Shape 38"/>
          <p:cNvSpPr/>
          <p:nvPr/>
        </p:nvSpPr>
        <p:spPr>
          <a:xfrm>
            <a:off x="4681728" y="3145536"/>
            <a:ext cx="85344" cy="438912"/>
          </a:xfrm>
          <a:prstGeom prst="rect">
            <a:avLst/>
          </a:prstGeom>
          <a:solidFill>
            <a:srgbClr val="00B2C8"/>
          </a:solidFill>
          <a:ln w="12700">
            <a:solidFill>
              <a:srgbClr val="00B2C8"/>
            </a:solidFill>
            <a:prstDash val="solid"/>
          </a:ln>
        </p:spPr>
        <p:txBody>
          <a:bodyPr/>
          <a:lstStyle/>
          <a:p>
            <a:endParaRPr lang="en-US" sz="2400"/>
          </a:p>
        </p:txBody>
      </p:sp>
      <p:sp>
        <p:nvSpPr>
          <p:cNvPr id="41" name="Shape 39"/>
          <p:cNvSpPr/>
          <p:nvPr/>
        </p:nvSpPr>
        <p:spPr>
          <a:xfrm>
            <a:off x="4803648" y="3279648"/>
            <a:ext cx="170688" cy="170688"/>
          </a:xfrm>
          <a:prstGeom prst="ellipse">
            <a:avLst/>
          </a:prstGeom>
          <a:solidFill>
            <a:srgbClr val="00B2C8"/>
          </a:solidFill>
          <a:ln w="12700">
            <a:solidFill>
              <a:srgbClr val="00B2C8"/>
            </a:solidFill>
            <a:prstDash val="solid"/>
          </a:ln>
        </p:spPr>
        <p:txBody>
          <a:bodyPr/>
          <a:lstStyle/>
          <a:p>
            <a:endParaRPr lang="en-US" sz="2400"/>
          </a:p>
        </p:txBody>
      </p:sp>
      <p:sp>
        <p:nvSpPr>
          <p:cNvPr id="42" name="Text 40"/>
          <p:cNvSpPr/>
          <p:nvPr/>
        </p:nvSpPr>
        <p:spPr>
          <a:xfrm>
            <a:off x="5071872" y="3194304"/>
            <a:ext cx="2560320" cy="365760"/>
          </a:xfrm>
          <a:prstGeom prst="rect">
            <a:avLst/>
          </a:prstGeom>
          <a:noFill/>
          <a:ln/>
        </p:spPr>
        <p:txBody>
          <a:bodyPr wrap="square" lIns="0" tIns="0" rIns="0" bIns="0" rtlCol="0" anchor="ctr"/>
          <a:lstStyle/>
          <a:p>
            <a:r>
              <a:rPr lang="en-US" sz="1467" b="1">
                <a:solidFill>
                  <a:srgbClr val="00606B"/>
                </a:solidFill>
                <a:latin typeface="Calibri" pitchFamily="34" charset="0"/>
                <a:ea typeface="Calibri" pitchFamily="34" charset="-122"/>
                <a:cs typeface="Calibri" pitchFamily="34" charset="-120"/>
              </a:rPr>
              <a:t>Constraint₄₅₆</a:t>
            </a:r>
            <a:endParaRPr lang="en-US" sz="1467"/>
          </a:p>
        </p:txBody>
      </p:sp>
      <p:sp>
        <p:nvSpPr>
          <p:cNvPr id="43" name="Shape 41"/>
          <p:cNvSpPr/>
          <p:nvPr/>
        </p:nvSpPr>
        <p:spPr>
          <a:xfrm>
            <a:off x="4803648" y="3816096"/>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4" name="Text 42"/>
          <p:cNvSpPr/>
          <p:nvPr/>
        </p:nvSpPr>
        <p:spPr>
          <a:xfrm>
            <a:off x="5071872" y="3730752"/>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Constraint₆₇₈</a:t>
            </a:r>
            <a:endParaRPr lang="en-US" sz="1467"/>
          </a:p>
        </p:txBody>
      </p:sp>
      <p:sp>
        <p:nvSpPr>
          <p:cNvPr id="45" name="Shape 43"/>
          <p:cNvSpPr/>
          <p:nvPr/>
        </p:nvSpPr>
        <p:spPr>
          <a:xfrm>
            <a:off x="4803648" y="4352544"/>
            <a:ext cx="170688" cy="170688"/>
          </a:xfrm>
          <a:prstGeom prst="ellipse">
            <a:avLst/>
          </a:prstGeom>
          <a:solidFill>
            <a:srgbClr val="CBD5E0"/>
          </a:solidFill>
          <a:ln w="12700">
            <a:solidFill>
              <a:srgbClr val="CBD5E0"/>
            </a:solidFill>
            <a:prstDash val="solid"/>
          </a:ln>
        </p:spPr>
        <p:txBody>
          <a:bodyPr/>
          <a:lstStyle/>
          <a:p>
            <a:endParaRPr lang="en-US" sz="2400"/>
          </a:p>
        </p:txBody>
      </p:sp>
      <p:sp>
        <p:nvSpPr>
          <p:cNvPr id="46" name="Text 44"/>
          <p:cNvSpPr/>
          <p:nvPr/>
        </p:nvSpPr>
        <p:spPr>
          <a:xfrm>
            <a:off x="5071872" y="4267200"/>
            <a:ext cx="2560320" cy="365760"/>
          </a:xfrm>
          <a:prstGeom prst="rect">
            <a:avLst/>
          </a:prstGeom>
          <a:noFill/>
          <a:ln/>
        </p:spPr>
        <p:txBody>
          <a:bodyPr wrap="square" lIns="0" tIns="0" rIns="0" bIns="0" rtlCol="0" anchor="ctr"/>
          <a:lstStyle/>
          <a:p>
            <a:r>
              <a:rPr lang="en-US" sz="1467">
                <a:solidFill>
                  <a:srgbClr val="AAAAAA"/>
                </a:solidFill>
                <a:latin typeface="Calibri" pitchFamily="34" charset="0"/>
                <a:ea typeface="Calibri" pitchFamily="34" charset="-122"/>
                <a:cs typeface="Calibri" pitchFamily="34" charset="-120"/>
              </a:rPr>
              <a:t>Constraint₇₈₉</a:t>
            </a:r>
            <a:endParaRPr lang="en-US" sz="1467"/>
          </a:p>
        </p:txBody>
      </p:sp>
      <p:sp>
        <p:nvSpPr>
          <p:cNvPr id="47" name="Text 45"/>
          <p:cNvSpPr/>
          <p:nvPr/>
        </p:nvSpPr>
        <p:spPr>
          <a:xfrm>
            <a:off x="4681728" y="4657344"/>
            <a:ext cx="3291840" cy="438912"/>
          </a:xfrm>
          <a:prstGeom prst="rect">
            <a:avLst/>
          </a:prstGeom>
          <a:noFill/>
          <a:ln/>
        </p:spPr>
        <p:txBody>
          <a:bodyPr wrap="square" lIns="67733" tIns="67733" rIns="67733" bIns="67733" rtlCol="0" anchor="ctr"/>
          <a:lstStyle/>
          <a:p>
            <a:r>
              <a:rPr lang="en-US" sz="1200" i="1">
                <a:solidFill>
                  <a:srgbClr val="1A7F5A"/>
                </a:solidFill>
                <a:latin typeface="Calibri" pitchFamily="34" charset="0"/>
                <a:ea typeface="Calibri" pitchFamily="34" charset="-122"/>
                <a:cs typeface="Calibri" pitchFamily="34" charset="-120"/>
              </a:rPr>
              <a:t>✔ 2 constraints match — evaluate PCLRs</a:t>
            </a:r>
            <a:endParaRPr lang="en-US" sz="1200"/>
          </a:p>
        </p:txBody>
      </p:sp>
      <p:sp>
        <p:nvSpPr>
          <p:cNvPr id="48" name="Shape 46"/>
          <p:cNvSpPr/>
          <p:nvPr/>
        </p:nvSpPr>
        <p:spPr>
          <a:xfrm>
            <a:off x="8071104" y="2980944"/>
            <a:ext cx="633984" cy="0"/>
          </a:xfrm>
          <a:prstGeom prst="line">
            <a:avLst/>
          </a:prstGeom>
          <a:noFill/>
          <a:ln w="31750">
            <a:solidFill>
              <a:srgbClr val="008090"/>
            </a:solidFill>
            <a:prstDash val="solid"/>
            <a:tailEnd type="triangle"/>
          </a:ln>
        </p:spPr>
        <p:txBody>
          <a:bodyPr/>
          <a:lstStyle/>
          <a:p>
            <a:endParaRPr lang="en-US" sz="2400"/>
          </a:p>
        </p:txBody>
      </p:sp>
      <p:sp>
        <p:nvSpPr>
          <p:cNvPr id="49" name="Text 47"/>
          <p:cNvSpPr/>
          <p:nvPr/>
        </p:nvSpPr>
        <p:spPr>
          <a:xfrm>
            <a:off x="8168640" y="2651760"/>
            <a:ext cx="536448" cy="316992"/>
          </a:xfrm>
          <a:prstGeom prst="rect">
            <a:avLst/>
          </a:prstGeom>
          <a:noFill/>
          <a:ln/>
        </p:spPr>
        <p:txBody>
          <a:bodyPr wrap="square" lIns="0" tIns="0" rIns="0" bIns="0" rtlCol="0" anchor="ctr"/>
          <a:lstStyle/>
          <a:p>
            <a:pPr algn="ctr"/>
            <a:r>
              <a:rPr lang="en-US" sz="1200">
                <a:solidFill>
                  <a:srgbClr val="008090"/>
                </a:solidFill>
                <a:latin typeface="Calibri" pitchFamily="34" charset="0"/>
                <a:ea typeface="Calibri" pitchFamily="34" charset="-122"/>
                <a:cs typeface="Calibri" pitchFamily="34" charset="-120"/>
              </a:rPr>
              <a:t>Cap</a:t>
            </a:r>
            <a:endParaRPr lang="en-US" sz="1067"/>
          </a:p>
        </p:txBody>
      </p:sp>
      <p:sp>
        <p:nvSpPr>
          <p:cNvPr id="50" name="Shape 48"/>
          <p:cNvSpPr/>
          <p:nvPr/>
        </p:nvSpPr>
        <p:spPr>
          <a:xfrm>
            <a:off x="8802624" y="877824"/>
            <a:ext cx="3121152" cy="4328160"/>
          </a:xfrm>
          <a:prstGeom prst="roundRect">
            <a:avLst>
              <a:gd name="adj" fmla="val 4688"/>
            </a:avLst>
          </a:prstGeom>
          <a:solidFill>
            <a:srgbClr val="FFFFFF"/>
          </a:solidFill>
          <a:ln w="15240">
            <a:solidFill>
              <a:srgbClr val="CBD5E0"/>
            </a:solidFill>
            <a:prstDash val="solid"/>
          </a:ln>
          <a:effectLst>
            <a:outerShdw blurRad="101600" dist="38100" dir="8100000" algn="bl" rotWithShape="0">
              <a:srgbClr val="000000">
                <a:alpha val="10000"/>
              </a:srgbClr>
            </a:outerShdw>
          </a:effectLst>
        </p:spPr>
        <p:txBody>
          <a:bodyPr/>
          <a:lstStyle/>
          <a:p>
            <a:endParaRPr lang="en-US" sz="2400"/>
          </a:p>
        </p:txBody>
      </p:sp>
      <p:sp>
        <p:nvSpPr>
          <p:cNvPr id="51" name="Shape 49"/>
          <p:cNvSpPr/>
          <p:nvPr/>
        </p:nvSpPr>
        <p:spPr>
          <a:xfrm>
            <a:off x="8802624" y="877824"/>
            <a:ext cx="3121152" cy="682752"/>
          </a:xfrm>
          <a:prstGeom prst="rect">
            <a:avLst/>
          </a:prstGeom>
          <a:solidFill>
            <a:srgbClr val="00B2C8"/>
          </a:solidFill>
          <a:ln w="12700">
            <a:solidFill>
              <a:srgbClr val="00B2C8"/>
            </a:solidFill>
            <a:prstDash val="solid"/>
          </a:ln>
        </p:spPr>
        <p:txBody>
          <a:bodyPr/>
          <a:lstStyle/>
          <a:p>
            <a:endParaRPr lang="en-US" sz="2400"/>
          </a:p>
        </p:txBody>
      </p:sp>
      <p:sp>
        <p:nvSpPr>
          <p:cNvPr id="52" name="Shape 50"/>
          <p:cNvSpPr/>
          <p:nvPr/>
        </p:nvSpPr>
        <p:spPr>
          <a:xfrm>
            <a:off x="8802624" y="1341120"/>
            <a:ext cx="3121152" cy="219456"/>
          </a:xfrm>
          <a:prstGeom prst="rect">
            <a:avLst/>
          </a:prstGeom>
          <a:solidFill>
            <a:srgbClr val="00B2C8"/>
          </a:solidFill>
          <a:ln w="12700">
            <a:solidFill>
              <a:srgbClr val="00B2C8"/>
            </a:solidFill>
            <a:prstDash val="solid"/>
          </a:ln>
        </p:spPr>
        <p:txBody>
          <a:bodyPr/>
          <a:lstStyle/>
          <a:p>
            <a:endParaRPr lang="en-US" sz="2400"/>
          </a:p>
        </p:txBody>
      </p:sp>
      <p:sp>
        <p:nvSpPr>
          <p:cNvPr id="53" name="Shape 51"/>
          <p:cNvSpPr/>
          <p:nvPr/>
        </p:nvSpPr>
        <p:spPr>
          <a:xfrm>
            <a:off x="8924544" y="999744"/>
            <a:ext cx="438912" cy="438912"/>
          </a:xfrm>
          <a:prstGeom prst="ellipse">
            <a:avLst/>
          </a:prstGeom>
          <a:solidFill>
            <a:srgbClr val="00B2C8"/>
          </a:solidFill>
          <a:ln w="12700">
            <a:solidFill>
              <a:srgbClr val="00B2C8"/>
            </a:solidFill>
            <a:prstDash val="solid"/>
          </a:ln>
        </p:spPr>
        <p:txBody>
          <a:bodyPr/>
          <a:lstStyle/>
          <a:p>
            <a:endParaRPr lang="en-US" sz="2400"/>
          </a:p>
        </p:txBody>
      </p:sp>
      <p:sp>
        <p:nvSpPr>
          <p:cNvPr id="54" name="Text 52"/>
          <p:cNvSpPr/>
          <p:nvPr/>
        </p:nvSpPr>
        <p:spPr>
          <a:xfrm>
            <a:off x="8924544" y="999744"/>
            <a:ext cx="438912" cy="438912"/>
          </a:xfrm>
          <a:prstGeom prst="rect">
            <a:avLst/>
          </a:prstGeom>
          <a:noFill/>
          <a:ln/>
        </p:spPr>
        <p:txBody>
          <a:bodyPr wrap="square" lIns="0" tIns="0" rIns="0" bIns="0" rtlCol="0" anchor="ctr"/>
          <a:lstStyle/>
          <a:p>
            <a:pPr algn="ctr"/>
            <a:r>
              <a:rPr lang="en-US" sz="1467" b="1">
                <a:solidFill>
                  <a:srgbClr val="FFFFFF"/>
                </a:solidFill>
                <a:latin typeface="Calibri" pitchFamily="34" charset="0"/>
                <a:ea typeface="Calibri" pitchFamily="34" charset="-122"/>
                <a:cs typeface="Calibri" pitchFamily="34" charset="-120"/>
              </a:rPr>
              <a:t>3</a:t>
            </a:r>
            <a:endParaRPr lang="en-US" sz="1467"/>
          </a:p>
        </p:txBody>
      </p:sp>
      <p:sp>
        <p:nvSpPr>
          <p:cNvPr id="55" name="Text 53"/>
          <p:cNvSpPr/>
          <p:nvPr/>
        </p:nvSpPr>
        <p:spPr>
          <a:xfrm>
            <a:off x="9460992" y="938784"/>
            <a:ext cx="2365248" cy="560832"/>
          </a:xfrm>
          <a:prstGeom prst="rect">
            <a:avLst/>
          </a:prstGeom>
          <a:noFill/>
          <a:ln/>
        </p:spPr>
        <p:txBody>
          <a:bodyPr wrap="square" lIns="0" tIns="0" rIns="0" bIns="0" rtlCol="0" anchor="ctr"/>
          <a:lstStyle/>
          <a:p>
            <a:r>
              <a:rPr lang="en-US" sz="1667" b="1">
                <a:solidFill>
                  <a:srgbClr val="FFFFFF"/>
                </a:solidFill>
                <a:latin typeface="Calibri" pitchFamily="34" charset="0"/>
                <a:ea typeface="Calibri" pitchFamily="34" charset="-122"/>
                <a:cs typeface="Calibri" pitchFamily="34" charset="-120"/>
              </a:rPr>
              <a:t>SCED Step 2  (Bid Capped)</a:t>
            </a:r>
            <a:endParaRPr lang="en-US" sz="1667"/>
          </a:p>
        </p:txBody>
      </p:sp>
      <p:sp>
        <p:nvSpPr>
          <p:cNvPr id="56" name="Shape 54"/>
          <p:cNvSpPr/>
          <p:nvPr/>
        </p:nvSpPr>
        <p:spPr>
          <a:xfrm>
            <a:off x="8948928" y="2208325"/>
            <a:ext cx="2828544" cy="1109472"/>
          </a:xfrm>
          <a:prstGeom prst="rect">
            <a:avLst/>
          </a:prstGeom>
          <a:solidFill>
            <a:srgbClr val="EDF7F9"/>
          </a:solidFill>
          <a:ln w="12700">
            <a:solidFill>
              <a:srgbClr val="B2DDE5"/>
            </a:solidFill>
            <a:prstDash val="solid"/>
          </a:ln>
        </p:spPr>
        <p:txBody>
          <a:bodyPr/>
          <a:lstStyle/>
          <a:p>
            <a:endParaRPr lang="en-US" sz="2400"/>
          </a:p>
        </p:txBody>
      </p:sp>
      <p:sp>
        <p:nvSpPr>
          <p:cNvPr id="57" name="Shape 55"/>
          <p:cNvSpPr/>
          <p:nvPr/>
        </p:nvSpPr>
        <p:spPr>
          <a:xfrm>
            <a:off x="8997696" y="2315696"/>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58" name="Text 56"/>
          <p:cNvSpPr/>
          <p:nvPr/>
        </p:nvSpPr>
        <p:spPr>
          <a:xfrm>
            <a:off x="8997696" y="2305861"/>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−0.02</a:t>
            </a:r>
            <a:endParaRPr lang="en-US" sz="1133"/>
          </a:p>
        </p:txBody>
      </p:sp>
      <p:sp>
        <p:nvSpPr>
          <p:cNvPr id="59" name="Text 57"/>
          <p:cNvSpPr/>
          <p:nvPr/>
        </p:nvSpPr>
        <p:spPr>
          <a:xfrm>
            <a:off x="9680448" y="2281477"/>
            <a:ext cx="2023872" cy="268224"/>
          </a:xfrm>
          <a:prstGeom prst="rect">
            <a:avLst/>
          </a:prstGeom>
          <a:noFill/>
          <a:ln/>
        </p:spPr>
        <p:txBody>
          <a:bodyPr wrap="square" lIns="0" tIns="0" rIns="0" bIns="0" rtlCol="0" anchor="t"/>
          <a:lstStyle/>
          <a:p>
            <a:r>
              <a:rPr lang="en-US" sz="1267" b="1">
                <a:solidFill>
                  <a:srgbClr val="00606B"/>
                </a:solidFill>
                <a:latin typeface="Calibri" pitchFamily="34" charset="0"/>
                <a:ea typeface="Calibri" pitchFamily="34" charset="-122"/>
                <a:cs typeface="Calibri" pitchFamily="34" charset="-120"/>
              </a:rPr>
              <a:t>Shift Factor Rule</a:t>
            </a:r>
            <a:endParaRPr lang="en-US" sz="1267"/>
          </a:p>
        </p:txBody>
      </p:sp>
      <p:sp>
        <p:nvSpPr>
          <p:cNvPr id="60" name="Text 58"/>
          <p:cNvSpPr/>
          <p:nvPr/>
        </p:nvSpPr>
        <p:spPr>
          <a:xfrm>
            <a:off x="9680448" y="2549701"/>
            <a:ext cx="2023872" cy="658368"/>
          </a:xfrm>
          <a:prstGeom prst="rect">
            <a:avLst/>
          </a:prstGeom>
          <a:noFill/>
          <a:ln/>
        </p:spPr>
        <p:txBody>
          <a:bodyPr wrap="square" lIns="0" tIns="0" rIns="0" bIns="0" rtlCol="0" anchor="t"/>
          <a:lstStyle/>
          <a:p>
            <a:r>
              <a:rPr lang="en-US" sz="1100">
                <a:solidFill>
                  <a:srgbClr val="2D3748"/>
                </a:solidFill>
                <a:latin typeface="+mj-lt"/>
                <a:ea typeface="Calibri" pitchFamily="34" charset="-122"/>
                <a:cs typeface="Calibri" pitchFamily="34" charset="-120"/>
              </a:rPr>
              <a:t>Only PCLRs with a Shift Factor ≤ </a:t>
            </a:r>
            <a:r>
              <a:rPr lang="en-US" sz="1100" b="1">
                <a:solidFill>
                  <a:srgbClr val="2D3748"/>
                </a:solidFill>
                <a:latin typeface="+mj-lt"/>
                <a:ea typeface="Calibri" pitchFamily="34" charset="-122"/>
                <a:cs typeface="Calibri" pitchFamily="34" charset="-120"/>
              </a:rPr>
              <a:t>−0.02 </a:t>
            </a:r>
            <a:r>
              <a:rPr lang="en-US" sz="1100">
                <a:solidFill>
                  <a:srgbClr val="2D3748"/>
                </a:solidFill>
                <a:latin typeface="+mj-lt"/>
                <a:ea typeface="Calibri" pitchFamily="34" charset="-122"/>
                <a:cs typeface="Calibri" pitchFamily="34" charset="-120"/>
              </a:rPr>
              <a:t>on a matching constraint are eligible for bid capping</a:t>
            </a:r>
            <a:endParaRPr lang="en-US" sz="1100">
              <a:latin typeface="+mj-lt"/>
            </a:endParaRPr>
          </a:p>
        </p:txBody>
      </p:sp>
      <p:sp>
        <p:nvSpPr>
          <p:cNvPr id="61" name="Shape 59"/>
          <p:cNvSpPr/>
          <p:nvPr/>
        </p:nvSpPr>
        <p:spPr>
          <a:xfrm>
            <a:off x="8948928" y="3378757"/>
            <a:ext cx="2828544" cy="1121664"/>
          </a:xfrm>
          <a:prstGeom prst="rect">
            <a:avLst/>
          </a:prstGeom>
          <a:solidFill>
            <a:srgbClr val="EDF7F9"/>
          </a:solidFill>
          <a:ln w="12700">
            <a:solidFill>
              <a:srgbClr val="B2DDE5"/>
            </a:solidFill>
            <a:prstDash val="solid"/>
          </a:ln>
        </p:spPr>
        <p:txBody>
          <a:bodyPr/>
          <a:lstStyle/>
          <a:p>
            <a:endParaRPr lang="en-US" sz="2400"/>
          </a:p>
        </p:txBody>
      </p:sp>
      <p:sp>
        <p:nvSpPr>
          <p:cNvPr id="62" name="Shape 60"/>
          <p:cNvSpPr/>
          <p:nvPr/>
        </p:nvSpPr>
        <p:spPr>
          <a:xfrm>
            <a:off x="8997696" y="3486128"/>
            <a:ext cx="585216" cy="585216"/>
          </a:xfrm>
          <a:prstGeom prst="ellipse">
            <a:avLst/>
          </a:prstGeom>
          <a:solidFill>
            <a:srgbClr val="00606B"/>
          </a:solidFill>
          <a:ln w="12700">
            <a:solidFill>
              <a:srgbClr val="00606B"/>
            </a:solidFill>
            <a:prstDash val="solid"/>
          </a:ln>
        </p:spPr>
        <p:txBody>
          <a:bodyPr/>
          <a:lstStyle/>
          <a:p>
            <a:endParaRPr lang="en-US" sz="2400"/>
          </a:p>
        </p:txBody>
      </p:sp>
      <p:sp>
        <p:nvSpPr>
          <p:cNvPr id="63" name="Text 61"/>
          <p:cNvSpPr/>
          <p:nvPr/>
        </p:nvSpPr>
        <p:spPr>
          <a:xfrm>
            <a:off x="8997696" y="3476293"/>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CAP</a:t>
            </a:r>
            <a:endParaRPr lang="en-US" sz="1133"/>
          </a:p>
        </p:txBody>
      </p:sp>
      <p:sp>
        <p:nvSpPr>
          <p:cNvPr id="64" name="Text 62"/>
          <p:cNvSpPr/>
          <p:nvPr/>
        </p:nvSpPr>
        <p:spPr>
          <a:xfrm>
            <a:off x="9680448" y="3451909"/>
            <a:ext cx="2023872" cy="268224"/>
          </a:xfrm>
          <a:prstGeom prst="rect">
            <a:avLst/>
          </a:prstGeom>
          <a:noFill/>
          <a:ln/>
        </p:spPr>
        <p:txBody>
          <a:bodyPr wrap="square" lIns="0" tIns="0" rIns="0" bIns="0" rtlCol="0" anchor="t"/>
          <a:lstStyle/>
          <a:p>
            <a:r>
              <a:rPr lang="en-US" sz="1267" b="1">
                <a:solidFill>
                  <a:srgbClr val="00606B"/>
                </a:solidFill>
                <a:latin typeface="Calibri" pitchFamily="34" charset="0"/>
                <a:ea typeface="Calibri" pitchFamily="34" charset="-122"/>
                <a:cs typeface="Calibri" pitchFamily="34" charset="-120"/>
              </a:rPr>
              <a:t>Bid Cap Applied</a:t>
            </a:r>
            <a:endParaRPr lang="en-US" sz="1267"/>
          </a:p>
        </p:txBody>
      </p:sp>
      <p:sp>
        <p:nvSpPr>
          <p:cNvPr id="65" name="Text 63"/>
          <p:cNvSpPr/>
          <p:nvPr/>
        </p:nvSpPr>
        <p:spPr>
          <a:xfrm>
            <a:off x="9680448" y="3720133"/>
            <a:ext cx="2023872" cy="658368"/>
          </a:xfrm>
          <a:prstGeom prst="rect">
            <a:avLst/>
          </a:prstGeom>
          <a:noFill/>
          <a:ln/>
        </p:spPr>
        <p:txBody>
          <a:bodyPr wrap="square" lIns="0" tIns="0" rIns="0" bIns="0" rtlCol="0" anchor="t"/>
          <a:lstStyle/>
          <a:p>
            <a:r>
              <a:rPr lang="en-US" sz="1100">
                <a:solidFill>
                  <a:srgbClr val="2D3748"/>
                </a:solidFill>
                <a:latin typeface="+mj-lt"/>
                <a:ea typeface="Calibri" pitchFamily="34" charset="-122"/>
                <a:cs typeface="Calibri" pitchFamily="34" charset="-120"/>
              </a:rPr>
              <a:t>The PCLR's Energy Bid Curve is capped at the </a:t>
            </a:r>
            <a:r>
              <a:rPr lang="en-US" sz="1100" b="1">
                <a:solidFill>
                  <a:srgbClr val="2D3748"/>
                </a:solidFill>
                <a:latin typeface="+mj-lt"/>
                <a:ea typeface="Calibri" pitchFamily="34" charset="-122"/>
                <a:cs typeface="Calibri" pitchFamily="34" charset="-120"/>
              </a:rPr>
              <a:t>Adjusted Bid Cap </a:t>
            </a:r>
            <a:r>
              <a:rPr lang="en-US" sz="1100">
                <a:solidFill>
                  <a:srgbClr val="2D3748"/>
                </a:solidFill>
                <a:latin typeface="+mj-lt"/>
                <a:ea typeface="Calibri" pitchFamily="34" charset="-122"/>
                <a:cs typeface="Calibri" pitchFamily="34" charset="-120"/>
              </a:rPr>
              <a:t>(ABC) value before Step 2 executes</a:t>
            </a:r>
            <a:endParaRPr lang="en-US" sz="1100">
              <a:latin typeface="+mj-lt"/>
            </a:endParaRPr>
          </a:p>
        </p:txBody>
      </p:sp>
      <p:sp>
        <p:nvSpPr>
          <p:cNvPr id="68" name="Text 66"/>
          <p:cNvSpPr/>
          <p:nvPr/>
        </p:nvSpPr>
        <p:spPr>
          <a:xfrm>
            <a:off x="8997696" y="4145280"/>
            <a:ext cx="585216" cy="585216"/>
          </a:xfrm>
          <a:prstGeom prst="rect">
            <a:avLst/>
          </a:prstGeom>
          <a:noFill/>
          <a:ln/>
        </p:spPr>
        <p:txBody>
          <a:bodyPr wrap="square" lIns="0" tIns="0" rIns="0" bIns="0" rtlCol="0" anchor="ctr"/>
          <a:lstStyle/>
          <a:p>
            <a:pPr algn="ctr"/>
            <a:r>
              <a:rPr lang="en-US" sz="1133" b="1">
                <a:solidFill>
                  <a:srgbClr val="FFFFFF"/>
                </a:solidFill>
                <a:latin typeface="Calibri" pitchFamily="34" charset="0"/>
                <a:ea typeface="Calibri" pitchFamily="34" charset="-122"/>
                <a:cs typeface="Calibri" pitchFamily="34" charset="-120"/>
              </a:rPr>
              <a:t>✓</a:t>
            </a:r>
            <a:endParaRPr lang="en-US" sz="1133"/>
          </a:p>
        </p:txBody>
      </p:sp>
      <p:sp>
        <p:nvSpPr>
          <p:cNvPr id="71" name="Shape 69"/>
          <p:cNvSpPr/>
          <p:nvPr/>
        </p:nvSpPr>
        <p:spPr>
          <a:xfrm>
            <a:off x="0" y="5437632"/>
            <a:ext cx="12192000" cy="1426464"/>
          </a:xfrm>
          <a:prstGeom prst="rect">
            <a:avLst/>
          </a:prstGeom>
          <a:solidFill>
            <a:srgbClr val="00606B"/>
          </a:solidFill>
          <a:ln w="12700">
            <a:solidFill>
              <a:srgbClr val="00606B"/>
            </a:solidFill>
            <a:prstDash val="solid"/>
          </a:ln>
        </p:spPr>
        <p:txBody>
          <a:bodyPr/>
          <a:lstStyle/>
          <a:p>
            <a:endParaRPr lang="en-US" sz="2400"/>
          </a:p>
        </p:txBody>
      </p:sp>
      <p:sp>
        <p:nvSpPr>
          <p:cNvPr id="72" name="Shape 70"/>
          <p:cNvSpPr/>
          <p:nvPr/>
        </p:nvSpPr>
        <p:spPr>
          <a:xfrm>
            <a:off x="0" y="5437632"/>
            <a:ext cx="12192000" cy="73152"/>
          </a:xfrm>
          <a:prstGeom prst="rect">
            <a:avLst/>
          </a:prstGeom>
          <a:solidFill>
            <a:srgbClr val="00B2C8"/>
          </a:solidFill>
          <a:ln w="12700">
            <a:solidFill>
              <a:srgbClr val="00B2C8"/>
            </a:solidFill>
            <a:prstDash val="solid"/>
          </a:ln>
        </p:spPr>
        <p:txBody>
          <a:bodyPr/>
          <a:lstStyle/>
          <a:p>
            <a:endParaRPr lang="en-US" sz="2400"/>
          </a:p>
        </p:txBody>
      </p:sp>
      <p:sp>
        <p:nvSpPr>
          <p:cNvPr id="73" name="Text 71"/>
          <p:cNvSpPr/>
          <p:nvPr/>
        </p:nvSpPr>
        <p:spPr>
          <a:xfrm>
            <a:off x="487680" y="5559552"/>
            <a:ext cx="2804160" cy="365760"/>
          </a:xfrm>
          <a:prstGeom prst="rect">
            <a:avLst/>
          </a:prstGeom>
          <a:noFill/>
          <a:ln/>
        </p:spPr>
        <p:txBody>
          <a:bodyPr wrap="square" lIns="0" tIns="0" rIns="0" bIns="0" rtlCol="0" anchor="ctr"/>
          <a:lstStyle/>
          <a:p>
            <a:r>
              <a:rPr lang="en-US" sz="1400" b="1">
                <a:solidFill>
                  <a:srgbClr val="00B2C8"/>
                </a:solidFill>
                <a:latin typeface="Calibri" pitchFamily="34" charset="0"/>
                <a:ea typeface="Calibri" pitchFamily="34" charset="-122"/>
                <a:cs typeface="Calibri" pitchFamily="34" charset="-120"/>
              </a:rPr>
              <a:t>Adjusted Bid Cap Formula:</a:t>
            </a:r>
            <a:endParaRPr lang="en-US" sz="1400"/>
          </a:p>
        </p:txBody>
      </p:sp>
      <p:sp>
        <p:nvSpPr>
          <p:cNvPr id="74" name="Text 72"/>
          <p:cNvSpPr/>
          <p:nvPr/>
        </p:nvSpPr>
        <p:spPr>
          <a:xfrm>
            <a:off x="487680" y="5900928"/>
            <a:ext cx="11216640" cy="633984"/>
          </a:xfrm>
          <a:prstGeom prst="rect">
            <a:avLst/>
          </a:prstGeom>
          <a:noFill/>
          <a:ln/>
        </p:spPr>
        <p:txBody>
          <a:bodyPr wrap="square" lIns="0" tIns="0" rIns="0" bIns="0" rtlCol="0" anchor="ctr"/>
          <a:lstStyle/>
          <a:p>
            <a:r>
              <a:rPr lang="en-US" sz="2267" b="1">
                <a:solidFill>
                  <a:srgbClr val="FFFFFF"/>
                </a:solidFill>
                <a:latin typeface="Calibri" pitchFamily="34" charset="0"/>
                <a:ea typeface="Calibri" pitchFamily="34" charset="-122"/>
                <a:cs typeface="Calibri" pitchFamily="34" charset="-120"/>
              </a:rPr>
              <a:t>ABC</a:t>
            </a:r>
            <a:r>
              <a:rPr lang="en-US" sz="2267">
                <a:solidFill>
                  <a:srgbClr val="00B2C8"/>
                </a:solidFill>
                <a:latin typeface="Calibri" pitchFamily="34" charset="0"/>
                <a:ea typeface="Calibri" pitchFamily="34" charset="-122"/>
                <a:cs typeface="Calibri" pitchFamily="34" charset="-120"/>
              </a:rPr>
              <a:t>  =  </a:t>
            </a:r>
            <a:r>
              <a:rPr lang="en-US" sz="2000" b="1">
                <a:solidFill>
                  <a:srgbClr val="7DD8E8"/>
                </a:solidFill>
                <a:latin typeface="Calibri" pitchFamily="34" charset="0"/>
                <a:ea typeface="Calibri" pitchFamily="34" charset="-122"/>
                <a:cs typeface="Calibri" pitchFamily="34" charset="-120"/>
              </a:rPr>
              <a:t>Step 1 System Lambda</a:t>
            </a:r>
            <a:r>
              <a:rPr lang="en-US" sz="2267">
                <a:solidFill>
                  <a:srgbClr val="00B2C8"/>
                </a:solidFill>
                <a:latin typeface="Calibri" pitchFamily="34" charset="0"/>
                <a:ea typeface="Calibri" pitchFamily="34" charset="-122"/>
                <a:cs typeface="Calibri" pitchFamily="34" charset="-120"/>
              </a:rPr>
              <a:t>  −  </a:t>
            </a:r>
            <a:r>
              <a:rPr lang="en-US" sz="2000" b="1">
                <a:solidFill>
                  <a:srgbClr val="FFD580"/>
                </a:solidFill>
                <a:latin typeface="Calibri" pitchFamily="34" charset="0"/>
                <a:ea typeface="Calibri" pitchFamily="34" charset="-122"/>
                <a:cs typeface="Calibri" pitchFamily="34" charset="-120"/>
              </a:rPr>
              <a:t>max ( MaxShadowPrice × ShiftFactor )</a:t>
            </a:r>
            <a:r>
              <a:rPr lang="en-US" sz="2000">
                <a:solidFill>
                  <a:srgbClr val="FFFFFF"/>
                </a:solidFill>
                <a:latin typeface="Calibri" pitchFamily="34" charset="0"/>
                <a:ea typeface="Calibri" pitchFamily="34" charset="-122"/>
                <a:cs typeface="Calibri" pitchFamily="34" charset="-120"/>
              </a:rPr>
              <a:t>  −  $0.01 / MWh</a:t>
            </a:r>
            <a:endParaRPr lang="en-US" sz="2267"/>
          </a:p>
        </p:txBody>
      </p:sp>
      <p:sp>
        <p:nvSpPr>
          <p:cNvPr id="75" name="Text 73"/>
          <p:cNvSpPr/>
          <p:nvPr/>
        </p:nvSpPr>
        <p:spPr>
          <a:xfrm>
            <a:off x="487680" y="6510528"/>
            <a:ext cx="11216640" cy="304800"/>
          </a:xfrm>
          <a:prstGeom prst="rect">
            <a:avLst/>
          </a:prstGeom>
          <a:noFill/>
          <a:ln/>
        </p:spPr>
        <p:txBody>
          <a:bodyPr wrap="square" lIns="0" tIns="0" rIns="0" bIns="0" rtlCol="0" anchor="ctr"/>
          <a:lstStyle/>
          <a:p>
            <a:r>
              <a:rPr lang="en-US" sz="1133">
                <a:solidFill>
                  <a:srgbClr val="88C8D4"/>
                </a:solidFill>
                <a:latin typeface="Calibri" pitchFamily="34" charset="0"/>
                <a:ea typeface="Calibri" pitchFamily="34" charset="-122"/>
                <a:cs typeface="Calibri" pitchFamily="34" charset="-120"/>
              </a:rPr>
              <a:t>Only applied where PCLR Shift Factor ≤ −0.02  |  Constraint must appear in prior-run trigger list  |  No standard market mitigation applies to Energy Bid Curves</a:t>
            </a:r>
            <a:endParaRPr lang="en-US" sz="1133"/>
          </a:p>
        </p:txBody>
      </p:sp>
      <p:sp>
        <p:nvSpPr>
          <p:cNvPr id="76" name="Title 75">
            <a:extLst>
              <a:ext uri="{FF2B5EF4-FFF2-40B4-BE49-F238E27FC236}">
                <a16:creationId xmlns:a16="http://schemas.microsoft.com/office/drawing/2014/main" id="{99F85A85-99D9-24B4-88C4-19050232A3CE}"/>
              </a:ext>
            </a:extLst>
          </p:cNvPr>
          <p:cNvSpPr>
            <a:spLocks noGrp="1"/>
          </p:cNvSpPr>
          <p:nvPr>
            <p:ph type="title"/>
          </p:nvPr>
        </p:nvSpPr>
        <p:spPr/>
        <p:txBody>
          <a:bodyPr/>
          <a:lstStyle/>
          <a:p>
            <a:r>
              <a:rPr lang="en-US"/>
              <a:t>Provision CLR (PCLR) – Dynamic Bid Capping Process</a:t>
            </a:r>
          </a:p>
        </p:txBody>
      </p:sp>
      <p:sp>
        <p:nvSpPr>
          <p:cNvPr id="3" name="Slide Number Placeholder 6">
            <a:extLst>
              <a:ext uri="{FF2B5EF4-FFF2-40B4-BE49-F238E27FC236}">
                <a16:creationId xmlns:a16="http://schemas.microsoft.com/office/drawing/2014/main" id="{C7FCCB70-408D-4ED2-7C97-6773687AB98D}"/>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solidFill>
                  <a:schemeClr val="bg1"/>
                </a:solidFill>
              </a:rPr>
              <a:t>15</a:t>
            </a:fld>
            <a:endParaRPr lang="en-US">
              <a:solidFill>
                <a:schemeClr val="bg1"/>
              </a:solidFill>
            </a:endParaRPr>
          </a:p>
        </p:txBody>
      </p:sp>
    </p:spTree>
    <p:extLst>
      <p:ext uri="{BB962C8B-B14F-4D97-AF65-F5344CB8AC3E}">
        <p14:creationId xmlns:p14="http://schemas.microsoft.com/office/powerpoint/2010/main" val="370758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C1F020F-B181-EC1E-7DA8-FB8E6B86B4E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7" name="think-cell data - do not delete" hidden="1">
                        <a:extLst>
                          <a:ext uri="{FF2B5EF4-FFF2-40B4-BE49-F238E27FC236}">
                            <a16:creationId xmlns:a16="http://schemas.microsoft.com/office/drawing/2014/main" id="{6C1F020F-B181-EC1E-7DA8-FB8E6B86B4E9}"/>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E19D46EF-FADB-153C-FCBA-A05FE4F3555F}"/>
              </a:ext>
            </a:extLst>
          </p:cNvPr>
          <p:cNvSpPr>
            <a:spLocks noGrp="1"/>
          </p:cNvSpPr>
          <p:nvPr>
            <p:ph type="title"/>
          </p:nvPr>
        </p:nvSpPr>
        <p:spPr>
          <a:xfrm>
            <a:off x="1257300" y="457200"/>
            <a:ext cx="10401300" cy="914400"/>
          </a:xfrm>
        </p:spPr>
        <p:txBody>
          <a:bodyPr vert="horz"/>
          <a:lstStyle/>
          <a:p>
            <a:r>
              <a:rPr lang="en-US"/>
              <a:t>A Bring Your Own Generation (BYOG) approach should help stakeholders to solve some of the issues raised with the LLI process</a:t>
            </a:r>
          </a:p>
        </p:txBody>
      </p:sp>
      <p:sp>
        <p:nvSpPr>
          <p:cNvPr id="5" name="Footer Placeholder 4">
            <a:extLst>
              <a:ext uri="{FF2B5EF4-FFF2-40B4-BE49-F238E27FC236}">
                <a16:creationId xmlns:a16="http://schemas.microsoft.com/office/drawing/2014/main" id="{BBAFF1D6-584F-B3A4-1F3E-AFE502367300}"/>
              </a:ext>
            </a:extLst>
          </p:cNvPr>
          <p:cNvSpPr>
            <a:spLocks noGrp="1"/>
          </p:cNvSpPr>
          <p:nvPr>
            <p:ph type="sldNum" sz="quarter" idx="12"/>
          </p:nvPr>
        </p:nvSpPr>
        <p:spPr/>
        <p:txBody>
          <a:bodyPr/>
          <a:lstStyle/>
          <a:p>
            <a:fld id="{BCDE79FB-97BA-492B-8D57-F1373F9ADA95}" type="slidenum">
              <a:rPr lang="en-US" smtClean="0"/>
              <a:t>16</a:t>
            </a:fld>
            <a:endParaRPr lang="en-US"/>
          </a:p>
        </p:txBody>
      </p:sp>
      <p:sp>
        <p:nvSpPr>
          <p:cNvPr id="14" name="TextBox 13">
            <a:extLst>
              <a:ext uri="{FF2B5EF4-FFF2-40B4-BE49-F238E27FC236}">
                <a16:creationId xmlns:a16="http://schemas.microsoft.com/office/drawing/2014/main" id="{2270470D-C6ED-EB3D-E5A7-97B571C579E6}"/>
              </a:ext>
            </a:extLst>
          </p:cNvPr>
          <p:cNvSpPr txBox="1">
            <a:spLocks/>
          </p:cNvSpPr>
          <p:nvPr>
            <p:custDataLst>
              <p:tags r:id="rId2"/>
            </p:custDataLst>
          </p:nvPr>
        </p:nvSpPr>
        <p:spPr>
          <a:xfrm>
            <a:off x="1257300" y="2166783"/>
            <a:ext cx="3293200" cy="2939266"/>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buNone/>
              <a:defRPr/>
            </a:pPr>
            <a:r>
              <a:rPr lang="en-US" b="1"/>
              <a:t>Interconnecting Large Load Entities (ILLEs) can co-develop or contract with co-located generation</a:t>
            </a:r>
            <a:r>
              <a:rPr lang="en-US"/>
              <a:t> to:</a:t>
            </a:r>
          </a:p>
          <a:p>
            <a:pPr marL="285750" lvl="0" indent="-285750">
              <a:buClr>
                <a:srgbClr val="000000"/>
              </a:buClr>
              <a:buFont typeface="Arial" panose="020B0604020202020204" pitchFamily="34" charset="0"/>
              <a:buChar char="•"/>
              <a:defRPr/>
            </a:pPr>
            <a:r>
              <a:rPr lang="en-US"/>
              <a:t>Secure their own path to energization, independent of grid constraints</a:t>
            </a:r>
          </a:p>
          <a:p>
            <a:pPr marL="285750" lvl="0" indent="-285750">
              <a:buClr>
                <a:srgbClr val="000000"/>
              </a:buClr>
              <a:buFont typeface="Arial" panose="020B0604020202020204" pitchFamily="34" charset="0"/>
              <a:buChar char="•"/>
              <a:defRPr/>
            </a:pPr>
            <a:r>
              <a:rPr lang="en-US"/>
              <a:t>Align load ramp with generation availability</a:t>
            </a:r>
          </a:p>
          <a:p>
            <a:pPr marL="285750" lvl="0" indent="-285750">
              <a:buClr>
                <a:srgbClr val="000000"/>
              </a:buClr>
              <a:buFont typeface="Arial" panose="020B0604020202020204" pitchFamily="34" charset="0"/>
              <a:buChar char="•"/>
              <a:defRPr/>
            </a:pPr>
            <a:r>
              <a:rPr lang="en-US"/>
              <a:t>Reduce reliance on uncertain transmission upgrades</a:t>
            </a:r>
            <a:endParaRPr kumimoji="0" lang="en-US"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35" name="Group 34">
            <a:extLst>
              <a:ext uri="{FF2B5EF4-FFF2-40B4-BE49-F238E27FC236}">
                <a16:creationId xmlns:a16="http://schemas.microsoft.com/office/drawing/2014/main" id="{C2983BEC-AAC2-911C-99F4-2342C78360C4}"/>
              </a:ext>
            </a:extLst>
          </p:cNvPr>
          <p:cNvGrpSpPr/>
          <p:nvPr/>
        </p:nvGrpSpPr>
        <p:grpSpPr>
          <a:xfrm>
            <a:off x="1257300" y="1693432"/>
            <a:ext cx="3293200" cy="290863"/>
            <a:chOff x="1257300" y="1941569"/>
            <a:chExt cx="3293200" cy="290863"/>
          </a:xfrm>
        </p:grpSpPr>
        <p:sp>
          <p:nvSpPr>
            <p:cNvPr id="13" name="TextBox 12">
              <a:extLst>
                <a:ext uri="{FF2B5EF4-FFF2-40B4-BE49-F238E27FC236}">
                  <a16:creationId xmlns:a16="http://schemas.microsoft.com/office/drawing/2014/main" id="{75BBC4C8-1B2F-AA53-DB0B-C2E4BC440ACE}"/>
                </a:ext>
              </a:extLst>
            </p:cNvPr>
            <p:cNvSpPr txBox="1">
              <a:spLocks/>
            </p:cNvSpPr>
            <p:nvPr>
              <p:custDataLst>
                <p:tags r:id="rId9"/>
              </p:custDataLst>
            </p:nvPr>
          </p:nvSpPr>
          <p:spPr>
            <a:xfrm>
              <a:off x="1257300" y="1941569"/>
              <a:ext cx="3293200" cy="276999"/>
            </a:xfrm>
            <a:prstGeom prst="rect">
              <a:avLst/>
            </a:prstGeom>
          </p:spPr>
          <p:txBody>
            <a:bodyPr vert="horz" wrap="square" lIns="0" tIns="0" rIns="0" bIns="0" rtlCol="0" anchor="b">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defRPr/>
              </a:pPr>
              <a:r>
                <a:rPr lang="en-US" sz="1800" b="1"/>
                <a:t>Intent of BYOG</a:t>
              </a:r>
              <a:endParaRPr kumimoji="0" lang="en-US" sz="18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5" name="Straight Connector 14">
              <a:extLst>
                <a:ext uri="{FF2B5EF4-FFF2-40B4-BE49-F238E27FC236}">
                  <a16:creationId xmlns:a16="http://schemas.microsoft.com/office/drawing/2014/main" id="{AD5E6B66-2F34-7AA3-9F06-19AC2120DED9}"/>
                </a:ext>
              </a:extLst>
            </p:cNvPr>
            <p:cNvCxnSpPr>
              <a:cxnSpLocks/>
            </p:cNvCxnSpPr>
            <p:nvPr/>
          </p:nvCxnSpPr>
          <p:spPr>
            <a:xfrm>
              <a:off x="1257300" y="2232432"/>
              <a:ext cx="3293200" cy="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36" name="Group 35">
            <a:extLst>
              <a:ext uri="{FF2B5EF4-FFF2-40B4-BE49-F238E27FC236}">
                <a16:creationId xmlns:a16="http://schemas.microsoft.com/office/drawing/2014/main" id="{AF85576E-0C6E-5347-5BC9-5D412A1F9480}"/>
              </a:ext>
            </a:extLst>
          </p:cNvPr>
          <p:cNvGrpSpPr/>
          <p:nvPr/>
        </p:nvGrpSpPr>
        <p:grpSpPr>
          <a:xfrm>
            <a:off x="5146690" y="1693431"/>
            <a:ext cx="6511910" cy="290864"/>
            <a:chOff x="5557657" y="1941568"/>
            <a:chExt cx="6100943" cy="290864"/>
          </a:xfrm>
        </p:grpSpPr>
        <p:sp>
          <p:nvSpPr>
            <p:cNvPr id="17" name="TextBox 16">
              <a:extLst>
                <a:ext uri="{FF2B5EF4-FFF2-40B4-BE49-F238E27FC236}">
                  <a16:creationId xmlns:a16="http://schemas.microsoft.com/office/drawing/2014/main" id="{B7A7AC3F-F00E-8A45-3948-6CB8364A16CA}"/>
                </a:ext>
              </a:extLst>
            </p:cNvPr>
            <p:cNvSpPr txBox="1">
              <a:spLocks/>
            </p:cNvSpPr>
            <p:nvPr>
              <p:custDataLst>
                <p:tags r:id="rId8"/>
              </p:custDataLst>
            </p:nvPr>
          </p:nvSpPr>
          <p:spPr>
            <a:xfrm>
              <a:off x="5557657" y="1941568"/>
              <a:ext cx="6100943" cy="277000"/>
            </a:xfrm>
            <a:prstGeom prst="rect">
              <a:avLst/>
            </a:prstGeom>
          </p:spPr>
          <p:txBody>
            <a:bodyPr vert="horz" wrap="square" lIns="0" tIns="0" rIns="0" bIns="0" rtlCol="0" anchor="b">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buClr>
                  <a:srgbClr val="000000"/>
                </a:buClr>
                <a:defRPr/>
              </a:pPr>
              <a:r>
                <a:rPr lang="en-US" sz="1800" b="1"/>
                <a:t>Potential benefits</a:t>
              </a:r>
              <a:endParaRPr kumimoji="0" lang="en-US" sz="1800" b="1"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19" name="Straight Connector 18">
              <a:extLst>
                <a:ext uri="{FF2B5EF4-FFF2-40B4-BE49-F238E27FC236}">
                  <a16:creationId xmlns:a16="http://schemas.microsoft.com/office/drawing/2014/main" id="{09318011-8863-04E6-E647-B72FC3CFA342}"/>
                </a:ext>
              </a:extLst>
            </p:cNvPr>
            <p:cNvCxnSpPr>
              <a:cxnSpLocks/>
            </p:cNvCxnSpPr>
            <p:nvPr/>
          </p:nvCxnSpPr>
          <p:spPr>
            <a:xfrm>
              <a:off x="5557657" y="2232432"/>
              <a:ext cx="6100943"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 name="TextBox 17">
            <a:extLst>
              <a:ext uri="{FF2B5EF4-FFF2-40B4-BE49-F238E27FC236}">
                <a16:creationId xmlns:a16="http://schemas.microsoft.com/office/drawing/2014/main" id="{8465A3A0-AAD4-80A9-5553-736DE16270AE}"/>
              </a:ext>
            </a:extLst>
          </p:cNvPr>
          <p:cNvSpPr txBox="1">
            <a:spLocks/>
          </p:cNvSpPr>
          <p:nvPr>
            <p:custDataLst>
              <p:tags r:id="rId3"/>
            </p:custDataLst>
          </p:nvPr>
        </p:nvSpPr>
        <p:spPr>
          <a:xfrm>
            <a:off x="5989834" y="2166782"/>
            <a:ext cx="5668766" cy="738664"/>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Clr>
                <a:srgbClr val="000000"/>
              </a:buClr>
              <a:buNone/>
              <a:defRPr/>
            </a:pPr>
            <a:r>
              <a:rPr lang="en-US" b="1"/>
              <a:t>For the ILLEs</a:t>
            </a:r>
          </a:p>
          <a:p>
            <a:pPr lvl="1">
              <a:buClr>
                <a:srgbClr val="000000"/>
              </a:buClr>
              <a:buFont typeface="Arial" panose="020B0604020202020204" pitchFamily="34" charset="0"/>
              <a:buChar char="•"/>
              <a:defRPr/>
            </a:pPr>
            <a:r>
              <a:rPr lang="en-US" b="1"/>
              <a:t>Greater certainty on energization timing and scale</a:t>
            </a:r>
            <a:endParaRPr lang="en-US"/>
          </a:p>
          <a:p>
            <a:pPr lvl="1">
              <a:buClr>
                <a:srgbClr val="000000"/>
              </a:buClr>
              <a:buFont typeface="Arial" panose="020B0604020202020204" pitchFamily="34" charset="0"/>
              <a:buChar char="•"/>
              <a:defRPr/>
            </a:pPr>
            <a:r>
              <a:rPr lang="en-US" b="1"/>
              <a:t>Ability to bypass grid-driven delays </a:t>
            </a:r>
            <a:r>
              <a:rPr lang="en-US"/>
              <a:t>and curtailment risk</a:t>
            </a:r>
          </a:p>
        </p:txBody>
      </p:sp>
      <p:pic>
        <p:nvPicPr>
          <p:cNvPr id="31" name="Graphic 30">
            <a:extLst>
              <a:ext uri="{FF2B5EF4-FFF2-40B4-BE49-F238E27FC236}">
                <a16:creationId xmlns:a16="http://schemas.microsoft.com/office/drawing/2014/main" id="{FCB26298-8678-7A15-F0E0-C28D271AD95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5146690" y="2179468"/>
            <a:ext cx="609600" cy="609600"/>
          </a:xfrm>
          <a:prstGeom prst="rect">
            <a:avLst/>
          </a:prstGeom>
        </p:spPr>
      </p:pic>
      <p:pic>
        <p:nvPicPr>
          <p:cNvPr id="23" name="Graphic 22">
            <a:extLst>
              <a:ext uri="{FF2B5EF4-FFF2-40B4-BE49-F238E27FC236}">
                <a16:creationId xmlns:a16="http://schemas.microsoft.com/office/drawing/2014/main" id="{24D63B85-0225-C693-04B5-FC32A51780BC}"/>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5146690" y="3277552"/>
            <a:ext cx="609600" cy="609600"/>
          </a:xfrm>
          <a:prstGeom prst="rect">
            <a:avLst/>
          </a:prstGeom>
        </p:spPr>
      </p:pic>
      <p:sp>
        <p:nvSpPr>
          <p:cNvPr id="33" name="TextBox 32">
            <a:extLst>
              <a:ext uri="{FF2B5EF4-FFF2-40B4-BE49-F238E27FC236}">
                <a16:creationId xmlns:a16="http://schemas.microsoft.com/office/drawing/2014/main" id="{93D8F6EA-4940-90D8-773B-61BE97597212}"/>
              </a:ext>
            </a:extLst>
          </p:cNvPr>
          <p:cNvSpPr txBox="1">
            <a:spLocks/>
          </p:cNvSpPr>
          <p:nvPr>
            <p:custDataLst>
              <p:tags r:id="rId4"/>
            </p:custDataLst>
          </p:nvPr>
        </p:nvSpPr>
        <p:spPr>
          <a:xfrm>
            <a:off x="5989834" y="3277552"/>
            <a:ext cx="5668766" cy="984885"/>
          </a:xfrm>
          <a:prstGeom prst="rect">
            <a:avLst/>
          </a:prstGeom>
        </p:spPr>
        <p:txBody>
          <a:bodyPr vert="horz" wrap="square" lIns="0" tIns="0" rIns="0" bIns="0" rtlCol="0" anchor="t">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lvl="1" indent="0">
              <a:buClr>
                <a:srgbClr val="000000"/>
              </a:buClr>
              <a:buNone/>
              <a:defRPr/>
            </a:pPr>
            <a:r>
              <a:rPr lang="en-US" b="1">
                <a:solidFill>
                  <a:srgbClr val="000000"/>
                </a:solidFill>
                <a:cs typeface="Arial" panose="020B0604020202020204" pitchFamily="34" charset="0"/>
              </a:rPr>
              <a:t>For the generators</a:t>
            </a:r>
          </a:p>
          <a:p>
            <a:pPr lvl="1">
              <a:buClr>
                <a:srgbClr val="000000"/>
              </a:buClr>
              <a:buFont typeface="Arial" panose="020B0604020202020204" pitchFamily="34" charset="0"/>
              <a:buChar char="•"/>
              <a:defRPr/>
            </a:pPr>
            <a:r>
              <a:rPr lang="en-US" b="1"/>
              <a:t>Direct, contracted demand</a:t>
            </a:r>
            <a:r>
              <a:rPr lang="en-US"/>
              <a:t> from day one</a:t>
            </a:r>
          </a:p>
          <a:p>
            <a:pPr lvl="1">
              <a:buClr>
                <a:srgbClr val="000000"/>
              </a:buClr>
              <a:buFont typeface="Arial" panose="020B0604020202020204" pitchFamily="34" charset="0"/>
              <a:buChar char="•"/>
              <a:defRPr/>
            </a:pPr>
            <a:r>
              <a:rPr lang="en-US" b="1"/>
              <a:t>Improved bankability</a:t>
            </a:r>
            <a:r>
              <a:rPr lang="en-US"/>
              <a:t> vs. merchant exposure</a:t>
            </a:r>
          </a:p>
          <a:p>
            <a:pPr lvl="1">
              <a:buClr>
                <a:srgbClr val="000000"/>
              </a:buClr>
              <a:buFont typeface="Arial" panose="020B0604020202020204" pitchFamily="34" charset="0"/>
              <a:buChar char="•"/>
              <a:defRPr/>
            </a:pPr>
            <a:r>
              <a:rPr lang="en-US"/>
              <a:t>Clear role in </a:t>
            </a:r>
            <a:r>
              <a:rPr lang="en-US" b="1"/>
              <a:t>solving interconnection bottlenecks</a:t>
            </a:r>
            <a:r>
              <a:rPr lang="en-US"/>
              <a:t> </a:t>
            </a:r>
          </a:p>
          <a:p>
            <a:pPr lvl="1">
              <a:buClr>
                <a:srgbClr val="000000"/>
              </a:buClr>
              <a:buFont typeface="Arial" panose="020B0604020202020204" pitchFamily="34" charset="0"/>
              <a:buChar char="•"/>
              <a:defRPr/>
            </a:pPr>
            <a:endParaRPr lang="en-US">
              <a:solidFill>
                <a:srgbClr val="000000"/>
              </a:solidFill>
              <a:cs typeface="Arial" panose="020B0604020202020204" pitchFamily="34" charset="0"/>
            </a:endParaRPr>
          </a:p>
        </p:txBody>
      </p:sp>
      <p:pic>
        <p:nvPicPr>
          <p:cNvPr id="27" name="Graphic 26">
            <a:extLst>
              <a:ext uri="{FF2B5EF4-FFF2-40B4-BE49-F238E27FC236}">
                <a16:creationId xmlns:a16="http://schemas.microsoft.com/office/drawing/2014/main" id="{2F03DF51-FA9D-6A43-F242-6EE571232410}"/>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5146690" y="4634543"/>
            <a:ext cx="609600" cy="609600"/>
          </a:xfrm>
          <a:prstGeom prst="rect">
            <a:avLst/>
          </a:prstGeom>
        </p:spPr>
      </p:pic>
      <p:sp>
        <p:nvSpPr>
          <p:cNvPr id="34" name="TextBox 33">
            <a:extLst>
              <a:ext uri="{FF2B5EF4-FFF2-40B4-BE49-F238E27FC236}">
                <a16:creationId xmlns:a16="http://schemas.microsoft.com/office/drawing/2014/main" id="{6F0ECC42-AC76-3FBD-7AB9-5652E819AFE9}"/>
              </a:ext>
            </a:extLst>
          </p:cNvPr>
          <p:cNvSpPr txBox="1">
            <a:spLocks/>
          </p:cNvSpPr>
          <p:nvPr>
            <p:custDataLst>
              <p:tags r:id="rId5"/>
            </p:custDataLst>
          </p:nvPr>
        </p:nvSpPr>
        <p:spPr>
          <a:xfrm>
            <a:off x="5989834" y="4634543"/>
            <a:ext cx="5668766" cy="1346522"/>
          </a:xfrm>
          <a:prstGeom prst="rect">
            <a:avLst/>
          </a:prstGeom>
        </p:spPr>
        <p:txBody>
          <a:bodyPr vert="horz" wrap="square" lIns="0" tIns="0" rIns="0" bIns="0" rtlCol="0" anchor="t">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1">
              <a:buClr>
                <a:srgbClr val="000000"/>
              </a:buClr>
              <a:buNone/>
              <a:defRPr/>
            </a:pPr>
            <a:r>
              <a:rPr lang="en-US" b="1"/>
              <a:t>For the system</a:t>
            </a:r>
          </a:p>
          <a:p>
            <a:pPr lvl="1">
              <a:buClr>
                <a:srgbClr val="000000"/>
              </a:buClr>
              <a:buFont typeface="Arial" panose="020B0604020202020204" pitchFamily="34" charset="0"/>
              <a:buChar char="•"/>
              <a:defRPr/>
            </a:pPr>
            <a:r>
              <a:rPr lang="en-US" b="1"/>
              <a:t>Accelerates capacity build </a:t>
            </a:r>
            <a:r>
              <a:rPr lang="en-US"/>
              <a:t>where it is needed most</a:t>
            </a:r>
          </a:p>
          <a:p>
            <a:pPr lvl="1">
              <a:buClr>
                <a:srgbClr val="000000"/>
              </a:buClr>
              <a:buFont typeface="Arial" panose="020B0604020202020204" pitchFamily="34" charset="0"/>
              <a:buChar char="•"/>
              <a:defRPr/>
            </a:pPr>
            <a:r>
              <a:rPr lang="en-US" b="1"/>
              <a:t>Reduces congestion </a:t>
            </a:r>
            <a:r>
              <a:rPr lang="en-US"/>
              <a:t>and transmission pressure</a:t>
            </a:r>
          </a:p>
          <a:p>
            <a:pPr lvl="1">
              <a:buClr>
                <a:srgbClr val="000000"/>
              </a:buClr>
              <a:buFont typeface="Arial" panose="020B0604020202020204" pitchFamily="34" charset="0"/>
              <a:buChar char="•"/>
              <a:defRPr/>
            </a:pPr>
            <a:r>
              <a:rPr lang="en-US" b="1"/>
              <a:t>Improves resource adequacy </a:t>
            </a:r>
            <a:r>
              <a:rPr lang="en-US"/>
              <a:t>through demand-linked generation</a:t>
            </a:r>
          </a:p>
        </p:txBody>
      </p:sp>
      <p:cxnSp>
        <p:nvCxnSpPr>
          <p:cNvPr id="41" name="LineBasicDefault 27">
            <a:extLst>
              <a:ext uri="{FF2B5EF4-FFF2-40B4-BE49-F238E27FC236}">
                <a16:creationId xmlns:a16="http://schemas.microsoft.com/office/drawing/2014/main" id="{647BBC54-FD5B-99AF-6656-2E073B0F9145}"/>
              </a:ext>
            </a:extLst>
          </p:cNvPr>
          <p:cNvCxnSpPr>
            <a:cxnSpLocks/>
          </p:cNvCxnSpPr>
          <p:nvPr>
            <p:custDataLst>
              <p:tags r:id="rId6"/>
            </p:custDataLst>
          </p:nvPr>
        </p:nvCxnSpPr>
        <p:spPr>
          <a:xfrm>
            <a:off x="5146690" y="4496717"/>
            <a:ext cx="6490574"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3" name="LineBasicDefault 27">
            <a:extLst>
              <a:ext uri="{FF2B5EF4-FFF2-40B4-BE49-F238E27FC236}">
                <a16:creationId xmlns:a16="http://schemas.microsoft.com/office/drawing/2014/main" id="{9766E593-05B0-5558-86ED-FE21A0CF7F16}"/>
              </a:ext>
            </a:extLst>
          </p:cNvPr>
          <p:cNvCxnSpPr>
            <a:cxnSpLocks/>
          </p:cNvCxnSpPr>
          <p:nvPr>
            <p:custDataLst>
              <p:tags r:id="rId7"/>
            </p:custDataLst>
          </p:nvPr>
        </p:nvCxnSpPr>
        <p:spPr>
          <a:xfrm>
            <a:off x="5146690" y="3130253"/>
            <a:ext cx="6490574" cy="0"/>
          </a:xfrm>
          <a:prstGeom prst="straightConnector1">
            <a:avLst/>
          </a:prstGeom>
          <a:ln w="635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5407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44EF2486-B8EB-F474-659A-AF67E41D558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18" name="think-cell data - do not delete" hidden="1">
                        <a:extLst>
                          <a:ext uri="{FF2B5EF4-FFF2-40B4-BE49-F238E27FC236}">
                            <a16:creationId xmlns:a16="http://schemas.microsoft.com/office/drawing/2014/main" id="{44EF2486-B8EB-F474-659A-AF67E41D558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5" name="Rectangle 74">
            <a:extLst>
              <a:ext uri="{FF2B5EF4-FFF2-40B4-BE49-F238E27FC236}">
                <a16:creationId xmlns:a16="http://schemas.microsoft.com/office/drawing/2014/main" id="{215BA6BC-E421-37C7-26A3-361D75D4700B}"/>
              </a:ext>
            </a:extLst>
          </p:cNvPr>
          <p:cNvSpPr>
            <a:spLocks/>
          </p:cNvSpPr>
          <p:nvPr/>
        </p:nvSpPr>
        <p:spPr>
          <a:xfrm>
            <a:off x="5096654" y="2621926"/>
            <a:ext cx="6379580" cy="2116965"/>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Placeholder 1">
            <a:extLst>
              <a:ext uri="{FF2B5EF4-FFF2-40B4-BE49-F238E27FC236}">
                <a16:creationId xmlns:a16="http://schemas.microsoft.com/office/drawing/2014/main" id="{8E6D7CE6-CED3-75B8-DC27-7F6A5F10BD7E}"/>
              </a:ext>
            </a:extLst>
          </p:cNvPr>
          <p:cNvSpPr>
            <a:spLocks noGrp="1"/>
          </p:cNvSpPr>
          <p:nvPr>
            <p:ph type="title"/>
          </p:nvPr>
        </p:nvSpPr>
        <p:spPr>
          <a:xfrm>
            <a:off x="1257300" y="457200"/>
            <a:ext cx="10401300" cy="664797"/>
          </a:xfrm>
        </p:spPr>
        <p:txBody>
          <a:bodyPr vert="horz">
            <a:spAutoFit/>
          </a:bodyPr>
          <a:lstStyle/>
          <a:p>
            <a:r>
              <a:rPr lang="en-US"/>
              <a:t>A coordinated load–generation study framework is required to enable a viable BYOG construct</a:t>
            </a:r>
          </a:p>
        </p:txBody>
      </p:sp>
      <p:sp>
        <p:nvSpPr>
          <p:cNvPr id="5" name="Slide Number Placeholder 5">
            <a:extLst>
              <a:ext uri="{FF2B5EF4-FFF2-40B4-BE49-F238E27FC236}">
                <a16:creationId xmlns:a16="http://schemas.microsoft.com/office/drawing/2014/main" id="{AE1F3B16-0704-BC76-AB69-60C9514EE36D}"/>
              </a:ext>
            </a:extLst>
          </p:cNvPr>
          <p:cNvSpPr>
            <a:spLocks noGrp="1"/>
          </p:cNvSpPr>
          <p:nvPr>
            <p:ph type="sldNum" sz="quarter" idx="12"/>
          </p:nvPr>
        </p:nvSpPr>
        <p:spPr/>
        <p:txBody>
          <a:bodyPr/>
          <a:lstStyle/>
          <a:p>
            <a:fld id="{BCDE79FB-97BA-492B-8D57-F1373F9ADA95}" type="slidenum">
              <a:rPr lang="en-US" smtClean="0"/>
              <a:t>17</a:t>
            </a:fld>
            <a:endParaRPr lang="en-US"/>
          </a:p>
        </p:txBody>
      </p:sp>
      <p:sp>
        <p:nvSpPr>
          <p:cNvPr id="6" name="Rectangle 5">
            <a:extLst>
              <a:ext uri="{FF2B5EF4-FFF2-40B4-BE49-F238E27FC236}">
                <a16:creationId xmlns:a16="http://schemas.microsoft.com/office/drawing/2014/main" id="{57BD694E-34A8-3590-4086-7F33AF743C83}"/>
              </a:ext>
            </a:extLst>
          </p:cNvPr>
          <p:cNvSpPr/>
          <p:nvPr/>
        </p:nvSpPr>
        <p:spPr>
          <a:xfrm>
            <a:off x="1257300" y="1874417"/>
            <a:ext cx="3157825" cy="89508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Generation Interconnection</a:t>
            </a:r>
            <a:br>
              <a:rPr lang="en-US" sz="1400" b="1"/>
            </a:br>
            <a:r>
              <a:rPr lang="en-US" sz="1400"/>
              <a:t>(Normal GINR process – Planning Guide Section 5)</a:t>
            </a:r>
          </a:p>
        </p:txBody>
      </p:sp>
      <p:sp>
        <p:nvSpPr>
          <p:cNvPr id="7" name="Rectangle 6">
            <a:extLst>
              <a:ext uri="{FF2B5EF4-FFF2-40B4-BE49-F238E27FC236}">
                <a16:creationId xmlns:a16="http://schemas.microsoft.com/office/drawing/2014/main" id="{95C5FF16-728C-2126-1B56-C838B7978D73}"/>
              </a:ext>
            </a:extLst>
          </p:cNvPr>
          <p:cNvSpPr/>
          <p:nvPr/>
        </p:nvSpPr>
        <p:spPr>
          <a:xfrm>
            <a:off x="1257300" y="4597069"/>
            <a:ext cx="3157825" cy="89508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Large Load Interconnection</a:t>
            </a:r>
            <a:br>
              <a:rPr lang="en-US" sz="1400" b="1"/>
            </a:br>
            <a:r>
              <a:rPr lang="en-US" sz="1400"/>
              <a:t>(PGRR145 process – Planning Guide Section 9)</a:t>
            </a:r>
          </a:p>
        </p:txBody>
      </p:sp>
      <p:sp>
        <p:nvSpPr>
          <p:cNvPr id="8" name="Rectangle 7">
            <a:extLst>
              <a:ext uri="{FF2B5EF4-FFF2-40B4-BE49-F238E27FC236}">
                <a16:creationId xmlns:a16="http://schemas.microsoft.com/office/drawing/2014/main" id="{BFB276E9-F85A-60B8-5579-AC0210BB0548}"/>
              </a:ext>
            </a:extLst>
          </p:cNvPr>
          <p:cNvSpPr/>
          <p:nvPr/>
        </p:nvSpPr>
        <p:spPr>
          <a:xfrm>
            <a:off x="1944957" y="3377608"/>
            <a:ext cx="1782510" cy="611355"/>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rPr>
              <a:t>BYOG agreement</a:t>
            </a:r>
            <a:endParaRPr lang="en-US" sz="1400">
              <a:solidFill>
                <a:schemeClr val="tx1"/>
              </a:solidFill>
            </a:endParaRPr>
          </a:p>
        </p:txBody>
      </p:sp>
      <p:cxnSp>
        <p:nvCxnSpPr>
          <p:cNvPr id="10" name="Straight Arrow Connector 9">
            <a:extLst>
              <a:ext uri="{FF2B5EF4-FFF2-40B4-BE49-F238E27FC236}">
                <a16:creationId xmlns:a16="http://schemas.microsoft.com/office/drawing/2014/main" id="{CF944B48-0383-8CDF-F152-692F5ED5D1A4}"/>
              </a:ext>
            </a:extLst>
          </p:cNvPr>
          <p:cNvCxnSpPr>
            <a:stCxn id="7" idx="0"/>
            <a:endCxn id="8" idx="2"/>
          </p:cNvCxnSpPr>
          <p:nvPr/>
        </p:nvCxnSpPr>
        <p:spPr>
          <a:xfrm flipH="1" flipV="1">
            <a:off x="2836212" y="3988963"/>
            <a:ext cx="1" cy="6081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1BA5B48D-7E62-D51C-BE2C-4DB07DE3DC3F}"/>
              </a:ext>
            </a:extLst>
          </p:cNvPr>
          <p:cNvCxnSpPr>
            <a:cxnSpLocks/>
            <a:stCxn id="6" idx="2"/>
            <a:endCxn id="8" idx="0"/>
          </p:cNvCxnSpPr>
          <p:nvPr/>
        </p:nvCxnSpPr>
        <p:spPr>
          <a:xfrm flipH="1">
            <a:off x="2836212" y="2769501"/>
            <a:ext cx="1" cy="608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B8D3021E-8B14-EA7F-C0DC-020E27734ECF}"/>
              </a:ext>
            </a:extLst>
          </p:cNvPr>
          <p:cNvCxnSpPr>
            <a:cxnSpLocks/>
            <a:stCxn id="8" idx="3"/>
            <a:endCxn id="29" idx="1"/>
          </p:cNvCxnSpPr>
          <p:nvPr/>
        </p:nvCxnSpPr>
        <p:spPr>
          <a:xfrm flipV="1">
            <a:off x="3727467" y="3683285"/>
            <a:ext cx="1132212"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2" name="Graphic 21">
            <a:extLst>
              <a:ext uri="{FF2B5EF4-FFF2-40B4-BE49-F238E27FC236}">
                <a16:creationId xmlns:a16="http://schemas.microsoft.com/office/drawing/2014/main" id="{19B82FE2-E9B3-3115-DC7C-A7A8552A255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329218" y="3406194"/>
            <a:ext cx="554182" cy="554182"/>
          </a:xfrm>
          <a:prstGeom prst="rect">
            <a:avLst/>
          </a:prstGeom>
        </p:spPr>
      </p:pic>
      <p:sp>
        <p:nvSpPr>
          <p:cNvPr id="29" name="Rectangle 28">
            <a:extLst>
              <a:ext uri="{FF2B5EF4-FFF2-40B4-BE49-F238E27FC236}">
                <a16:creationId xmlns:a16="http://schemas.microsoft.com/office/drawing/2014/main" id="{2176D1FD-1D61-76DE-F160-B3FA3BE9DB43}"/>
              </a:ext>
            </a:extLst>
          </p:cNvPr>
          <p:cNvSpPr/>
          <p:nvPr/>
        </p:nvSpPr>
        <p:spPr>
          <a:xfrm>
            <a:off x="4859679" y="1626840"/>
            <a:ext cx="6798919" cy="4112890"/>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1400">
              <a:solidFill>
                <a:schemeClr val="tx1"/>
              </a:solidFill>
            </a:endParaRPr>
          </a:p>
        </p:txBody>
      </p:sp>
      <p:grpSp>
        <p:nvGrpSpPr>
          <p:cNvPr id="39" name="Group 38">
            <a:extLst>
              <a:ext uri="{FF2B5EF4-FFF2-40B4-BE49-F238E27FC236}">
                <a16:creationId xmlns:a16="http://schemas.microsoft.com/office/drawing/2014/main" id="{8AAB7404-2295-375F-CBEB-8BA51B6DA00E}"/>
              </a:ext>
            </a:extLst>
          </p:cNvPr>
          <p:cNvGrpSpPr/>
          <p:nvPr/>
        </p:nvGrpSpPr>
        <p:grpSpPr>
          <a:xfrm>
            <a:off x="10571959" y="1159775"/>
            <a:ext cx="1086641" cy="182880"/>
            <a:chOff x="4960277" y="1159775"/>
            <a:chExt cx="1086641" cy="182880"/>
          </a:xfrm>
        </p:grpSpPr>
        <p:sp>
          <p:nvSpPr>
            <p:cNvPr id="36" name="TextBox 35">
              <a:extLst>
                <a:ext uri="{FF2B5EF4-FFF2-40B4-BE49-F238E27FC236}">
                  <a16:creationId xmlns:a16="http://schemas.microsoft.com/office/drawing/2014/main" id="{CAFC3576-CDDF-6C4F-0FEB-1E2AF4B60C32}"/>
                </a:ext>
              </a:extLst>
            </p:cNvPr>
            <p:cNvSpPr txBox="1">
              <a:spLocks/>
            </p:cNvSpPr>
            <p:nvPr/>
          </p:nvSpPr>
          <p:spPr>
            <a:xfrm>
              <a:off x="5211398" y="1170050"/>
              <a:ext cx="835520"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Detailed next</a:t>
              </a:r>
            </a:p>
          </p:txBody>
        </p:sp>
        <p:sp>
          <p:nvSpPr>
            <p:cNvPr id="38" name="Rectangle 37">
              <a:extLst>
                <a:ext uri="{FF2B5EF4-FFF2-40B4-BE49-F238E27FC236}">
                  <a16:creationId xmlns:a16="http://schemas.microsoft.com/office/drawing/2014/main" id="{88882598-39F9-7292-539A-E468B2CF410A}"/>
                </a:ext>
              </a:extLst>
            </p:cNvPr>
            <p:cNvSpPr>
              <a:spLocks/>
            </p:cNvSpPr>
            <p:nvPr/>
          </p:nvSpPr>
          <p:spPr>
            <a:xfrm>
              <a:off x="4960277" y="1159775"/>
              <a:ext cx="182880" cy="182880"/>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pic>
        <p:nvPicPr>
          <p:cNvPr id="50" name="Graphic 49">
            <a:extLst>
              <a:ext uri="{FF2B5EF4-FFF2-40B4-BE49-F238E27FC236}">
                <a16:creationId xmlns:a16="http://schemas.microsoft.com/office/drawing/2014/main" id="{44E30E2B-CEB3-1817-5EA0-0DA123D7D1A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096654" y="1743343"/>
            <a:ext cx="609600" cy="609600"/>
          </a:xfrm>
          <a:prstGeom prst="rect">
            <a:avLst/>
          </a:prstGeom>
        </p:spPr>
      </p:pic>
      <p:sp>
        <p:nvSpPr>
          <p:cNvPr id="52" name="TextBox 51">
            <a:extLst>
              <a:ext uri="{FF2B5EF4-FFF2-40B4-BE49-F238E27FC236}">
                <a16:creationId xmlns:a16="http://schemas.microsoft.com/office/drawing/2014/main" id="{B4E27AB2-89B9-0B34-F0BB-6591AA580819}"/>
              </a:ext>
            </a:extLst>
          </p:cNvPr>
          <p:cNvSpPr txBox="1">
            <a:spLocks/>
          </p:cNvSpPr>
          <p:nvPr/>
        </p:nvSpPr>
        <p:spPr>
          <a:xfrm>
            <a:off x="5985314" y="1743343"/>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Monitoring and compliance</a:t>
            </a:r>
          </a:p>
          <a:p>
            <a:r>
              <a:rPr lang="en-US" sz="1400"/>
              <a:t>Establishing metering, telemetry, and real-time compliance mechanisms to ensure the facility continuously operates within its defined limits</a:t>
            </a:r>
          </a:p>
        </p:txBody>
      </p:sp>
      <p:grpSp>
        <p:nvGrpSpPr>
          <p:cNvPr id="73" name="Group 72">
            <a:extLst>
              <a:ext uri="{FF2B5EF4-FFF2-40B4-BE49-F238E27FC236}">
                <a16:creationId xmlns:a16="http://schemas.microsoft.com/office/drawing/2014/main" id="{86601D53-571B-20B3-2EFF-358F59D7E7C8}"/>
              </a:ext>
            </a:extLst>
          </p:cNvPr>
          <p:cNvGrpSpPr/>
          <p:nvPr/>
        </p:nvGrpSpPr>
        <p:grpSpPr>
          <a:xfrm>
            <a:off x="5096654" y="3781297"/>
            <a:ext cx="6282883" cy="861774"/>
            <a:chOff x="5096654" y="2776429"/>
            <a:chExt cx="6282883" cy="861774"/>
          </a:xfrm>
        </p:grpSpPr>
        <p:sp>
          <p:nvSpPr>
            <p:cNvPr id="54" name="TextBox 53">
              <a:extLst>
                <a:ext uri="{FF2B5EF4-FFF2-40B4-BE49-F238E27FC236}">
                  <a16:creationId xmlns:a16="http://schemas.microsoft.com/office/drawing/2014/main" id="{22BE82E3-565F-0BDC-99BE-8928BA09FF04}"/>
                </a:ext>
              </a:extLst>
            </p:cNvPr>
            <p:cNvSpPr txBox="1">
              <a:spLocks/>
            </p:cNvSpPr>
            <p:nvPr/>
          </p:nvSpPr>
          <p:spPr>
            <a:xfrm>
              <a:off x="5985314" y="2776429"/>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Operations</a:t>
              </a:r>
            </a:p>
            <a:p>
              <a:r>
                <a:rPr lang="en-US" sz="1400"/>
                <a:t>Specifying the facility operating envelope (net import/export limits at POI) and dispatch/curtailment behavior for co-located load, generation, and storage</a:t>
              </a:r>
            </a:p>
          </p:txBody>
        </p:sp>
        <p:pic>
          <p:nvPicPr>
            <p:cNvPr id="57" name="Graphic 56">
              <a:extLst>
                <a:ext uri="{FF2B5EF4-FFF2-40B4-BE49-F238E27FC236}">
                  <a16:creationId xmlns:a16="http://schemas.microsoft.com/office/drawing/2014/main" id="{BEBBB228-0997-9962-1EC0-A0AAE4A241C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96654" y="2776429"/>
              <a:ext cx="609600" cy="609600"/>
            </a:xfrm>
            <a:prstGeom prst="rect">
              <a:avLst/>
            </a:prstGeom>
          </p:spPr>
        </p:pic>
      </p:grpSp>
      <p:grpSp>
        <p:nvGrpSpPr>
          <p:cNvPr id="72" name="Group 71">
            <a:extLst>
              <a:ext uri="{FF2B5EF4-FFF2-40B4-BE49-F238E27FC236}">
                <a16:creationId xmlns:a16="http://schemas.microsoft.com/office/drawing/2014/main" id="{9D695F5B-CAAB-4227-B3C9-CB12C81CFEBF}"/>
              </a:ext>
            </a:extLst>
          </p:cNvPr>
          <p:cNvGrpSpPr/>
          <p:nvPr/>
        </p:nvGrpSpPr>
        <p:grpSpPr>
          <a:xfrm>
            <a:off x="5096654" y="2762320"/>
            <a:ext cx="6282883" cy="861774"/>
            <a:chOff x="5096654" y="3798719"/>
            <a:chExt cx="6282883" cy="861774"/>
          </a:xfrm>
        </p:grpSpPr>
        <p:pic>
          <p:nvPicPr>
            <p:cNvPr id="61" name="Graphic 60">
              <a:extLst>
                <a:ext uri="{FF2B5EF4-FFF2-40B4-BE49-F238E27FC236}">
                  <a16:creationId xmlns:a16="http://schemas.microsoft.com/office/drawing/2014/main" id="{A6276BF7-4AF3-E940-59F9-BD6B888B51B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096654" y="3798719"/>
              <a:ext cx="609600" cy="609600"/>
            </a:xfrm>
            <a:prstGeom prst="rect">
              <a:avLst/>
            </a:prstGeom>
          </p:spPr>
        </p:pic>
        <p:sp>
          <p:nvSpPr>
            <p:cNvPr id="67" name="TextBox 66">
              <a:extLst>
                <a:ext uri="{FF2B5EF4-FFF2-40B4-BE49-F238E27FC236}">
                  <a16:creationId xmlns:a16="http://schemas.microsoft.com/office/drawing/2014/main" id="{20D3C4AF-CF54-A598-600C-F1F33520EE4F}"/>
                </a:ext>
              </a:extLst>
            </p:cNvPr>
            <p:cNvSpPr txBox="1">
              <a:spLocks/>
            </p:cNvSpPr>
            <p:nvPr/>
          </p:nvSpPr>
          <p:spPr>
            <a:xfrm>
              <a:off x="5985314" y="3798719"/>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Study treatment</a:t>
              </a:r>
            </a:p>
            <a:p>
              <a:r>
                <a:rPr lang="en-US" sz="1400"/>
                <a:t>Defining an integrated study approach where load and generation are modeled as a single facility with consistent assumptions across planning and reliability analyses</a:t>
              </a:r>
            </a:p>
          </p:txBody>
        </p:sp>
      </p:grpSp>
      <p:grpSp>
        <p:nvGrpSpPr>
          <p:cNvPr id="71" name="Group 70">
            <a:extLst>
              <a:ext uri="{FF2B5EF4-FFF2-40B4-BE49-F238E27FC236}">
                <a16:creationId xmlns:a16="http://schemas.microsoft.com/office/drawing/2014/main" id="{98766A2D-4F5C-9E03-2708-1CDA7B56991E}"/>
              </a:ext>
            </a:extLst>
          </p:cNvPr>
          <p:cNvGrpSpPr/>
          <p:nvPr/>
        </p:nvGrpSpPr>
        <p:grpSpPr>
          <a:xfrm>
            <a:off x="5096654" y="4800273"/>
            <a:ext cx="6282883" cy="861774"/>
            <a:chOff x="5096654" y="4800273"/>
            <a:chExt cx="6282883" cy="861774"/>
          </a:xfrm>
        </p:grpSpPr>
        <p:pic>
          <p:nvPicPr>
            <p:cNvPr id="65" name="Graphic 64">
              <a:extLst>
                <a:ext uri="{FF2B5EF4-FFF2-40B4-BE49-F238E27FC236}">
                  <a16:creationId xmlns:a16="http://schemas.microsoft.com/office/drawing/2014/main" id="{AFD857C9-02E1-720F-14B3-359E72DD59D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96654" y="4800273"/>
              <a:ext cx="609600" cy="609600"/>
            </a:xfrm>
            <a:prstGeom prst="rect">
              <a:avLst/>
            </a:prstGeom>
          </p:spPr>
        </p:pic>
        <p:sp>
          <p:nvSpPr>
            <p:cNvPr id="70" name="TextBox 69">
              <a:extLst>
                <a:ext uri="{FF2B5EF4-FFF2-40B4-BE49-F238E27FC236}">
                  <a16:creationId xmlns:a16="http://schemas.microsoft.com/office/drawing/2014/main" id="{A5DC6418-2CC1-7277-72F0-1DC68BCA9F3E}"/>
                </a:ext>
              </a:extLst>
            </p:cNvPr>
            <p:cNvSpPr txBox="1">
              <a:spLocks/>
            </p:cNvSpPr>
            <p:nvPr/>
          </p:nvSpPr>
          <p:spPr>
            <a:xfrm>
              <a:off x="5985314" y="4800273"/>
              <a:ext cx="5394223" cy="86177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400" b="1"/>
                <a:t>Registration</a:t>
              </a:r>
            </a:p>
            <a:p>
              <a:r>
                <a:rPr lang="en-US" sz="1400"/>
                <a:t>Setting the registration model and load commitment requirements, aligning timing, scale, and obligations across generation and load interconnection processes</a:t>
              </a:r>
            </a:p>
          </p:txBody>
        </p:sp>
      </p:grpSp>
    </p:spTree>
    <p:extLst>
      <p:ext uri="{BB962C8B-B14F-4D97-AF65-F5344CB8AC3E}">
        <p14:creationId xmlns:p14="http://schemas.microsoft.com/office/powerpoint/2010/main" val="3331931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5D278-E9AB-CF7E-DBFF-B6145AC09CD2}"/>
            </a:ext>
          </a:extLst>
        </p:cNvPr>
        <p:cNvGrpSpPr/>
        <p:nvPr/>
      </p:nvGrpSpPr>
      <p:grpSpPr>
        <a:xfrm>
          <a:off x="0" y="0"/>
          <a:ext cx="0" cy="0"/>
          <a:chOff x="0" y="0"/>
          <a:chExt cx="0" cy="0"/>
        </a:xfrm>
      </p:grpSpPr>
      <p:graphicFrame>
        <p:nvGraphicFramePr>
          <p:cNvPr id="58" name="think-cell data - do not delete" hidden="1">
            <a:extLst>
              <a:ext uri="{FF2B5EF4-FFF2-40B4-BE49-F238E27FC236}">
                <a16:creationId xmlns:a16="http://schemas.microsoft.com/office/drawing/2014/main" id="{3E9F291C-D39B-14F2-DDC7-38B1A62158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5" progId="TCLayout.ActiveDocument.1">
                  <p:embed/>
                </p:oleObj>
              </mc:Choice>
              <mc:Fallback>
                <p:oleObj name="think-cell Slide" r:id="rId6" imgW="404" imgH="405" progId="TCLayout.ActiveDocument.1">
                  <p:embed/>
                  <p:pic>
                    <p:nvPicPr>
                      <p:cNvPr id="58" name="think-cell data - do not delete" hidden="1">
                        <a:extLst>
                          <a:ext uri="{FF2B5EF4-FFF2-40B4-BE49-F238E27FC236}">
                            <a16:creationId xmlns:a16="http://schemas.microsoft.com/office/drawing/2014/main" id="{3E9F291C-D39B-14F2-DDC7-38B1A6215899}"/>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0FB55892-3BD6-1111-C055-A18C7D51335F}"/>
              </a:ext>
            </a:extLst>
          </p:cNvPr>
          <p:cNvSpPr>
            <a:spLocks noGrp="1"/>
          </p:cNvSpPr>
          <p:nvPr>
            <p:ph type="title"/>
          </p:nvPr>
        </p:nvSpPr>
        <p:spPr>
          <a:xfrm>
            <a:off x="1257300" y="457200"/>
            <a:ext cx="10401300" cy="664797"/>
          </a:xfrm>
        </p:spPr>
        <p:txBody>
          <a:bodyPr vert="horz">
            <a:spAutoFit/>
          </a:bodyPr>
          <a:lstStyle/>
          <a:p>
            <a:r>
              <a:rPr lang="en-US"/>
              <a:t>Operational monitoring and control are required to ensure reliable WLPUN integration in Batch Zero</a:t>
            </a:r>
          </a:p>
        </p:txBody>
      </p:sp>
      <p:sp>
        <p:nvSpPr>
          <p:cNvPr id="3" name="Slide Number Placeholder 4">
            <a:extLst>
              <a:ext uri="{FF2B5EF4-FFF2-40B4-BE49-F238E27FC236}">
                <a16:creationId xmlns:a16="http://schemas.microsoft.com/office/drawing/2014/main" id="{74F0D758-7BC9-38DD-2FDB-A0BE89343CF5}"/>
              </a:ext>
            </a:extLst>
          </p:cNvPr>
          <p:cNvSpPr>
            <a:spLocks noGrp="1"/>
          </p:cNvSpPr>
          <p:nvPr>
            <p:ph type="sldNum" sz="quarter" idx="12"/>
          </p:nvPr>
        </p:nvSpPr>
        <p:spPr/>
        <p:txBody>
          <a:bodyPr/>
          <a:lstStyle/>
          <a:p>
            <a:fld id="{BCDE79FB-97BA-492B-8D57-F1373F9ADA95}" type="slidenum">
              <a:rPr lang="en-US" smtClean="0"/>
              <a:t>18</a:t>
            </a:fld>
            <a:endParaRPr lang="en-US"/>
          </a:p>
        </p:txBody>
      </p:sp>
      <p:grpSp>
        <p:nvGrpSpPr>
          <p:cNvPr id="7" name="Group 6">
            <a:extLst>
              <a:ext uri="{FF2B5EF4-FFF2-40B4-BE49-F238E27FC236}">
                <a16:creationId xmlns:a16="http://schemas.microsoft.com/office/drawing/2014/main" id="{8B732F79-8122-A84A-3222-98049635A1C5}"/>
              </a:ext>
            </a:extLst>
          </p:cNvPr>
          <p:cNvGrpSpPr/>
          <p:nvPr/>
        </p:nvGrpSpPr>
        <p:grpSpPr>
          <a:xfrm>
            <a:off x="1261812" y="1371602"/>
            <a:ext cx="4540525" cy="243664"/>
            <a:chOff x="1257300" y="1549508"/>
            <a:chExt cx="2563008" cy="392421"/>
          </a:xfrm>
        </p:grpSpPr>
        <p:sp>
          <p:nvSpPr>
            <p:cNvPr id="8" name="TextBox 7">
              <a:extLst>
                <a:ext uri="{FF2B5EF4-FFF2-40B4-BE49-F238E27FC236}">
                  <a16:creationId xmlns:a16="http://schemas.microsoft.com/office/drawing/2014/main" id="{592EDAE1-E2CE-C9D7-019E-A16AA07F5A31}"/>
                </a:ext>
              </a:extLst>
            </p:cNvPr>
            <p:cNvSpPr txBox="1">
              <a:spLocks/>
            </p:cNvSpPr>
            <p:nvPr/>
          </p:nvSpPr>
          <p:spPr>
            <a:xfrm>
              <a:off x="1257300" y="1549508"/>
              <a:ext cx="2563008" cy="34697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WLPUN</a:t>
              </a:r>
            </a:p>
          </p:txBody>
        </p:sp>
        <p:cxnSp>
          <p:nvCxnSpPr>
            <p:cNvPr id="13" name="LineBasicDefault 292">
              <a:extLst>
                <a:ext uri="{FF2B5EF4-FFF2-40B4-BE49-F238E27FC236}">
                  <a16:creationId xmlns:a16="http://schemas.microsoft.com/office/drawing/2014/main" id="{563F7364-B56F-65B5-6A76-099B9F0E4DDA}"/>
                </a:ext>
              </a:extLst>
            </p:cNvPr>
            <p:cNvCxnSpPr>
              <a:cxnSpLocks/>
            </p:cNvCxnSpPr>
            <p:nvPr>
              <p:custDataLst>
                <p:tags r:id="rId3"/>
              </p:custDataLst>
            </p:nvPr>
          </p:nvCxnSpPr>
          <p:spPr>
            <a:xfrm flipH="1">
              <a:off x="1257300" y="1941929"/>
              <a:ext cx="256300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B45F6508-951C-E557-1E02-211604123380}"/>
              </a:ext>
            </a:extLst>
          </p:cNvPr>
          <p:cNvGrpSpPr/>
          <p:nvPr/>
        </p:nvGrpSpPr>
        <p:grpSpPr>
          <a:xfrm>
            <a:off x="7118075" y="1371604"/>
            <a:ext cx="4540525" cy="243656"/>
            <a:chOff x="7118075" y="1645037"/>
            <a:chExt cx="4540525" cy="201369"/>
          </a:xfrm>
        </p:grpSpPr>
        <p:sp>
          <p:nvSpPr>
            <p:cNvPr id="31" name="TextBox 30">
              <a:extLst>
                <a:ext uri="{FF2B5EF4-FFF2-40B4-BE49-F238E27FC236}">
                  <a16:creationId xmlns:a16="http://schemas.microsoft.com/office/drawing/2014/main" id="{535C77F9-0361-B6A6-3964-DC6CEF339C82}"/>
                </a:ext>
              </a:extLst>
            </p:cNvPr>
            <p:cNvSpPr txBox="1">
              <a:spLocks/>
            </p:cNvSpPr>
            <p:nvPr/>
          </p:nvSpPr>
          <p:spPr>
            <a:xfrm>
              <a:off x="7118075" y="1645037"/>
              <a:ext cx="4540525" cy="178053"/>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Key operational considerations</a:t>
              </a:r>
            </a:p>
          </p:txBody>
        </p:sp>
        <p:cxnSp>
          <p:nvCxnSpPr>
            <p:cNvPr id="33" name="LineBasicDefault 292">
              <a:extLst>
                <a:ext uri="{FF2B5EF4-FFF2-40B4-BE49-F238E27FC236}">
                  <a16:creationId xmlns:a16="http://schemas.microsoft.com/office/drawing/2014/main" id="{69878CA5-F2F7-C8C3-E0DF-2F7F3B0985BE}"/>
                </a:ext>
              </a:extLst>
            </p:cNvPr>
            <p:cNvCxnSpPr>
              <a:cxnSpLocks/>
            </p:cNvCxnSpPr>
            <p:nvPr>
              <p:custDataLst>
                <p:tags r:id="rId2"/>
              </p:custDataLst>
            </p:nvPr>
          </p:nvCxnSpPr>
          <p:spPr>
            <a:xfrm flipH="1">
              <a:off x="7118075" y="1846406"/>
              <a:ext cx="454052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7B0AEE28-C2B0-460B-254C-1D3E3FAD1620}"/>
              </a:ext>
            </a:extLst>
          </p:cNvPr>
          <p:cNvGrpSpPr/>
          <p:nvPr/>
        </p:nvGrpSpPr>
        <p:grpSpPr>
          <a:xfrm>
            <a:off x="8095933" y="987318"/>
            <a:ext cx="3562667" cy="224456"/>
            <a:chOff x="7268195" y="987318"/>
            <a:chExt cx="3562667" cy="224456"/>
          </a:xfrm>
        </p:grpSpPr>
        <p:grpSp>
          <p:nvGrpSpPr>
            <p:cNvPr id="40" name="Group 39">
              <a:extLst>
                <a:ext uri="{FF2B5EF4-FFF2-40B4-BE49-F238E27FC236}">
                  <a16:creationId xmlns:a16="http://schemas.microsoft.com/office/drawing/2014/main" id="{791A6E4D-4D1C-0254-9323-890CCD1AF6D2}"/>
                </a:ext>
              </a:extLst>
            </p:cNvPr>
            <p:cNvGrpSpPr/>
            <p:nvPr/>
          </p:nvGrpSpPr>
          <p:grpSpPr>
            <a:xfrm>
              <a:off x="8024850" y="987318"/>
              <a:ext cx="1011474" cy="224456"/>
              <a:chOff x="7136584" y="271836"/>
              <a:chExt cx="1011474" cy="224456"/>
            </a:xfrm>
          </p:grpSpPr>
          <p:grpSp>
            <p:nvGrpSpPr>
              <p:cNvPr id="42" name="Group 41">
                <a:extLst>
                  <a:ext uri="{FF2B5EF4-FFF2-40B4-BE49-F238E27FC236}">
                    <a16:creationId xmlns:a16="http://schemas.microsoft.com/office/drawing/2014/main" id="{F26352C4-07A7-95F6-5EC5-9EA07C8E9D7C}"/>
                  </a:ext>
                </a:extLst>
              </p:cNvPr>
              <p:cNvGrpSpPr/>
              <p:nvPr/>
            </p:nvGrpSpPr>
            <p:grpSpPr>
              <a:xfrm>
                <a:off x="7136584" y="271836"/>
                <a:ext cx="328764" cy="224456"/>
                <a:chOff x="7136584" y="271836"/>
                <a:chExt cx="328764" cy="224456"/>
              </a:xfrm>
            </p:grpSpPr>
            <p:sp>
              <p:nvSpPr>
                <p:cNvPr id="46" name="Oval 45">
                  <a:extLst>
                    <a:ext uri="{FF2B5EF4-FFF2-40B4-BE49-F238E27FC236}">
                      <a16:creationId xmlns:a16="http://schemas.microsoft.com/office/drawing/2014/main" id="{EB7E3AE0-2A6D-3222-551D-8F83C7C60690}"/>
                    </a:ext>
                  </a:extLst>
                </p:cNvPr>
                <p:cNvSpPr>
                  <a:spLocks/>
                </p:cNvSpPr>
                <p:nvPr/>
              </p:nvSpPr>
              <p:spPr>
                <a:xfrm>
                  <a:off x="7279984" y="310928"/>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sp>
              <p:nvSpPr>
                <p:cNvPr id="47" name="Oval 46">
                  <a:extLst>
                    <a:ext uri="{FF2B5EF4-FFF2-40B4-BE49-F238E27FC236}">
                      <a16:creationId xmlns:a16="http://schemas.microsoft.com/office/drawing/2014/main" id="{EBFC5C29-3347-B95F-3F5A-9E2B7FDC6FD9}"/>
                    </a:ext>
                  </a:extLst>
                </p:cNvPr>
                <p:cNvSpPr>
                  <a:spLocks/>
                </p:cNvSpPr>
                <p:nvPr/>
              </p:nvSpPr>
              <p:spPr>
                <a:xfrm>
                  <a:off x="7208284" y="291382"/>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sp>
              <p:nvSpPr>
                <p:cNvPr id="48" name="Oval 47">
                  <a:extLst>
                    <a:ext uri="{FF2B5EF4-FFF2-40B4-BE49-F238E27FC236}">
                      <a16:creationId xmlns:a16="http://schemas.microsoft.com/office/drawing/2014/main" id="{F560FBFC-F6FE-FF01-F12C-30FBDE74596B}"/>
                    </a:ext>
                  </a:extLst>
                </p:cNvPr>
                <p:cNvSpPr>
                  <a:spLocks/>
                </p:cNvSpPr>
                <p:nvPr/>
              </p:nvSpPr>
              <p:spPr>
                <a:xfrm>
                  <a:off x="7136584" y="271836"/>
                  <a:ext cx="185364" cy="185364"/>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chemeClr val="accent1"/>
                      </a:solidFill>
                    </a:rPr>
                    <a:t>~</a:t>
                  </a:r>
                </a:p>
              </p:txBody>
            </p:sp>
          </p:grpSp>
          <p:sp>
            <p:nvSpPr>
              <p:cNvPr id="45" name="TextBox 44">
                <a:extLst>
                  <a:ext uri="{FF2B5EF4-FFF2-40B4-BE49-F238E27FC236}">
                    <a16:creationId xmlns:a16="http://schemas.microsoft.com/office/drawing/2014/main" id="{29549F88-2E18-51AB-B025-86C53249145B}"/>
                  </a:ext>
                </a:extLst>
              </p:cNvPr>
              <p:cNvSpPr txBox="1">
                <a:spLocks/>
              </p:cNvSpPr>
              <p:nvPr/>
            </p:nvSpPr>
            <p:spPr>
              <a:xfrm>
                <a:off x="7536623" y="307120"/>
                <a:ext cx="611435"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Generator</a:t>
                </a:r>
              </a:p>
            </p:txBody>
          </p:sp>
        </p:grpSp>
        <p:grpSp>
          <p:nvGrpSpPr>
            <p:cNvPr id="49" name="Group 48">
              <a:extLst>
                <a:ext uri="{FF2B5EF4-FFF2-40B4-BE49-F238E27FC236}">
                  <a16:creationId xmlns:a16="http://schemas.microsoft.com/office/drawing/2014/main" id="{2C606923-667D-19BB-034D-60C886585B7F}"/>
                </a:ext>
              </a:extLst>
            </p:cNvPr>
            <p:cNvGrpSpPr/>
            <p:nvPr/>
          </p:nvGrpSpPr>
          <p:grpSpPr>
            <a:xfrm>
              <a:off x="7268195" y="1006864"/>
              <a:ext cx="582344" cy="185364"/>
              <a:chOff x="6302479" y="271836"/>
              <a:chExt cx="582344" cy="185364"/>
            </a:xfrm>
          </p:grpSpPr>
          <p:sp>
            <p:nvSpPr>
              <p:cNvPr id="60" name="Isosceles Triangle 59">
                <a:extLst>
                  <a:ext uri="{FF2B5EF4-FFF2-40B4-BE49-F238E27FC236}">
                    <a16:creationId xmlns:a16="http://schemas.microsoft.com/office/drawing/2014/main" id="{6A955EF0-0310-4BE4-6EF6-21C85E49F08F}"/>
                  </a:ext>
                </a:extLst>
              </p:cNvPr>
              <p:cNvSpPr>
                <a:spLocks/>
              </p:cNvSpPr>
              <p:nvPr/>
            </p:nvSpPr>
            <p:spPr>
              <a:xfrm flipV="1">
                <a:off x="6302479" y="271836"/>
                <a:ext cx="185364" cy="185364"/>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2800" err="1">
                  <a:solidFill>
                    <a:schemeClr val="accent1"/>
                  </a:solidFill>
                </a:endParaRPr>
              </a:p>
            </p:txBody>
          </p:sp>
          <p:sp>
            <p:nvSpPr>
              <p:cNvPr id="61" name="TextBox 60">
                <a:extLst>
                  <a:ext uri="{FF2B5EF4-FFF2-40B4-BE49-F238E27FC236}">
                    <a16:creationId xmlns:a16="http://schemas.microsoft.com/office/drawing/2014/main" id="{D7B388AB-5D9C-1899-BCB2-61048A4E987C}"/>
                  </a:ext>
                </a:extLst>
              </p:cNvPr>
              <p:cNvSpPr txBox="1">
                <a:spLocks/>
              </p:cNvSpPr>
              <p:nvPr/>
            </p:nvSpPr>
            <p:spPr>
              <a:xfrm>
                <a:off x="6575829" y="287574"/>
                <a:ext cx="308994"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Load</a:t>
                </a:r>
              </a:p>
            </p:txBody>
          </p:sp>
        </p:grpSp>
        <p:grpSp>
          <p:nvGrpSpPr>
            <p:cNvPr id="62" name="Group 61">
              <a:extLst>
                <a:ext uri="{FF2B5EF4-FFF2-40B4-BE49-F238E27FC236}">
                  <a16:creationId xmlns:a16="http://schemas.microsoft.com/office/drawing/2014/main" id="{2F305787-51D4-CE77-F6CE-85DC9903DD55}"/>
                </a:ext>
              </a:extLst>
            </p:cNvPr>
            <p:cNvGrpSpPr/>
            <p:nvPr/>
          </p:nvGrpSpPr>
          <p:grpSpPr>
            <a:xfrm>
              <a:off x="9210635" y="1006864"/>
              <a:ext cx="1620227" cy="185364"/>
              <a:chOff x="9258683" y="229548"/>
              <a:chExt cx="1620227" cy="185364"/>
            </a:xfrm>
          </p:grpSpPr>
          <p:sp>
            <p:nvSpPr>
              <p:cNvPr id="72" name="TextBox 71">
                <a:extLst>
                  <a:ext uri="{FF2B5EF4-FFF2-40B4-BE49-F238E27FC236}">
                    <a16:creationId xmlns:a16="http://schemas.microsoft.com/office/drawing/2014/main" id="{316AB83E-7F76-C322-D8E6-9827E7D235CF}"/>
                  </a:ext>
                </a:extLst>
              </p:cNvPr>
              <p:cNvSpPr txBox="1">
                <a:spLocks/>
              </p:cNvSpPr>
              <p:nvPr/>
            </p:nvSpPr>
            <p:spPr>
              <a:xfrm>
                <a:off x="9531177" y="245286"/>
                <a:ext cx="134773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Point of interconnection</a:t>
                </a:r>
              </a:p>
            </p:txBody>
          </p:sp>
          <p:grpSp>
            <p:nvGrpSpPr>
              <p:cNvPr id="73" name="Group 72">
                <a:extLst>
                  <a:ext uri="{FF2B5EF4-FFF2-40B4-BE49-F238E27FC236}">
                    <a16:creationId xmlns:a16="http://schemas.microsoft.com/office/drawing/2014/main" id="{E7AE649A-9B00-AE96-8A5A-7C408F201367}"/>
                  </a:ext>
                </a:extLst>
              </p:cNvPr>
              <p:cNvGrpSpPr>
                <a:grpSpLocks/>
              </p:cNvGrpSpPr>
              <p:nvPr/>
            </p:nvGrpSpPr>
            <p:grpSpPr>
              <a:xfrm>
                <a:off x="9258683" y="229548"/>
                <a:ext cx="185364" cy="185364"/>
                <a:chOff x="3526970" y="3333381"/>
                <a:chExt cx="293268" cy="293268"/>
              </a:xfrm>
            </p:grpSpPr>
            <p:sp>
              <p:nvSpPr>
                <p:cNvPr id="74" name="Oval 73">
                  <a:extLst>
                    <a:ext uri="{FF2B5EF4-FFF2-40B4-BE49-F238E27FC236}">
                      <a16:creationId xmlns:a16="http://schemas.microsoft.com/office/drawing/2014/main" id="{64A2A97D-EC22-78FC-E096-9430639AEC7C}"/>
                    </a:ext>
                  </a:extLst>
                </p:cNvPr>
                <p:cNvSpPr/>
                <p:nvPr/>
              </p:nvSpPr>
              <p:spPr>
                <a:xfrm>
                  <a:off x="3526970" y="3333381"/>
                  <a:ext cx="293268" cy="293268"/>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b="0" i="0" u="none" strike="noStrike" kern="1200" cap="none" spc="0" normalizeH="0" baseline="0" noProof="0" err="1">
                    <a:ln>
                      <a:noFill/>
                    </a:ln>
                    <a:solidFill>
                      <a:srgbClr val="FFFFFF"/>
                    </a:solidFill>
                    <a:effectLst/>
                    <a:uLnTx/>
                    <a:uFillTx/>
                    <a:latin typeface="Arial"/>
                    <a:ea typeface="+mn-ea"/>
                    <a:cs typeface="+mn-cs"/>
                  </a:endParaRPr>
                </a:p>
              </p:txBody>
            </p:sp>
            <p:pic>
              <p:nvPicPr>
                <p:cNvPr id="75" name="Graphic 74">
                  <a:extLst>
                    <a:ext uri="{FF2B5EF4-FFF2-40B4-BE49-F238E27FC236}">
                      <a16:creationId xmlns:a16="http://schemas.microsoft.com/office/drawing/2014/main" id="{4BB8566D-174D-2A5F-01F9-610D15A1B31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532605" y="3339016"/>
                  <a:ext cx="281997" cy="281997"/>
                </a:xfrm>
                <a:prstGeom prst="rect">
                  <a:avLst/>
                </a:prstGeom>
              </p:spPr>
            </p:pic>
          </p:grpSp>
        </p:grpSp>
      </p:grpSp>
      <p:grpSp>
        <p:nvGrpSpPr>
          <p:cNvPr id="5" name="Group 4">
            <a:extLst>
              <a:ext uri="{FF2B5EF4-FFF2-40B4-BE49-F238E27FC236}">
                <a16:creationId xmlns:a16="http://schemas.microsoft.com/office/drawing/2014/main" id="{5600CD69-1580-FF38-32F7-892FDEF48169}"/>
              </a:ext>
            </a:extLst>
          </p:cNvPr>
          <p:cNvGrpSpPr>
            <a:grpSpLocks/>
          </p:cNvGrpSpPr>
          <p:nvPr/>
        </p:nvGrpSpPr>
        <p:grpSpPr>
          <a:xfrm>
            <a:off x="1636864" y="1952390"/>
            <a:ext cx="3790419" cy="2953220"/>
            <a:chOff x="1706338" y="1332136"/>
            <a:chExt cx="3752500" cy="2923672"/>
          </a:xfrm>
        </p:grpSpPr>
        <p:cxnSp>
          <p:nvCxnSpPr>
            <p:cNvPr id="10" name="Connector: Elbow 9">
              <a:extLst>
                <a:ext uri="{FF2B5EF4-FFF2-40B4-BE49-F238E27FC236}">
                  <a16:creationId xmlns:a16="http://schemas.microsoft.com/office/drawing/2014/main" id="{DA3C95C7-DCC4-2098-65D8-BFCCAFC396BD}"/>
                </a:ext>
              </a:extLst>
            </p:cNvPr>
            <p:cNvCxnSpPr>
              <a:cxnSpLocks/>
            </p:cNvCxnSpPr>
            <p:nvPr/>
          </p:nvCxnSpPr>
          <p:spPr>
            <a:xfrm rot="5400000" flipH="1" flipV="1">
              <a:off x="2772832" y="2914439"/>
              <a:ext cx="441682" cy="705519"/>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15" name="Connector: Elbow 14">
              <a:extLst>
                <a:ext uri="{FF2B5EF4-FFF2-40B4-BE49-F238E27FC236}">
                  <a16:creationId xmlns:a16="http://schemas.microsoft.com/office/drawing/2014/main" id="{F60E9AC9-38B2-7C26-A2C9-5A118A9BAD7C}"/>
                </a:ext>
              </a:extLst>
            </p:cNvPr>
            <p:cNvCxnSpPr>
              <a:cxnSpLocks/>
              <a:stCxn id="24" idx="3"/>
            </p:cNvCxnSpPr>
            <p:nvPr/>
          </p:nvCxnSpPr>
          <p:spPr>
            <a:xfrm rot="16200000" flipV="1">
              <a:off x="4102261" y="2762840"/>
              <a:ext cx="387681" cy="954716"/>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4872D61D-F506-8815-B534-C77A2B0EECCF}"/>
                </a:ext>
              </a:extLst>
            </p:cNvPr>
            <p:cNvSpPr/>
            <p:nvPr/>
          </p:nvSpPr>
          <p:spPr>
            <a:xfrm>
              <a:off x="1706338" y="2758005"/>
              <a:ext cx="3752500" cy="1497803"/>
            </a:xfrm>
            <a:prstGeom prst="rect">
              <a:avLst/>
            </a:pr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b="1"/>
            </a:p>
          </p:txBody>
        </p:sp>
        <p:sp>
          <p:nvSpPr>
            <p:cNvPr id="19" name="Rectangle 18">
              <a:extLst>
                <a:ext uri="{FF2B5EF4-FFF2-40B4-BE49-F238E27FC236}">
                  <a16:creationId xmlns:a16="http://schemas.microsoft.com/office/drawing/2014/main" id="{97EA27A1-3C2F-11CB-1C1D-62B867E6B05F}"/>
                </a:ext>
              </a:extLst>
            </p:cNvPr>
            <p:cNvSpPr/>
            <p:nvPr/>
          </p:nvSpPr>
          <p:spPr>
            <a:xfrm>
              <a:off x="1936006" y="1332136"/>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21" name="Group 20">
              <a:extLst>
                <a:ext uri="{FF2B5EF4-FFF2-40B4-BE49-F238E27FC236}">
                  <a16:creationId xmlns:a16="http://schemas.microsoft.com/office/drawing/2014/main" id="{772727BC-4EA2-B1BD-C87D-16330A230D13}"/>
                </a:ext>
              </a:extLst>
            </p:cNvPr>
            <p:cNvGrpSpPr/>
            <p:nvPr/>
          </p:nvGrpSpPr>
          <p:grpSpPr>
            <a:xfrm>
              <a:off x="3346433" y="2831676"/>
              <a:ext cx="472311" cy="429372"/>
              <a:chOff x="3346433" y="2831676"/>
              <a:chExt cx="472311" cy="429372"/>
            </a:xfrm>
          </p:grpSpPr>
          <p:sp>
            <p:nvSpPr>
              <p:cNvPr id="79" name="Oval 78">
                <a:extLst>
                  <a:ext uri="{FF2B5EF4-FFF2-40B4-BE49-F238E27FC236}">
                    <a16:creationId xmlns:a16="http://schemas.microsoft.com/office/drawing/2014/main" id="{8DFFD139-5B9C-1A69-EA7B-C06363F288CF}"/>
                  </a:ext>
                </a:extLst>
              </p:cNvPr>
              <p:cNvSpPr/>
              <p:nvPr/>
            </p:nvSpPr>
            <p:spPr>
              <a:xfrm>
                <a:off x="3346433" y="2831676"/>
                <a:ext cx="472311" cy="42937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80" name="Graphic 79">
                <a:extLst>
                  <a:ext uri="{FF2B5EF4-FFF2-40B4-BE49-F238E27FC236}">
                    <a16:creationId xmlns:a16="http://schemas.microsoft.com/office/drawing/2014/main" id="{EF9B7E1F-76AD-EFB1-C69C-694B4003829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355509" y="2839921"/>
                <a:ext cx="454160" cy="412871"/>
              </a:xfrm>
              <a:prstGeom prst="rect">
                <a:avLst/>
              </a:prstGeom>
            </p:spPr>
          </p:pic>
        </p:grpSp>
        <p:sp>
          <p:nvSpPr>
            <p:cNvPr id="22" name="Text Placeholder 10">
              <a:extLst>
                <a:ext uri="{FF2B5EF4-FFF2-40B4-BE49-F238E27FC236}">
                  <a16:creationId xmlns:a16="http://schemas.microsoft.com/office/drawing/2014/main" id="{637589D2-3141-843C-D5DB-BE93C4191816}"/>
                </a:ext>
              </a:extLst>
            </p:cNvPr>
            <p:cNvSpPr txBox="1">
              <a:spLocks/>
            </p:cNvSpPr>
            <p:nvPr/>
          </p:nvSpPr>
          <p:spPr>
            <a:xfrm>
              <a:off x="4283586" y="4015062"/>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24" name="Isosceles Triangle 23">
              <a:extLst>
                <a:ext uri="{FF2B5EF4-FFF2-40B4-BE49-F238E27FC236}">
                  <a16:creationId xmlns:a16="http://schemas.microsoft.com/office/drawing/2014/main" id="{5901FFD1-1111-3CCA-A7B1-50EDFA91A9F4}"/>
                </a:ext>
              </a:extLst>
            </p:cNvPr>
            <p:cNvSpPr>
              <a:spLocks/>
            </p:cNvSpPr>
            <p:nvPr/>
          </p:nvSpPr>
          <p:spPr>
            <a:xfrm flipV="1">
              <a:off x="4479443" y="3434038"/>
              <a:ext cx="588030" cy="534572"/>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26" name="Group 25">
              <a:extLst>
                <a:ext uri="{FF2B5EF4-FFF2-40B4-BE49-F238E27FC236}">
                  <a16:creationId xmlns:a16="http://schemas.microsoft.com/office/drawing/2014/main" id="{D23E7039-3B47-A2B1-A616-F92E9C619D5E}"/>
                </a:ext>
              </a:extLst>
            </p:cNvPr>
            <p:cNvGrpSpPr/>
            <p:nvPr/>
          </p:nvGrpSpPr>
          <p:grpSpPr>
            <a:xfrm>
              <a:off x="2138994" y="3409745"/>
              <a:ext cx="1012122" cy="534571"/>
              <a:chOff x="1661620" y="2779259"/>
              <a:chExt cx="390217" cy="206101"/>
            </a:xfrm>
          </p:grpSpPr>
          <p:sp>
            <p:nvSpPr>
              <p:cNvPr id="76" name="Oval 75">
                <a:extLst>
                  <a:ext uri="{FF2B5EF4-FFF2-40B4-BE49-F238E27FC236}">
                    <a16:creationId xmlns:a16="http://schemas.microsoft.com/office/drawing/2014/main" id="{8DDDBD67-2CCA-8625-1051-C734F7E9C9B0}"/>
                  </a:ext>
                </a:extLst>
              </p:cNvPr>
              <p:cNvSpPr>
                <a:spLocks/>
              </p:cNvSpPr>
              <p:nvPr/>
            </p:nvSpPr>
            <p:spPr>
              <a:xfrm>
                <a:off x="1661620" y="2779260"/>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78" name="Oval 77">
                <a:extLst>
                  <a:ext uri="{FF2B5EF4-FFF2-40B4-BE49-F238E27FC236}">
                    <a16:creationId xmlns:a16="http://schemas.microsoft.com/office/drawing/2014/main" id="{FF68CCC1-1236-2739-7336-0C54ADBBCE78}"/>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27" name="Text Placeholder 10">
              <a:extLst>
                <a:ext uri="{FF2B5EF4-FFF2-40B4-BE49-F238E27FC236}">
                  <a16:creationId xmlns:a16="http://schemas.microsoft.com/office/drawing/2014/main" id="{CC7026EA-6610-4127-E719-7441EDD1F279}"/>
                </a:ext>
              </a:extLst>
            </p:cNvPr>
            <p:cNvSpPr txBox="1">
              <a:spLocks/>
            </p:cNvSpPr>
            <p:nvPr/>
          </p:nvSpPr>
          <p:spPr>
            <a:xfrm>
              <a:off x="1765382"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28" name="Text Placeholder 10">
              <a:extLst>
                <a:ext uri="{FF2B5EF4-FFF2-40B4-BE49-F238E27FC236}">
                  <a16:creationId xmlns:a16="http://schemas.microsoft.com/office/drawing/2014/main" id="{B888522D-272E-CD55-E3F3-81B39061DA8A}"/>
                </a:ext>
              </a:extLst>
            </p:cNvPr>
            <p:cNvSpPr txBox="1">
              <a:spLocks/>
            </p:cNvSpPr>
            <p:nvPr/>
          </p:nvSpPr>
          <p:spPr>
            <a:xfrm>
              <a:off x="2635791"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35" name="Arrow: Up 34">
              <a:extLst>
                <a:ext uri="{FF2B5EF4-FFF2-40B4-BE49-F238E27FC236}">
                  <a16:creationId xmlns:a16="http://schemas.microsoft.com/office/drawing/2014/main" id="{C1965149-3070-AD03-57F8-826E9298401F}"/>
                </a:ext>
              </a:extLst>
            </p:cNvPr>
            <p:cNvSpPr/>
            <p:nvPr/>
          </p:nvSpPr>
          <p:spPr>
            <a:xfrm flipV="1">
              <a:off x="3831456" y="1975359"/>
              <a:ext cx="195579" cy="630786"/>
            </a:xfrm>
            <a:prstGeom prst="up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Up 36">
              <a:extLst>
                <a:ext uri="{FF2B5EF4-FFF2-40B4-BE49-F238E27FC236}">
                  <a16:creationId xmlns:a16="http://schemas.microsoft.com/office/drawing/2014/main" id="{8C1941D3-0E3E-EE74-3038-4F4D5594B36C}"/>
                </a:ext>
              </a:extLst>
            </p:cNvPr>
            <p:cNvSpPr/>
            <p:nvPr/>
          </p:nvSpPr>
          <p:spPr>
            <a:xfrm>
              <a:off x="3141649" y="1975359"/>
              <a:ext cx="195579" cy="630786"/>
            </a:xfrm>
            <a:prstGeom prst="upArrow">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A2D11D36-EF12-CEE3-DCB4-31E4D2EE7606}"/>
                </a:ext>
              </a:extLst>
            </p:cNvPr>
            <p:cNvSpPr txBox="1">
              <a:spLocks/>
            </p:cNvSpPr>
            <p:nvPr/>
          </p:nvSpPr>
          <p:spPr>
            <a:xfrm>
              <a:off x="4085200" y="1861214"/>
              <a:ext cx="1133404" cy="6033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Import: </a:t>
              </a:r>
              <a:r>
                <a:rPr lang="en-US" sz="1200"/>
                <a:t>max withdrawal limit (Batch study)</a:t>
              </a:r>
            </a:p>
          </p:txBody>
        </p:sp>
        <p:sp>
          <p:nvSpPr>
            <p:cNvPr id="54" name="TextBox 53">
              <a:extLst>
                <a:ext uri="{FF2B5EF4-FFF2-40B4-BE49-F238E27FC236}">
                  <a16:creationId xmlns:a16="http://schemas.microsoft.com/office/drawing/2014/main" id="{D0AABCE7-720D-19D3-C37C-962C2810692F}"/>
                </a:ext>
              </a:extLst>
            </p:cNvPr>
            <p:cNvSpPr txBox="1">
              <a:spLocks/>
            </p:cNvSpPr>
            <p:nvPr/>
          </p:nvSpPr>
          <p:spPr>
            <a:xfrm>
              <a:off x="1936006" y="1861214"/>
              <a:ext cx="1147478" cy="8044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Export: </a:t>
              </a:r>
              <a:r>
                <a:rPr lang="en-US" sz="1200"/>
                <a:t>available export (SCED dispatch)</a:t>
              </a:r>
            </a:p>
          </p:txBody>
        </p:sp>
        <p:cxnSp>
          <p:nvCxnSpPr>
            <p:cNvPr id="59" name="Straight Connector 58">
              <a:extLst>
                <a:ext uri="{FF2B5EF4-FFF2-40B4-BE49-F238E27FC236}">
                  <a16:creationId xmlns:a16="http://schemas.microsoft.com/office/drawing/2014/main" id="{6547310F-12C6-FF2C-F124-F7602504032B}"/>
                </a:ext>
              </a:extLst>
            </p:cNvPr>
            <p:cNvCxnSpPr>
              <a:cxnSpLocks/>
              <a:stCxn id="19" idx="2"/>
            </p:cNvCxnSpPr>
            <p:nvPr/>
          </p:nvCxnSpPr>
          <p:spPr>
            <a:xfrm>
              <a:off x="3577306" y="1736692"/>
              <a:ext cx="0" cy="1103229"/>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748973C3-22A2-3299-F970-0ABF138CBF4D}"/>
              </a:ext>
            </a:extLst>
          </p:cNvPr>
          <p:cNvSpPr txBox="1">
            <a:spLocks/>
          </p:cNvSpPr>
          <p:nvPr/>
        </p:nvSpPr>
        <p:spPr>
          <a:xfrm>
            <a:off x="7118075" y="1952390"/>
            <a:ext cx="4540525" cy="172354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400" b="1"/>
              <a:t>Withdrawal limits (net) and stability limits (gross gen / gross load) must be monitored </a:t>
            </a:r>
            <a:r>
              <a:rPr lang="en-US" sz="1400"/>
              <a:t>and enforced</a:t>
            </a:r>
          </a:p>
          <a:p>
            <a:pPr marL="171450" indent="-171450">
              <a:buFont typeface="Arial" panose="020B0604020202020204" pitchFamily="34" charset="0"/>
              <a:buChar char="•"/>
            </a:pPr>
            <a:endParaRPr lang="en-US" sz="1400"/>
          </a:p>
          <a:p>
            <a:pPr marL="171450" indent="-171450">
              <a:buFont typeface="Arial" panose="020B0604020202020204" pitchFamily="34" charset="0"/>
              <a:buChar char="•"/>
            </a:pPr>
            <a:r>
              <a:rPr lang="en-US" sz="1400"/>
              <a:t>Net and gross telemetry available; </a:t>
            </a:r>
            <a:r>
              <a:rPr lang="en-US" sz="1400" b="1"/>
              <a:t>additional load telemetry can be requested by ERCOT</a:t>
            </a:r>
          </a:p>
          <a:p>
            <a:pPr marL="171450" indent="-171450">
              <a:buFont typeface="Arial" panose="020B0604020202020204" pitchFamily="34" charset="0"/>
              <a:buChar char="•"/>
            </a:pPr>
            <a:endParaRPr lang="en-US" sz="1400" b="1"/>
          </a:p>
          <a:p>
            <a:pPr marL="171450" indent="-171450">
              <a:buFont typeface="Arial" panose="020B0604020202020204" pitchFamily="34" charset="0"/>
              <a:buChar char="•"/>
            </a:pPr>
            <a:r>
              <a:rPr lang="en-US" sz="1400" b="1"/>
              <a:t>Additional control room tools and displays required </a:t>
            </a:r>
            <a:r>
              <a:rPr lang="en-US" sz="1400"/>
              <a:t>to support real-time operations</a:t>
            </a:r>
            <a:endParaRPr lang="en-US" sz="1400" b="1"/>
          </a:p>
        </p:txBody>
      </p:sp>
    </p:spTree>
    <p:extLst>
      <p:ext uri="{BB962C8B-B14F-4D97-AF65-F5344CB8AC3E}">
        <p14:creationId xmlns:p14="http://schemas.microsoft.com/office/powerpoint/2010/main" val="2592691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2E0C1-6142-39FF-53EF-1275533D8BFC}"/>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7FF3B310-5353-CBE2-E1B1-3377A304EF8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04" imgH="403" progId="TCLayout.ActiveDocument.1">
                  <p:embed/>
                </p:oleObj>
              </mc:Choice>
              <mc:Fallback>
                <p:oleObj name="think-cell Slide" r:id="rId5" imgW="404" imgH="403" progId="TCLayout.ActiveDocument.1">
                  <p:embed/>
                  <p:pic>
                    <p:nvPicPr>
                      <p:cNvPr id="18" name="think-cell data - do not delete" hidden="1">
                        <a:extLst>
                          <a:ext uri="{FF2B5EF4-FFF2-40B4-BE49-F238E27FC236}">
                            <a16:creationId xmlns:a16="http://schemas.microsoft.com/office/drawing/2014/main" id="{7FF3B310-5353-CBE2-E1B1-3377A304EF8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5F0A7C15-689D-B7C6-9735-5EAA97A9C71B}"/>
              </a:ext>
            </a:extLst>
          </p:cNvPr>
          <p:cNvSpPr>
            <a:spLocks/>
          </p:cNvSpPr>
          <p:nvPr/>
        </p:nvSpPr>
        <p:spPr>
          <a:xfrm>
            <a:off x="1257299" y="4583202"/>
            <a:ext cx="10401299" cy="1314468"/>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Placeholder 1">
            <a:extLst>
              <a:ext uri="{FF2B5EF4-FFF2-40B4-BE49-F238E27FC236}">
                <a16:creationId xmlns:a16="http://schemas.microsoft.com/office/drawing/2014/main" id="{E5E497CB-9408-66CE-80A1-F47954A10923}"/>
              </a:ext>
            </a:extLst>
          </p:cNvPr>
          <p:cNvSpPr>
            <a:spLocks noGrp="1"/>
          </p:cNvSpPr>
          <p:nvPr>
            <p:ph type="title"/>
          </p:nvPr>
        </p:nvSpPr>
        <p:spPr>
          <a:xfrm>
            <a:off x="1257300" y="457200"/>
            <a:ext cx="10401300" cy="664797"/>
          </a:xfrm>
        </p:spPr>
        <p:txBody>
          <a:bodyPr vert="horz">
            <a:spAutoFit/>
          </a:bodyPr>
          <a:lstStyle/>
          <a:p>
            <a:r>
              <a:rPr lang="en-US"/>
              <a:t>Study treatment should separate generation, load allocation and transmission planning while capturing full facility impact</a:t>
            </a:r>
          </a:p>
        </p:txBody>
      </p:sp>
      <p:sp>
        <p:nvSpPr>
          <p:cNvPr id="5" name="Slide Number Placeholder 5">
            <a:extLst>
              <a:ext uri="{FF2B5EF4-FFF2-40B4-BE49-F238E27FC236}">
                <a16:creationId xmlns:a16="http://schemas.microsoft.com/office/drawing/2014/main" id="{0A31E969-F728-34C8-BAAF-E70AB651F2D2}"/>
              </a:ext>
            </a:extLst>
          </p:cNvPr>
          <p:cNvSpPr>
            <a:spLocks noGrp="1"/>
          </p:cNvSpPr>
          <p:nvPr>
            <p:ph type="sldNum" sz="quarter" idx="12"/>
          </p:nvPr>
        </p:nvSpPr>
        <p:spPr/>
        <p:txBody>
          <a:bodyPr/>
          <a:lstStyle/>
          <a:p>
            <a:fld id="{BCDE79FB-97BA-492B-8D57-F1373F9ADA95}" type="slidenum">
              <a:rPr lang="en-US" smtClean="0"/>
              <a:t>19</a:t>
            </a:fld>
            <a:endParaRPr lang="en-US"/>
          </a:p>
        </p:txBody>
      </p:sp>
      <p:grpSp>
        <p:nvGrpSpPr>
          <p:cNvPr id="6" name="Group 5">
            <a:extLst>
              <a:ext uri="{FF2B5EF4-FFF2-40B4-BE49-F238E27FC236}">
                <a16:creationId xmlns:a16="http://schemas.microsoft.com/office/drawing/2014/main" id="{4391ACC3-EA5E-86C6-9778-4DE5D72D7D89}"/>
              </a:ext>
            </a:extLst>
          </p:cNvPr>
          <p:cNvGrpSpPr/>
          <p:nvPr/>
        </p:nvGrpSpPr>
        <p:grpSpPr>
          <a:xfrm>
            <a:off x="1257300" y="4848246"/>
            <a:ext cx="10401300" cy="738664"/>
            <a:chOff x="1257300" y="1706858"/>
            <a:chExt cx="10401300" cy="738664"/>
          </a:xfrm>
        </p:grpSpPr>
        <p:pic>
          <p:nvPicPr>
            <p:cNvPr id="23" name="Graphic 22">
              <a:extLst>
                <a:ext uri="{FF2B5EF4-FFF2-40B4-BE49-F238E27FC236}">
                  <a16:creationId xmlns:a16="http://schemas.microsoft.com/office/drawing/2014/main" id="{456A2E79-4BD8-8F84-8370-233B45687E0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257300" y="1706858"/>
              <a:ext cx="609600" cy="609600"/>
            </a:xfrm>
            <a:prstGeom prst="rect">
              <a:avLst/>
            </a:prstGeom>
          </p:spPr>
        </p:pic>
        <p:sp>
          <p:nvSpPr>
            <p:cNvPr id="30" name="TextBox 29">
              <a:extLst>
                <a:ext uri="{FF2B5EF4-FFF2-40B4-BE49-F238E27FC236}">
                  <a16:creationId xmlns:a16="http://schemas.microsoft.com/office/drawing/2014/main" id="{17948FF1-FC48-92BF-0699-4445B45EAFCF}"/>
                </a:ext>
              </a:extLst>
            </p:cNvPr>
            <p:cNvSpPr txBox="1">
              <a:spLocks/>
            </p:cNvSpPr>
            <p:nvPr/>
          </p:nvSpPr>
          <p:spPr>
            <a:xfrm>
              <a:off x="2389360" y="1706858"/>
              <a:ext cx="9269240"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Generation interconnection study</a:t>
              </a:r>
            </a:p>
            <a:p>
              <a:r>
                <a:rPr lang="en-US" sz="1600"/>
                <a:t>Studies generation independently under standard GINR assumptions to determine interconnection requirements and export capability</a:t>
              </a:r>
            </a:p>
          </p:txBody>
        </p:sp>
      </p:grpSp>
      <p:grpSp>
        <p:nvGrpSpPr>
          <p:cNvPr id="4" name="Group 3">
            <a:extLst>
              <a:ext uri="{FF2B5EF4-FFF2-40B4-BE49-F238E27FC236}">
                <a16:creationId xmlns:a16="http://schemas.microsoft.com/office/drawing/2014/main" id="{E8D96553-4E3A-E6CD-2232-631DA03E6756}"/>
              </a:ext>
            </a:extLst>
          </p:cNvPr>
          <p:cNvGrpSpPr/>
          <p:nvPr/>
        </p:nvGrpSpPr>
        <p:grpSpPr>
          <a:xfrm>
            <a:off x="1257300" y="1706858"/>
            <a:ext cx="10401300" cy="738664"/>
            <a:chOff x="1257300" y="3277552"/>
            <a:chExt cx="10401300" cy="738664"/>
          </a:xfrm>
        </p:grpSpPr>
        <p:pic>
          <p:nvPicPr>
            <p:cNvPr id="21" name="Graphic 20">
              <a:extLst>
                <a:ext uri="{FF2B5EF4-FFF2-40B4-BE49-F238E27FC236}">
                  <a16:creationId xmlns:a16="http://schemas.microsoft.com/office/drawing/2014/main" id="{291CBBBB-F641-1F20-BA8F-76BD9CB2611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257300" y="3277552"/>
              <a:ext cx="609600" cy="609600"/>
            </a:xfrm>
            <a:prstGeom prst="rect">
              <a:avLst/>
            </a:prstGeom>
          </p:spPr>
        </p:pic>
        <p:sp>
          <p:nvSpPr>
            <p:cNvPr id="31" name="TextBox 30">
              <a:extLst>
                <a:ext uri="{FF2B5EF4-FFF2-40B4-BE49-F238E27FC236}">
                  <a16:creationId xmlns:a16="http://schemas.microsoft.com/office/drawing/2014/main" id="{DA916466-5105-9CF6-F1D6-EA3A3F851298}"/>
                </a:ext>
              </a:extLst>
            </p:cNvPr>
            <p:cNvSpPr txBox="1">
              <a:spLocks/>
            </p:cNvSpPr>
            <p:nvPr/>
          </p:nvSpPr>
          <p:spPr>
            <a:xfrm>
              <a:off x="2389360" y="3277552"/>
              <a:ext cx="9269240" cy="73866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Batch Study</a:t>
              </a:r>
            </a:p>
            <a:p>
              <a:r>
                <a:rPr lang="en-US" sz="1600"/>
                <a:t>Evaluates load as grid-supplied only (co-located generation not counted) to determine firm load allocation based on system capability</a:t>
              </a:r>
            </a:p>
          </p:txBody>
        </p:sp>
      </p:grpSp>
      <p:grpSp>
        <p:nvGrpSpPr>
          <p:cNvPr id="3" name="Group 2">
            <a:extLst>
              <a:ext uri="{FF2B5EF4-FFF2-40B4-BE49-F238E27FC236}">
                <a16:creationId xmlns:a16="http://schemas.microsoft.com/office/drawing/2014/main" id="{06C90BE5-12D9-4EB7-598B-29710A8791A1}"/>
              </a:ext>
            </a:extLst>
          </p:cNvPr>
          <p:cNvGrpSpPr/>
          <p:nvPr/>
        </p:nvGrpSpPr>
        <p:grpSpPr>
          <a:xfrm>
            <a:off x="1257300" y="3139052"/>
            <a:ext cx="10401300" cy="1015663"/>
            <a:chOff x="1257300" y="4848246"/>
            <a:chExt cx="10401300" cy="1015663"/>
          </a:xfrm>
        </p:grpSpPr>
        <p:pic>
          <p:nvPicPr>
            <p:cNvPr id="27" name="Graphic 26">
              <a:extLst>
                <a:ext uri="{FF2B5EF4-FFF2-40B4-BE49-F238E27FC236}">
                  <a16:creationId xmlns:a16="http://schemas.microsoft.com/office/drawing/2014/main" id="{736AAB7B-F7A2-A0DA-D8D9-BCE9DDE7341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57300" y="4848246"/>
              <a:ext cx="609600" cy="609600"/>
            </a:xfrm>
            <a:prstGeom prst="rect">
              <a:avLst/>
            </a:prstGeom>
          </p:spPr>
        </p:pic>
        <p:sp>
          <p:nvSpPr>
            <p:cNvPr id="32" name="TextBox 31">
              <a:extLst>
                <a:ext uri="{FF2B5EF4-FFF2-40B4-BE49-F238E27FC236}">
                  <a16:creationId xmlns:a16="http://schemas.microsoft.com/office/drawing/2014/main" id="{0A58DB77-3AE5-4F95-3D29-97CE118C53A4}"/>
                </a:ext>
              </a:extLst>
            </p:cNvPr>
            <p:cNvSpPr txBox="1">
              <a:spLocks/>
            </p:cNvSpPr>
            <p:nvPr/>
          </p:nvSpPr>
          <p:spPr>
            <a:xfrm>
              <a:off x="2389360" y="4848246"/>
              <a:ext cx="9269240" cy="101566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b="1"/>
                <a:t>Transmission planning study</a:t>
              </a:r>
            </a:p>
            <a:p>
              <a:r>
                <a:rPr lang="en-US" sz="1600"/>
                <a:t>Models load and generation together as a single facility to assess full system impact under N-1 (single-contingency) conditions (e.g., generator or transmission outages) and drives upgrades based on worst-case conditions</a:t>
              </a:r>
            </a:p>
          </p:txBody>
        </p:sp>
      </p:grpSp>
      <p:cxnSp>
        <p:nvCxnSpPr>
          <p:cNvPr id="7" name="LineBasicDefault 292">
            <a:extLst>
              <a:ext uri="{FF2B5EF4-FFF2-40B4-BE49-F238E27FC236}">
                <a16:creationId xmlns:a16="http://schemas.microsoft.com/office/drawing/2014/main" id="{53D3BB41-1EB4-94D0-C659-522BFBB61D96}"/>
              </a:ext>
            </a:extLst>
          </p:cNvPr>
          <p:cNvCxnSpPr>
            <a:cxnSpLocks/>
          </p:cNvCxnSpPr>
          <p:nvPr>
            <p:custDataLst>
              <p:tags r:id="rId2"/>
            </p:custDataLst>
          </p:nvPr>
        </p:nvCxnSpPr>
        <p:spPr>
          <a:xfrm>
            <a:off x="1257300" y="4501480"/>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 name="LineBasicDefault 292">
            <a:extLst>
              <a:ext uri="{FF2B5EF4-FFF2-40B4-BE49-F238E27FC236}">
                <a16:creationId xmlns:a16="http://schemas.microsoft.com/office/drawing/2014/main" id="{CCC4E35A-4F9A-F3D9-7C9F-8E4601CC48F6}"/>
              </a:ext>
            </a:extLst>
          </p:cNvPr>
          <p:cNvCxnSpPr>
            <a:cxnSpLocks/>
          </p:cNvCxnSpPr>
          <p:nvPr>
            <p:custDataLst>
              <p:tags r:id="rId3"/>
            </p:custDataLst>
          </p:nvPr>
        </p:nvCxnSpPr>
        <p:spPr>
          <a:xfrm>
            <a:off x="1257300" y="2792287"/>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B6849A1-8D17-C051-827E-1346DCD8125C}"/>
              </a:ext>
            </a:extLst>
          </p:cNvPr>
          <p:cNvGrpSpPr/>
          <p:nvPr/>
        </p:nvGrpSpPr>
        <p:grpSpPr>
          <a:xfrm>
            <a:off x="10038557" y="1159775"/>
            <a:ext cx="1620041" cy="182880"/>
            <a:chOff x="4960277" y="1159775"/>
            <a:chExt cx="1620041" cy="182880"/>
          </a:xfrm>
        </p:grpSpPr>
        <p:sp>
          <p:nvSpPr>
            <p:cNvPr id="11" name="TextBox 10">
              <a:extLst>
                <a:ext uri="{FF2B5EF4-FFF2-40B4-BE49-F238E27FC236}">
                  <a16:creationId xmlns:a16="http://schemas.microsoft.com/office/drawing/2014/main" id="{B0BD9604-0A5E-AE57-2AE6-D9BFBC9F7FA6}"/>
                </a:ext>
              </a:extLst>
            </p:cNvPr>
            <p:cNvSpPr txBox="1">
              <a:spLocks/>
            </p:cNvSpPr>
            <p:nvPr/>
          </p:nvSpPr>
          <p:spPr>
            <a:xfrm>
              <a:off x="5211398" y="1170050"/>
              <a:ext cx="1368920"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New discussion topic</a:t>
              </a:r>
            </a:p>
          </p:txBody>
        </p:sp>
        <p:sp>
          <p:nvSpPr>
            <p:cNvPr id="12" name="Rectangle 11">
              <a:extLst>
                <a:ext uri="{FF2B5EF4-FFF2-40B4-BE49-F238E27FC236}">
                  <a16:creationId xmlns:a16="http://schemas.microsoft.com/office/drawing/2014/main" id="{B5186783-E1F6-2580-A7A5-6BE53B705E62}"/>
                </a:ext>
              </a:extLst>
            </p:cNvPr>
            <p:cNvSpPr>
              <a:spLocks/>
            </p:cNvSpPr>
            <p:nvPr/>
          </p:nvSpPr>
          <p:spPr>
            <a:xfrm>
              <a:off x="4960277" y="1159775"/>
              <a:ext cx="182880" cy="182880"/>
            </a:xfrm>
            <a:prstGeom prst="rect">
              <a:avLst/>
            </a:prstGeom>
            <a:solidFill>
              <a:srgbClr val="C7E7A6">
                <a:alpha val="5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Tree>
    <p:extLst>
      <p:ext uri="{BB962C8B-B14F-4D97-AF65-F5344CB8AC3E}">
        <p14:creationId xmlns:p14="http://schemas.microsoft.com/office/powerpoint/2010/main" val="2248984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12036-13FF-1A84-32F2-BD09A329062B}"/>
            </a:ext>
          </a:extLst>
        </p:cNvPr>
        <p:cNvGrpSpPr/>
        <p:nvPr/>
      </p:nvGrpSpPr>
      <p:grpSpPr>
        <a:xfrm>
          <a:off x="0" y="0"/>
          <a:ext cx="0" cy="0"/>
          <a:chOff x="0" y="0"/>
          <a:chExt cx="0" cy="0"/>
        </a:xfrm>
      </p:grpSpPr>
      <p:graphicFrame>
        <p:nvGraphicFramePr>
          <p:cNvPr id="81" name="Object 2" hidden="1">
            <a:extLst>
              <a:ext uri="{FF2B5EF4-FFF2-40B4-BE49-F238E27FC236}">
                <a16:creationId xmlns:a16="http://schemas.microsoft.com/office/drawing/2014/main" id="{973FDE90-08BA-DEBA-3813-6A1489F24946}"/>
              </a:ext>
            </a:extLst>
          </p:cNvPr>
          <p:cNvGraphicFramePr>
            <a:graphicFrameLocks noChangeAspect="1"/>
          </p:cNvGraphicFramePr>
          <p:nvPr>
            <p:custDataLst>
              <p:tags r:id="rId1"/>
            </p:custDataLst>
            <p:extLst>
              <p:ext uri="{D42A27DB-BD31-4B8C-83A1-F6EECF244321}">
                <p14:modId xmlns:p14="http://schemas.microsoft.com/office/powerpoint/2010/main" val="14104971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09" imgW="404" imgH="405" progId="TCLayout.ActiveDocument.1">
                  <p:embed/>
                </p:oleObj>
              </mc:Choice>
              <mc:Fallback>
                <p:oleObj name="think-cell Slide" r:id="rId109" imgW="404" imgH="405" progId="TCLayout.ActiveDocument.1">
                  <p:embed/>
                  <p:pic>
                    <p:nvPicPr>
                      <p:cNvPr id="81" name="Object 2" hidden="1">
                        <a:extLst>
                          <a:ext uri="{FF2B5EF4-FFF2-40B4-BE49-F238E27FC236}">
                            <a16:creationId xmlns:a16="http://schemas.microsoft.com/office/drawing/2014/main" id="{973FDE90-08BA-DEBA-3813-6A1489F24946}"/>
                          </a:ext>
                        </a:extLst>
                      </p:cNvPr>
                      <p:cNvPicPr/>
                      <p:nvPr/>
                    </p:nvPicPr>
                    <p:blipFill>
                      <a:blip r:embed="rId110"/>
                      <a:stretch>
                        <a:fillRect/>
                      </a:stretch>
                    </p:blipFill>
                    <p:spPr>
                      <a:xfrm>
                        <a:off x="1588" y="1588"/>
                        <a:ext cx="1588" cy="1588"/>
                      </a:xfrm>
                      <a:prstGeom prst="rect">
                        <a:avLst/>
                      </a:prstGeom>
                    </p:spPr>
                  </p:pic>
                </p:oleObj>
              </mc:Fallback>
            </mc:AlternateContent>
          </a:graphicData>
        </a:graphic>
      </p:graphicFrame>
      <p:sp>
        <p:nvSpPr>
          <p:cNvPr id="4" name="2. Slide Title">
            <a:extLst>
              <a:ext uri="{FF2B5EF4-FFF2-40B4-BE49-F238E27FC236}">
                <a16:creationId xmlns:a16="http://schemas.microsoft.com/office/drawing/2014/main" id="{B6889DB6-B537-7632-0CCC-A27059729E0E}"/>
              </a:ext>
            </a:extLst>
          </p:cNvPr>
          <p:cNvSpPr>
            <a:spLocks noGrp="1"/>
          </p:cNvSpPr>
          <p:nvPr>
            <p:ph type="title"/>
            <p:custDataLst>
              <p:tags r:id="rId2"/>
            </p:custDataLst>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Revision Request Timeline</a:t>
            </a:r>
          </a:p>
        </p:txBody>
      </p:sp>
      <p:sp>
        <p:nvSpPr>
          <p:cNvPr id="36" name="TextBox 35">
            <a:extLst>
              <a:ext uri="{FF2B5EF4-FFF2-40B4-BE49-F238E27FC236}">
                <a16:creationId xmlns:a16="http://schemas.microsoft.com/office/drawing/2014/main" id="{D8854B94-BECC-A4C9-E338-8CEACB4941F0}"/>
              </a:ext>
            </a:extLst>
          </p:cNvPr>
          <p:cNvSpPr txBox="1">
            <a:spLocks/>
          </p:cNvSpPr>
          <p:nvPr>
            <p:custDataLst>
              <p:tags r:id="rId3"/>
            </p:custDataLst>
          </p:nvPr>
        </p:nvSpPr>
        <p:spPr>
          <a:xfrm>
            <a:off x="554736" y="1808163"/>
            <a:ext cx="991186" cy="18573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200" b="1" i="0" u="none" strike="noStrike" kern="0" cap="none" spc="0" normalizeH="0" baseline="0" noProof="0">
                <a:ln>
                  <a:noFill/>
                </a:ln>
                <a:solidFill>
                  <a:srgbClr val="171A1C"/>
                </a:solidFill>
                <a:effectLst/>
                <a:uLnTx/>
                <a:uFillTx/>
                <a:latin typeface="Arial"/>
                <a:ea typeface="+mn-ea"/>
                <a:cs typeface="+mn-cs"/>
              </a:rPr>
              <a:t>Forums</a:t>
            </a:r>
          </a:p>
        </p:txBody>
      </p:sp>
      <p:sp>
        <p:nvSpPr>
          <p:cNvPr id="76" name="TextBox 75">
            <a:extLst>
              <a:ext uri="{FF2B5EF4-FFF2-40B4-BE49-F238E27FC236}">
                <a16:creationId xmlns:a16="http://schemas.microsoft.com/office/drawing/2014/main" id="{0F763394-FF54-BA59-BA3A-8814665564C5}"/>
              </a:ext>
            </a:extLst>
          </p:cNvPr>
          <p:cNvSpPr txBox="1">
            <a:spLocks/>
          </p:cNvSpPr>
          <p:nvPr>
            <p:custDataLst>
              <p:tags r:id="rId4"/>
            </p:custDataLst>
          </p:nvPr>
        </p:nvSpPr>
        <p:spPr>
          <a:xfrm>
            <a:off x="554736" y="4637907"/>
            <a:ext cx="991186" cy="4619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1" i="0" u="none" strike="noStrike" kern="0" cap="none" spc="0" normalizeH="0" baseline="0" noProof="0">
                <a:ln>
                  <a:noFill/>
                </a:ln>
                <a:solidFill>
                  <a:srgbClr val="171A1C"/>
                </a:solidFill>
                <a:effectLst/>
                <a:uLnTx/>
                <a:uFillTx/>
                <a:latin typeface="Arial"/>
                <a:ea typeface="+mn-ea"/>
                <a:cs typeface="+mn-cs"/>
              </a:rPr>
              <a:t>ROS (Reliability and Operations Subcommittee) </a:t>
            </a:r>
          </a:p>
        </p:txBody>
      </p:sp>
      <p:sp>
        <p:nvSpPr>
          <p:cNvPr id="131" name="Text Placeholder 4">
            <a:extLst>
              <a:ext uri="{FF2B5EF4-FFF2-40B4-BE49-F238E27FC236}">
                <a16:creationId xmlns:a16="http://schemas.microsoft.com/office/drawing/2014/main" id="{72846F5B-276E-5312-7E2C-0ED4722399D8}"/>
              </a:ext>
            </a:extLst>
          </p:cNvPr>
          <p:cNvSpPr>
            <a:spLocks noGrp="1"/>
          </p:cNvSpPr>
          <p:nvPr>
            <p:custDataLst>
              <p:tags r:id="rId5"/>
            </p:custDataLst>
          </p:nvPr>
        </p:nvSpPr>
        <p:spPr bwMode="auto">
          <a:xfrm>
            <a:off x="5754688" y="1328738"/>
            <a:ext cx="588327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3E296299-5773-4028-B143-277AD23565B4}" type="datetime'''''''''''2''''''''''''0''''''''2''''''''''''''''6'''''''''">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2026</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6" name="Text Placeholder 4">
            <a:extLst>
              <a:ext uri="{FF2B5EF4-FFF2-40B4-BE49-F238E27FC236}">
                <a16:creationId xmlns:a16="http://schemas.microsoft.com/office/drawing/2014/main" id="{265EA1B3-B751-24E5-F5E2-03CC949E418C}"/>
              </a:ext>
            </a:extLst>
          </p:cNvPr>
          <p:cNvSpPr>
            <a:spLocks noGrp="1"/>
          </p:cNvSpPr>
          <p:nvPr>
            <p:custDataLst>
              <p:tags r:id="rId6"/>
            </p:custDataLst>
          </p:nvPr>
        </p:nvSpPr>
        <p:spPr bwMode="auto">
          <a:xfrm>
            <a:off x="5754688" y="1565275"/>
            <a:ext cx="1917700"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DFEC6E0A-2ED5-421E-943A-B062578FE2D4}" type="datetime'''''''Q''''''''''''''''''''''''''''''''1'''''''''''''">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Q1</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28" name="Text Placeholder 4">
            <a:extLst>
              <a:ext uri="{FF2B5EF4-FFF2-40B4-BE49-F238E27FC236}">
                <a16:creationId xmlns:a16="http://schemas.microsoft.com/office/drawing/2014/main" id="{69017A38-BD05-9346-8999-624083E9957E}"/>
              </a:ext>
            </a:extLst>
          </p:cNvPr>
          <p:cNvSpPr>
            <a:spLocks noGrp="1"/>
          </p:cNvSpPr>
          <p:nvPr>
            <p:custDataLst>
              <p:tags r:id="rId7"/>
            </p:custDataLst>
          </p:nvPr>
        </p:nvSpPr>
        <p:spPr bwMode="auto">
          <a:xfrm>
            <a:off x="7672388" y="1565275"/>
            <a:ext cx="295751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BC8CA2D1-FFC0-4DDF-9587-941655033DE4}" type="datetime'''''''''''''''''''''''''''Q''''''''''''''''''''''''''2'''">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Q2</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8" name="Text Placeholder 4">
            <a:extLst>
              <a:ext uri="{FF2B5EF4-FFF2-40B4-BE49-F238E27FC236}">
                <a16:creationId xmlns:a16="http://schemas.microsoft.com/office/drawing/2014/main" id="{AA24822D-0AC3-FC55-9002-DCD045DF0B75}"/>
              </a:ext>
            </a:extLst>
          </p:cNvPr>
          <p:cNvSpPr>
            <a:spLocks noGrp="1"/>
          </p:cNvSpPr>
          <p:nvPr>
            <p:custDataLst>
              <p:tags r:id="rId8"/>
            </p:custDataLst>
          </p:nvPr>
        </p:nvSpPr>
        <p:spPr bwMode="auto">
          <a:xfrm>
            <a:off x="10629901" y="1565275"/>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B7F866B-87F8-469E-B6E1-D29AC806C38E}" type="datetime'''''Q''3'''''''''''''''''''''''''''''">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Q3</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3" name="Text Placeholder 4">
            <a:extLst>
              <a:ext uri="{FF2B5EF4-FFF2-40B4-BE49-F238E27FC236}">
                <a16:creationId xmlns:a16="http://schemas.microsoft.com/office/drawing/2014/main" id="{D3BB0573-4186-127D-8ACD-BB116B103ED6}"/>
              </a:ext>
            </a:extLst>
          </p:cNvPr>
          <p:cNvSpPr>
            <a:spLocks noGrp="1"/>
          </p:cNvSpPr>
          <p:nvPr>
            <p:custDataLst>
              <p:tags r:id="rId9"/>
            </p:custDataLst>
          </p:nvPr>
        </p:nvSpPr>
        <p:spPr bwMode="auto">
          <a:xfrm>
            <a:off x="5754688" y="1801813"/>
            <a:ext cx="909638"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71B9393D-6391-4641-9468-1060D1B60B23}" type="datetime'''''''''''''''''''''''''''''''''F''''e''''''''b'''''">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Feb</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84" name="Text Placeholder 4">
            <a:extLst>
              <a:ext uri="{FF2B5EF4-FFF2-40B4-BE49-F238E27FC236}">
                <a16:creationId xmlns:a16="http://schemas.microsoft.com/office/drawing/2014/main" id="{B7515A1C-546D-EB8B-351A-42F969E2513E}"/>
              </a:ext>
            </a:extLst>
          </p:cNvPr>
          <p:cNvSpPr>
            <a:spLocks noGrp="1"/>
          </p:cNvSpPr>
          <p:nvPr>
            <p:custDataLst>
              <p:tags r:id="rId10"/>
            </p:custDataLst>
          </p:nvPr>
        </p:nvSpPr>
        <p:spPr bwMode="auto">
          <a:xfrm>
            <a:off x="6664325"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8F2E445D-5811-4845-9588-AA2E924C923D}" type="datetime'''''''''''''''M''''''''''''''''a''''''''''''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90" name="Text Placeholder 4">
            <a:extLst>
              <a:ext uri="{FF2B5EF4-FFF2-40B4-BE49-F238E27FC236}">
                <a16:creationId xmlns:a16="http://schemas.microsoft.com/office/drawing/2014/main" id="{208EF424-2411-97FB-93B2-A570855AD55E}"/>
              </a:ext>
            </a:extLst>
          </p:cNvPr>
          <p:cNvSpPr>
            <a:spLocks noGrp="1"/>
          </p:cNvSpPr>
          <p:nvPr>
            <p:custDataLst>
              <p:tags r:id="rId11"/>
            </p:custDataLst>
          </p:nvPr>
        </p:nvSpPr>
        <p:spPr bwMode="auto">
          <a:xfrm>
            <a:off x="7672388"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22D19FDB-AFEC-4FBA-8013-2B007393C6CD}" type="datetime'''''''''''''''Ap''''''''''''''r'''''''''''''''''">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Apr</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4" name="Text Placeholder 4">
            <a:extLst>
              <a:ext uri="{FF2B5EF4-FFF2-40B4-BE49-F238E27FC236}">
                <a16:creationId xmlns:a16="http://schemas.microsoft.com/office/drawing/2014/main" id="{08D3BBF7-295B-BAD0-C781-723E1CC24472}"/>
              </a:ext>
            </a:extLst>
          </p:cNvPr>
          <p:cNvSpPr>
            <a:spLocks noGrp="1"/>
          </p:cNvSpPr>
          <p:nvPr>
            <p:custDataLst>
              <p:tags r:id="rId12"/>
            </p:custDataLst>
          </p:nvPr>
        </p:nvSpPr>
        <p:spPr bwMode="auto">
          <a:xfrm>
            <a:off x="8647113"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498AC88C-4A98-494C-A76D-C80AC574E163}" type="datetime'''''''''''''''M''ay'">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May</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6" name="Text Placeholder 4">
            <a:extLst>
              <a:ext uri="{FF2B5EF4-FFF2-40B4-BE49-F238E27FC236}">
                <a16:creationId xmlns:a16="http://schemas.microsoft.com/office/drawing/2014/main" id="{E5697CF2-6CD0-3F71-B215-5AB791B2F635}"/>
              </a:ext>
            </a:extLst>
          </p:cNvPr>
          <p:cNvSpPr>
            <a:spLocks noGrp="1"/>
          </p:cNvSpPr>
          <p:nvPr>
            <p:custDataLst>
              <p:tags r:id="rId13"/>
            </p:custDataLst>
          </p:nvPr>
        </p:nvSpPr>
        <p:spPr bwMode="auto">
          <a:xfrm>
            <a:off x="9655175" y="1801813"/>
            <a:ext cx="974725"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A12A46E6-6AD6-444C-B063-17AE79DB1410}" type="datetime'''''J''''''''''''''''''''''''''''u''n'''">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Jun</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sp>
        <p:nvSpPr>
          <p:cNvPr id="137" name="Text Placeholder 4">
            <a:extLst>
              <a:ext uri="{FF2B5EF4-FFF2-40B4-BE49-F238E27FC236}">
                <a16:creationId xmlns:a16="http://schemas.microsoft.com/office/drawing/2014/main" id="{CCCCFFA4-B690-A9FE-AC27-F85F822BD90F}"/>
              </a:ext>
            </a:extLst>
          </p:cNvPr>
          <p:cNvSpPr>
            <a:spLocks noGrp="1"/>
          </p:cNvSpPr>
          <p:nvPr>
            <p:custDataLst>
              <p:tags r:id="rId14"/>
            </p:custDataLst>
          </p:nvPr>
        </p:nvSpPr>
        <p:spPr bwMode="auto">
          <a:xfrm>
            <a:off x="10629900" y="1801813"/>
            <a:ext cx="1008063" cy="2365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26988" rIns="0" bIns="26988"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fld id="{E757D571-C5D9-441B-A6EC-77E3AA730126}" type="datetime'''''''''''''''''Ju''''''''''l'''''''''''''''''''''">
              <a:rPr kumimoji="0" lang="en-US" altLang="en-US" sz="1200" b="1" i="0" u="none" strike="noStrike" kern="1200" cap="none" spc="0" normalizeH="0" baseline="0" noProof="0" smtClean="0">
                <a:ln>
                  <a:noFill/>
                </a:ln>
                <a:solidFill>
                  <a:srgbClr val="171A1C"/>
                </a:solidFill>
                <a:effectLst/>
                <a:uLnTx/>
                <a:uFillTx/>
                <a:latin typeface="Arial"/>
                <a:ea typeface="+mn-ea"/>
                <a:cs typeface="Arial" panose="020B0604020202020204" pitchFamily="34" charset="0"/>
              </a:rPr>
              <a:pPr marL="0" marR="0" lvl="0" indent="0" algn="l" defTabSz="914400" rtl="0" eaLnBrk="1" fontAlgn="auto" latinLnBrk="0" hangingPunct="1">
                <a:lnSpc>
                  <a:spcPct val="100000"/>
                </a:lnSpc>
                <a:spcBef>
                  <a:spcPct val="0"/>
                </a:spcBef>
                <a:spcAft>
                  <a:spcPct val="0"/>
                </a:spcAft>
                <a:buClr>
                  <a:srgbClr val="171A1C"/>
                </a:buClr>
                <a:buSzPct val="100000"/>
                <a:buFont typeface="Segoe UI" panose="020B0502040204020203" pitchFamily="34" charset="0"/>
                <a:buChar char="​"/>
                <a:tabLst/>
                <a:defRPr/>
              </a:pPr>
              <a:t>Jul</a:t>
            </a:fld>
            <a:endPar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endParaRPr>
          </a:p>
        </p:txBody>
      </p:sp>
      <p:cxnSp>
        <p:nvCxnSpPr>
          <p:cNvPr id="133" name="Straight Connector 132">
            <a:extLst>
              <a:ext uri="{FF2B5EF4-FFF2-40B4-BE49-F238E27FC236}">
                <a16:creationId xmlns:a16="http://schemas.microsoft.com/office/drawing/2014/main" id="{9520FFE2-830E-C0BD-A643-35E18D9FCC47}"/>
              </a:ext>
            </a:extLst>
          </p:cNvPr>
          <p:cNvCxnSpPr/>
          <p:nvPr>
            <p:custDataLst>
              <p:tags r:id="rId15"/>
            </p:custDataLst>
          </p:nvPr>
        </p:nvCxnSpPr>
        <p:spPr bwMode="auto">
          <a:xfrm flipH="1">
            <a:off x="5699125" y="1565275"/>
            <a:ext cx="5938838"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B0797784-949A-C4D2-DF81-84BC30D88DAF}"/>
              </a:ext>
            </a:extLst>
          </p:cNvPr>
          <p:cNvCxnSpPr/>
          <p:nvPr>
            <p:custDataLst>
              <p:tags r:id="rId16"/>
            </p:custDataLst>
          </p:nvPr>
        </p:nvCxnSpPr>
        <p:spPr bwMode="auto">
          <a:xfrm flipH="1">
            <a:off x="5699125" y="1801813"/>
            <a:ext cx="1973263"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E84E69F7-019F-EB84-B9C8-08804178A5D9}"/>
              </a:ext>
            </a:extLst>
          </p:cNvPr>
          <p:cNvCxnSpPr/>
          <p:nvPr>
            <p:custDataLst>
              <p:tags r:id="rId17"/>
            </p:custDataLst>
          </p:nvPr>
        </p:nvCxnSpPr>
        <p:spPr bwMode="auto">
          <a:xfrm flipH="1">
            <a:off x="7616825" y="1801813"/>
            <a:ext cx="30130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57E3118-80ED-FD56-021F-4C071BCB127B}"/>
              </a:ext>
            </a:extLst>
          </p:cNvPr>
          <p:cNvCxnSpPr/>
          <p:nvPr>
            <p:custDataLst>
              <p:tags r:id="rId18"/>
            </p:custDataLst>
          </p:nvPr>
        </p:nvCxnSpPr>
        <p:spPr bwMode="auto">
          <a:xfrm flipH="1">
            <a:off x="10574339" y="1801813"/>
            <a:ext cx="106362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FC9A4FEB-DDD3-CCDD-4573-9A94F159C5AE}"/>
              </a:ext>
            </a:extLst>
          </p:cNvPr>
          <p:cNvCxnSpPr/>
          <p:nvPr>
            <p:custDataLst>
              <p:tags r:id="rId19"/>
            </p:custDataLst>
          </p:nvPr>
        </p:nvCxnSpPr>
        <p:spPr bwMode="auto">
          <a:xfrm>
            <a:off x="11637963"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9A1B82A1-8D18-481B-3EB2-435FE964AF24}"/>
              </a:ext>
            </a:extLst>
          </p:cNvPr>
          <p:cNvCxnSpPr/>
          <p:nvPr>
            <p:custDataLst>
              <p:tags r:id="rId20"/>
            </p:custDataLst>
          </p:nvPr>
        </p:nvCxnSpPr>
        <p:spPr bwMode="auto">
          <a:xfrm>
            <a:off x="5754688" y="2038350"/>
            <a:ext cx="0" cy="3713163"/>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56F99486-BB3C-AB8B-015E-780FA9B65D9F}"/>
              </a:ext>
            </a:extLst>
          </p:cNvPr>
          <p:cNvCxnSpPr/>
          <p:nvPr>
            <p:custDataLst>
              <p:tags r:id="rId21"/>
            </p:custDataLst>
          </p:nvPr>
        </p:nvCxnSpPr>
        <p:spPr bwMode="auto">
          <a:xfrm>
            <a:off x="10629900"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81664CDA-7D85-0678-4A8B-C5B1A018832C}"/>
              </a:ext>
            </a:extLst>
          </p:cNvPr>
          <p:cNvCxnSpPr/>
          <p:nvPr>
            <p:custDataLst>
              <p:tags r:id="rId22"/>
            </p:custDataLst>
          </p:nvPr>
        </p:nvCxnSpPr>
        <p:spPr bwMode="auto">
          <a:xfrm>
            <a:off x="7672388"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18DB6E3E-A374-FB84-25ED-3E8E0CAFCE0F}"/>
              </a:ext>
            </a:extLst>
          </p:cNvPr>
          <p:cNvCxnSpPr/>
          <p:nvPr>
            <p:custDataLst>
              <p:tags r:id="rId23"/>
            </p:custDataLst>
          </p:nvPr>
        </p:nvCxnSpPr>
        <p:spPr bwMode="auto">
          <a:xfrm>
            <a:off x="6664325" y="2038350"/>
            <a:ext cx="0" cy="3713163"/>
          </a:xfrm>
          <a:prstGeom prst="line">
            <a:avLst/>
          </a:prstGeom>
          <a:ln w="9525" cap="flat" cmpd="sng" algn="ctr">
            <a:solidFill>
              <a:schemeClr val="tx1"/>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4BF0E3BA-691E-1130-528B-D218CE7B66D8}"/>
              </a:ext>
            </a:extLst>
          </p:cNvPr>
          <p:cNvCxnSpPr/>
          <p:nvPr>
            <p:custDataLst>
              <p:tags r:id="rId24"/>
            </p:custDataLst>
          </p:nvPr>
        </p:nvCxnSpPr>
        <p:spPr bwMode="auto">
          <a:xfrm>
            <a:off x="5754688" y="51419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9179A8E9-9B67-3937-4F95-6773C109C2CD}"/>
              </a:ext>
            </a:extLst>
          </p:cNvPr>
          <p:cNvCxnSpPr/>
          <p:nvPr>
            <p:custDataLst>
              <p:tags r:id="rId25"/>
            </p:custDataLst>
          </p:nvPr>
        </p:nvCxnSpPr>
        <p:spPr bwMode="auto">
          <a:xfrm>
            <a:off x="5754688" y="54467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9" name="Straight Connector 158">
            <a:extLst>
              <a:ext uri="{FF2B5EF4-FFF2-40B4-BE49-F238E27FC236}">
                <a16:creationId xmlns:a16="http://schemas.microsoft.com/office/drawing/2014/main" id="{33CDE175-316B-848A-A3E5-1164AC5B8FF9}"/>
              </a:ext>
            </a:extLst>
          </p:cNvPr>
          <p:cNvCxnSpPr/>
          <p:nvPr>
            <p:custDataLst>
              <p:tags r:id="rId26"/>
            </p:custDataLst>
          </p:nvPr>
        </p:nvCxnSpPr>
        <p:spPr bwMode="auto">
          <a:xfrm>
            <a:off x="5754688" y="456406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58" name="Straight Connector 157">
            <a:extLst>
              <a:ext uri="{FF2B5EF4-FFF2-40B4-BE49-F238E27FC236}">
                <a16:creationId xmlns:a16="http://schemas.microsoft.com/office/drawing/2014/main" id="{9C5E12BD-7C80-A468-F57A-C20FB59F9522}"/>
              </a:ext>
            </a:extLst>
          </p:cNvPr>
          <p:cNvCxnSpPr/>
          <p:nvPr>
            <p:custDataLst>
              <p:tags r:id="rId27"/>
            </p:custDataLst>
          </p:nvPr>
        </p:nvCxnSpPr>
        <p:spPr bwMode="auto">
          <a:xfrm>
            <a:off x="5754688" y="3986213"/>
            <a:ext cx="5883275" cy="0"/>
          </a:xfrm>
          <a:prstGeom prst="line">
            <a:avLst/>
          </a:prstGeom>
          <a:ln w="635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7F3A1F5A-DCE5-9DF9-CE6D-4EB33F552C4E}"/>
              </a:ext>
            </a:extLst>
          </p:cNvPr>
          <p:cNvCxnSpPr/>
          <p:nvPr>
            <p:custDataLst>
              <p:tags r:id="rId28"/>
            </p:custDataLst>
          </p:nvPr>
        </p:nvCxnSpPr>
        <p:spPr bwMode="auto">
          <a:xfrm>
            <a:off x="5754688" y="5751513"/>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3C24697E-BE54-6698-6007-43CE1AEB7158}"/>
              </a:ext>
            </a:extLst>
          </p:cNvPr>
          <p:cNvCxnSpPr/>
          <p:nvPr>
            <p:custDataLst>
              <p:tags r:id="rId29"/>
            </p:custDataLst>
          </p:nvPr>
        </p:nvCxnSpPr>
        <p:spPr bwMode="gray">
          <a:xfrm>
            <a:off x="6762750" y="2038350"/>
            <a:ext cx="0" cy="3867150"/>
          </a:xfrm>
          <a:prstGeom prst="line">
            <a:avLst/>
          </a:prstGeom>
          <a:ln w="19050" cap="flat" cmpd="sng" algn="ctr">
            <a:solidFill>
              <a:schemeClr val="accent2"/>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CD8D7E72-5E80-D000-1B1A-8EAC6E014B9E}"/>
              </a:ext>
            </a:extLst>
          </p:cNvPr>
          <p:cNvCxnSpPr/>
          <p:nvPr>
            <p:custDataLst>
              <p:tags r:id="rId30"/>
            </p:custDataLst>
          </p:nvPr>
        </p:nvCxnSpPr>
        <p:spPr bwMode="gray">
          <a:xfrm>
            <a:off x="8193088" y="2038350"/>
            <a:ext cx="0" cy="3867150"/>
          </a:xfrm>
          <a:prstGeom prst="line">
            <a:avLst/>
          </a:prstGeom>
          <a:ln w="19050" cap="flat" cmpd="sng" algn="ctr">
            <a:solidFill>
              <a:schemeClr val="accent2"/>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1DC447EB-C31C-0DCB-8AA0-81E11CE27B40}"/>
              </a:ext>
            </a:extLst>
          </p:cNvPr>
          <p:cNvCxnSpPr/>
          <p:nvPr>
            <p:custDataLst>
              <p:tags r:id="rId31"/>
            </p:custDataLst>
          </p:nvPr>
        </p:nvCxnSpPr>
        <p:spPr bwMode="gray">
          <a:xfrm>
            <a:off x="8615363" y="2038350"/>
            <a:ext cx="0" cy="3867150"/>
          </a:xfrm>
          <a:prstGeom prst="line">
            <a:avLst/>
          </a:prstGeom>
          <a:ln w="19050" cap="flat" cmpd="sng" algn="ctr">
            <a:solidFill>
              <a:schemeClr val="accent2"/>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58E8B35A-328A-BA45-4EC3-0B47493806C3}"/>
              </a:ext>
            </a:extLst>
          </p:cNvPr>
          <p:cNvCxnSpPr/>
          <p:nvPr>
            <p:custDataLst>
              <p:tags r:id="rId32"/>
            </p:custDataLst>
          </p:nvPr>
        </p:nvCxnSpPr>
        <p:spPr bwMode="gray">
          <a:xfrm>
            <a:off x="1102042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B0D24E7-B479-C3D5-FA5E-BF51F4A9888B}"/>
              </a:ext>
            </a:extLst>
          </p:cNvPr>
          <p:cNvCxnSpPr/>
          <p:nvPr>
            <p:custDataLst>
              <p:tags r:id="rId33"/>
            </p:custDataLst>
          </p:nvPr>
        </p:nvCxnSpPr>
        <p:spPr bwMode="gray">
          <a:xfrm>
            <a:off x="9655175" y="2038350"/>
            <a:ext cx="0" cy="3867150"/>
          </a:xfrm>
          <a:prstGeom prst="line">
            <a:avLst/>
          </a:prstGeom>
          <a:ln w="19050" cap="flat" cmpd="sng" algn="ctr">
            <a:solidFill>
              <a:srgbClr val="E33B3B"/>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3978BDB1-4FCE-3189-88B2-7CB9D188E9EB}"/>
              </a:ext>
            </a:extLst>
          </p:cNvPr>
          <p:cNvCxnSpPr/>
          <p:nvPr>
            <p:custDataLst>
              <p:tags r:id="rId34"/>
            </p:custDataLst>
          </p:nvPr>
        </p:nvCxnSpPr>
        <p:spPr bwMode="gray">
          <a:xfrm>
            <a:off x="8647113" y="2038350"/>
            <a:ext cx="0" cy="3867150"/>
          </a:xfrm>
          <a:prstGeom prst="line">
            <a:avLst/>
          </a:prstGeom>
          <a:ln w="19050" cap="flat" cmpd="sng" algn="ctr">
            <a:solidFill>
              <a:schemeClr val="accent2"/>
            </a:solidFill>
            <a:prstDash val="dash"/>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A9C5E372-FF6B-AB5D-C45B-13BA8192DC01}"/>
              </a:ext>
            </a:extLst>
          </p:cNvPr>
          <p:cNvCxnSpPr/>
          <p:nvPr>
            <p:custDataLst>
              <p:tags r:id="rId35"/>
            </p:custDataLst>
          </p:nvPr>
        </p:nvCxnSpPr>
        <p:spPr bwMode="auto">
          <a:xfrm>
            <a:off x="5754688" y="2038350"/>
            <a:ext cx="5883275" cy="0"/>
          </a:xfrm>
          <a:prstGeom prst="line">
            <a:avLst/>
          </a:prstGeom>
          <a:ln w="12700" cap="flat" cmpd="sng" algn="ctr">
            <a:solidFill>
              <a:schemeClr val="bg1">
                <a:lumMod val="50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3" name="Isosceles Triangle 2">
            <a:extLst>
              <a:ext uri="{FF2B5EF4-FFF2-40B4-BE49-F238E27FC236}">
                <a16:creationId xmlns:a16="http://schemas.microsoft.com/office/drawing/2014/main" id="{416B804C-EE13-74AA-B884-FC204FD48C30}"/>
              </a:ext>
            </a:extLst>
          </p:cNvPr>
          <p:cNvSpPr/>
          <p:nvPr>
            <p:custDataLst>
              <p:tags r:id="rId36"/>
            </p:custDataLst>
          </p:nvPr>
        </p:nvSpPr>
        <p:spPr bwMode="gray">
          <a:xfrm>
            <a:off x="1093152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2" name="Isosceles Triangle 21">
            <a:extLst>
              <a:ext uri="{FF2B5EF4-FFF2-40B4-BE49-F238E27FC236}">
                <a16:creationId xmlns:a16="http://schemas.microsoft.com/office/drawing/2014/main" id="{9FCC1AAC-7A08-E7CB-CC72-5124FC61CD5F}"/>
              </a:ext>
            </a:extLst>
          </p:cNvPr>
          <p:cNvSpPr/>
          <p:nvPr>
            <p:custDataLst>
              <p:tags r:id="rId37"/>
            </p:custDataLst>
          </p:nvPr>
        </p:nvSpPr>
        <p:spPr bwMode="gray">
          <a:xfrm>
            <a:off x="9566275" y="5816600"/>
            <a:ext cx="177800" cy="177800"/>
          </a:xfrm>
          <a:prstGeom prst="triangle">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59" name="Isosceles Triangle 58">
            <a:extLst>
              <a:ext uri="{FF2B5EF4-FFF2-40B4-BE49-F238E27FC236}">
                <a16:creationId xmlns:a16="http://schemas.microsoft.com/office/drawing/2014/main" id="{F105FC42-6D2A-619F-AA38-3C7660911A9E}"/>
              </a:ext>
            </a:extLst>
          </p:cNvPr>
          <p:cNvSpPr/>
          <p:nvPr>
            <p:custDataLst>
              <p:tags r:id="rId38"/>
            </p:custDataLst>
          </p:nvPr>
        </p:nvSpPr>
        <p:spPr bwMode="gray">
          <a:xfrm>
            <a:off x="8558213" y="5816600"/>
            <a:ext cx="177800" cy="177800"/>
          </a:xfrm>
          <a:prstGeom prst="triangle">
            <a:avLst/>
          </a:prstGeom>
          <a:solidFill>
            <a:schemeClr val="accent2"/>
          </a:solidFill>
          <a:ln w="9525" cap="flat" cmpd="sng" algn="ctr">
            <a:solidFill>
              <a:schemeClr val="accent2"/>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Diamond 52">
            <a:extLst>
              <a:ext uri="{FF2B5EF4-FFF2-40B4-BE49-F238E27FC236}">
                <a16:creationId xmlns:a16="http://schemas.microsoft.com/office/drawing/2014/main" id="{47EF1980-F41F-FD99-B332-B518F060FB23}"/>
              </a:ext>
            </a:extLst>
          </p:cNvPr>
          <p:cNvSpPr/>
          <p:nvPr>
            <p:custDataLst>
              <p:tags r:id="rId39"/>
            </p:custDataLst>
          </p:nvPr>
        </p:nvSpPr>
        <p:spPr bwMode="gray">
          <a:xfrm>
            <a:off x="82978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9" name="Diamond 48">
            <a:extLst>
              <a:ext uri="{FF2B5EF4-FFF2-40B4-BE49-F238E27FC236}">
                <a16:creationId xmlns:a16="http://schemas.microsoft.com/office/drawing/2014/main" id="{87B05CD8-99E1-7FCF-5B03-1169200CA4D8}"/>
              </a:ext>
            </a:extLst>
          </p:cNvPr>
          <p:cNvSpPr/>
          <p:nvPr>
            <p:custDataLst>
              <p:tags r:id="rId40"/>
            </p:custDataLst>
          </p:nvPr>
        </p:nvSpPr>
        <p:spPr bwMode="gray">
          <a:xfrm>
            <a:off x="8005763"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6" name="Isosceles Triangle 45">
            <a:extLst>
              <a:ext uri="{FF2B5EF4-FFF2-40B4-BE49-F238E27FC236}">
                <a16:creationId xmlns:a16="http://schemas.microsoft.com/office/drawing/2014/main" id="{7DDBA9F2-E8D9-977C-759B-C7A482A29516}"/>
              </a:ext>
            </a:extLst>
          </p:cNvPr>
          <p:cNvSpPr/>
          <p:nvPr>
            <p:custDataLst>
              <p:tags r:id="rId41"/>
            </p:custDataLst>
          </p:nvPr>
        </p:nvSpPr>
        <p:spPr bwMode="gray">
          <a:xfrm>
            <a:off x="8526463" y="5816600"/>
            <a:ext cx="177800" cy="177800"/>
          </a:xfrm>
          <a:prstGeom prst="triangle">
            <a:avLst/>
          </a:prstGeom>
          <a:solidFill>
            <a:schemeClr val="accent2"/>
          </a:solidFill>
          <a:ln w="9525" cap="flat" cmpd="sng" algn="ctr">
            <a:solidFill>
              <a:schemeClr val="accent2"/>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Diamond 264">
            <a:extLst>
              <a:ext uri="{FF2B5EF4-FFF2-40B4-BE49-F238E27FC236}">
                <a16:creationId xmlns:a16="http://schemas.microsoft.com/office/drawing/2014/main" id="{77EFAC83-9A46-6A0D-A0A8-708246C2C915}"/>
              </a:ext>
            </a:extLst>
          </p:cNvPr>
          <p:cNvSpPr/>
          <p:nvPr>
            <p:custDataLst>
              <p:tags r:id="rId42"/>
            </p:custDataLst>
          </p:nvPr>
        </p:nvSpPr>
        <p:spPr bwMode="gray">
          <a:xfrm>
            <a:off x="9339263"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8" name="Oval 37">
            <a:extLst>
              <a:ext uri="{FF2B5EF4-FFF2-40B4-BE49-F238E27FC236}">
                <a16:creationId xmlns:a16="http://schemas.microsoft.com/office/drawing/2014/main" id="{A18BF457-9782-E16F-CAD7-1E6C5FE3FF32}"/>
              </a:ext>
            </a:extLst>
          </p:cNvPr>
          <p:cNvSpPr/>
          <p:nvPr>
            <p:custDataLst>
              <p:tags r:id="rId43"/>
            </p:custDataLst>
          </p:nvPr>
        </p:nvSpPr>
        <p:spPr bwMode="gray">
          <a:xfrm>
            <a:off x="826611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5" name="Isosceles Triangle 34">
            <a:extLst>
              <a:ext uri="{FF2B5EF4-FFF2-40B4-BE49-F238E27FC236}">
                <a16:creationId xmlns:a16="http://schemas.microsoft.com/office/drawing/2014/main" id="{B03B0639-6DE0-E540-8D77-1A63566FA914}"/>
              </a:ext>
            </a:extLst>
          </p:cNvPr>
          <p:cNvSpPr/>
          <p:nvPr>
            <p:custDataLst>
              <p:tags r:id="rId44"/>
            </p:custDataLst>
          </p:nvPr>
        </p:nvSpPr>
        <p:spPr bwMode="gray">
          <a:xfrm>
            <a:off x="8104188" y="5816600"/>
            <a:ext cx="177800" cy="177800"/>
          </a:xfrm>
          <a:prstGeom prst="triangle">
            <a:avLst/>
          </a:prstGeom>
          <a:solidFill>
            <a:schemeClr val="accent2"/>
          </a:solidFill>
          <a:ln w="9525" cap="flat" cmpd="sng" algn="ctr">
            <a:solidFill>
              <a:schemeClr val="accent2"/>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75C488C4-95FD-78C4-A07E-5139D8DDAE99}"/>
              </a:ext>
            </a:extLst>
          </p:cNvPr>
          <p:cNvSpPr/>
          <p:nvPr>
            <p:custDataLst>
              <p:tags r:id="rId45"/>
            </p:custDataLst>
          </p:nvPr>
        </p:nvSpPr>
        <p:spPr bwMode="gray">
          <a:xfrm>
            <a:off x="7616825"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1" name="Oval 30">
            <a:extLst>
              <a:ext uri="{FF2B5EF4-FFF2-40B4-BE49-F238E27FC236}">
                <a16:creationId xmlns:a16="http://schemas.microsoft.com/office/drawing/2014/main" id="{DE954AB8-EACE-CD42-F2C5-91F5CF6F0083}"/>
              </a:ext>
            </a:extLst>
          </p:cNvPr>
          <p:cNvSpPr/>
          <p:nvPr>
            <p:custDataLst>
              <p:tags r:id="rId46"/>
            </p:custDataLst>
          </p:nvPr>
        </p:nvSpPr>
        <p:spPr bwMode="gray">
          <a:xfrm>
            <a:off x="8039100"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0" name="Isosceles Triangle 29">
            <a:extLst>
              <a:ext uri="{FF2B5EF4-FFF2-40B4-BE49-F238E27FC236}">
                <a16:creationId xmlns:a16="http://schemas.microsoft.com/office/drawing/2014/main" id="{482229E3-A39C-C55C-6639-61B62D406E7E}"/>
              </a:ext>
            </a:extLst>
          </p:cNvPr>
          <p:cNvSpPr/>
          <p:nvPr>
            <p:custDataLst>
              <p:tags r:id="rId47"/>
            </p:custDataLst>
          </p:nvPr>
        </p:nvSpPr>
        <p:spPr bwMode="gray">
          <a:xfrm>
            <a:off x="8656638" y="3736975"/>
            <a:ext cx="177800" cy="177800"/>
          </a:xfrm>
          <a:prstGeom prst="triangle">
            <a:avLst/>
          </a:prstGeom>
          <a:solidFill>
            <a:schemeClr val="accent1"/>
          </a:solidFill>
          <a:ln w="9525" cap="flat" cmpd="sng" algn="ctr">
            <a:solidFill>
              <a:schemeClr val="accent1"/>
            </a:solidFill>
            <a:prstDash val="solid"/>
            <a:miter lim="800000"/>
            <a:headEnd type="none" w="med" len="med"/>
            <a:tailEnd type="none" w="med" len="med"/>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Diamond 41">
            <a:extLst>
              <a:ext uri="{FF2B5EF4-FFF2-40B4-BE49-F238E27FC236}">
                <a16:creationId xmlns:a16="http://schemas.microsoft.com/office/drawing/2014/main" id="{9FFF94DD-B18A-0A5F-9703-61A941F11845}"/>
              </a:ext>
            </a:extLst>
          </p:cNvPr>
          <p:cNvSpPr/>
          <p:nvPr>
            <p:custDataLst>
              <p:tags r:id="rId48"/>
            </p:custDataLst>
          </p:nvPr>
        </p:nvSpPr>
        <p:spPr bwMode="gray">
          <a:xfrm>
            <a:off x="8948738" y="5197475"/>
            <a:ext cx="177800" cy="177800"/>
          </a:xfrm>
          <a:prstGeom prst="diamond">
            <a:avLst/>
          </a:prstGeom>
          <a:solidFill>
            <a:srgbClr val="E33B3B"/>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7" name="Oval 266">
            <a:extLst>
              <a:ext uri="{FF2B5EF4-FFF2-40B4-BE49-F238E27FC236}">
                <a16:creationId xmlns:a16="http://schemas.microsoft.com/office/drawing/2014/main" id="{D4818A42-83F8-B369-328B-DED17E321882}"/>
              </a:ext>
            </a:extLst>
          </p:cNvPr>
          <p:cNvSpPr/>
          <p:nvPr>
            <p:custDataLst>
              <p:tags r:id="rId49"/>
            </p:custDataLst>
          </p:nvPr>
        </p:nvSpPr>
        <p:spPr bwMode="gray">
          <a:xfrm>
            <a:off x="9566275" y="5502275"/>
            <a:ext cx="177800" cy="177800"/>
          </a:xfrm>
          <a:prstGeom prst="ellipse">
            <a:avLst/>
          </a:prstGeom>
          <a:solidFill>
            <a:srgbClr val="FFFFFF"/>
          </a:solidFill>
          <a:ln w="9525" cap="sq" cmpd="sng" algn="ctr">
            <a:solidFill>
              <a:srgbClr val="E33B3B"/>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40" name="Diamond 39">
            <a:extLst>
              <a:ext uri="{FF2B5EF4-FFF2-40B4-BE49-F238E27FC236}">
                <a16:creationId xmlns:a16="http://schemas.microsoft.com/office/drawing/2014/main" id="{F8120519-E244-0FB7-7116-5645C256E417}"/>
              </a:ext>
            </a:extLst>
          </p:cNvPr>
          <p:cNvSpPr/>
          <p:nvPr>
            <p:custDataLst>
              <p:tags r:id="rId50"/>
            </p:custDataLst>
          </p:nvPr>
        </p:nvSpPr>
        <p:spPr bwMode="gray">
          <a:xfrm>
            <a:off x="8428038" y="519747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9" name="Isosceles Triangle 188">
            <a:extLst>
              <a:ext uri="{FF2B5EF4-FFF2-40B4-BE49-F238E27FC236}">
                <a16:creationId xmlns:a16="http://schemas.microsoft.com/office/drawing/2014/main" id="{F14A997A-3D21-73D7-E42D-A30A27412EB6}"/>
              </a:ext>
            </a:extLst>
          </p:cNvPr>
          <p:cNvSpPr/>
          <p:nvPr>
            <p:custDataLst>
              <p:tags r:id="rId51"/>
            </p:custDataLst>
          </p:nvPr>
        </p:nvSpPr>
        <p:spPr bwMode="gray">
          <a:xfrm>
            <a:off x="7745413" y="3736975"/>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91" name="Oval 190">
            <a:extLst>
              <a:ext uri="{FF2B5EF4-FFF2-40B4-BE49-F238E27FC236}">
                <a16:creationId xmlns:a16="http://schemas.microsoft.com/office/drawing/2014/main" id="{BFDD1F37-2E02-E91D-24E6-95766830C3D8}"/>
              </a:ext>
            </a:extLst>
          </p:cNvPr>
          <p:cNvSpPr/>
          <p:nvPr>
            <p:custDataLst>
              <p:tags r:id="rId52"/>
            </p:custDataLst>
          </p:nvPr>
        </p:nvSpPr>
        <p:spPr bwMode="gray">
          <a:xfrm>
            <a:off x="6900863" y="404177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2" name="Isosceles Triangle 171">
            <a:extLst>
              <a:ext uri="{FF2B5EF4-FFF2-40B4-BE49-F238E27FC236}">
                <a16:creationId xmlns:a16="http://schemas.microsoft.com/office/drawing/2014/main" id="{0F109413-4C69-ABCF-1144-7A1CA3317CEC}"/>
              </a:ext>
            </a:extLst>
          </p:cNvPr>
          <p:cNvSpPr/>
          <p:nvPr>
            <p:custDataLst>
              <p:tags r:id="rId53"/>
            </p:custDataLst>
          </p:nvPr>
        </p:nvSpPr>
        <p:spPr bwMode="gray">
          <a:xfrm>
            <a:off x="6022975" y="209391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5" name="Oval 24">
            <a:extLst>
              <a:ext uri="{FF2B5EF4-FFF2-40B4-BE49-F238E27FC236}">
                <a16:creationId xmlns:a16="http://schemas.microsoft.com/office/drawing/2014/main" id="{72AECEFE-7784-84D9-FDEB-D7237604E212}"/>
              </a:ext>
            </a:extLst>
          </p:cNvPr>
          <p:cNvSpPr/>
          <p:nvPr>
            <p:custDataLst>
              <p:tags r:id="rId54"/>
            </p:custDataLst>
          </p:nvPr>
        </p:nvSpPr>
        <p:spPr bwMode="gray">
          <a:xfrm>
            <a:off x="8201025" y="5502275"/>
            <a:ext cx="177800" cy="177800"/>
          </a:xfrm>
          <a:prstGeom prst="ellipse">
            <a:avLst/>
          </a:prstGeom>
          <a:solidFill>
            <a:srgbClr val="FFFFFF"/>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3" name="Isosceles Triangle 182">
            <a:extLst>
              <a:ext uri="{FF2B5EF4-FFF2-40B4-BE49-F238E27FC236}">
                <a16:creationId xmlns:a16="http://schemas.microsoft.com/office/drawing/2014/main" id="{CE202DAD-3298-687E-0CF5-89DD45395849}"/>
              </a:ext>
            </a:extLst>
          </p:cNvPr>
          <p:cNvSpPr/>
          <p:nvPr>
            <p:custDataLst>
              <p:tags r:id="rId55"/>
            </p:custDataLst>
          </p:nvPr>
        </p:nvSpPr>
        <p:spPr bwMode="gray">
          <a:xfrm>
            <a:off x="7291388" y="318928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1" name="Isosceles Triangle 180">
            <a:extLst>
              <a:ext uri="{FF2B5EF4-FFF2-40B4-BE49-F238E27FC236}">
                <a16:creationId xmlns:a16="http://schemas.microsoft.com/office/drawing/2014/main" id="{17AA1629-CD85-5523-24B9-F65E504E3A4E}"/>
              </a:ext>
            </a:extLst>
          </p:cNvPr>
          <p:cNvSpPr/>
          <p:nvPr>
            <p:custDataLst>
              <p:tags r:id="rId56"/>
            </p:custDataLst>
          </p:nvPr>
        </p:nvSpPr>
        <p:spPr bwMode="gray">
          <a:xfrm>
            <a:off x="6835775" y="291465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37" name="Oval 36">
            <a:extLst>
              <a:ext uri="{FF2B5EF4-FFF2-40B4-BE49-F238E27FC236}">
                <a16:creationId xmlns:a16="http://schemas.microsoft.com/office/drawing/2014/main" id="{B81F3324-AB8A-55E9-BAEF-A55BED52A0C7}"/>
              </a:ext>
            </a:extLst>
          </p:cNvPr>
          <p:cNvSpPr/>
          <p:nvPr>
            <p:custDataLst>
              <p:tags r:id="rId57"/>
            </p:custDataLst>
          </p:nvPr>
        </p:nvSpPr>
        <p:spPr bwMode="gray">
          <a:xfrm>
            <a:off x="8753475" y="4314825"/>
            <a:ext cx="177800" cy="177800"/>
          </a:xfrm>
          <a:prstGeom prst="ellips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1" name="Diamond 260">
            <a:extLst>
              <a:ext uri="{FF2B5EF4-FFF2-40B4-BE49-F238E27FC236}">
                <a16:creationId xmlns:a16="http://schemas.microsoft.com/office/drawing/2014/main" id="{A2724280-17A8-00D5-EDAD-404D9E8628FD}"/>
              </a:ext>
            </a:extLst>
          </p:cNvPr>
          <p:cNvSpPr/>
          <p:nvPr>
            <p:custDataLst>
              <p:tags r:id="rId58"/>
            </p:custDataLst>
          </p:nvPr>
        </p:nvSpPr>
        <p:spPr bwMode="gray">
          <a:xfrm>
            <a:off x="6705600" y="4619625"/>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6" name="Isosceles Triangle 5">
            <a:extLst>
              <a:ext uri="{FF2B5EF4-FFF2-40B4-BE49-F238E27FC236}">
                <a16:creationId xmlns:a16="http://schemas.microsoft.com/office/drawing/2014/main" id="{A04A9F8D-B962-212F-8A53-C939271E94E6}"/>
              </a:ext>
            </a:extLst>
          </p:cNvPr>
          <p:cNvSpPr/>
          <p:nvPr>
            <p:custDataLst>
              <p:tags r:id="rId59"/>
            </p:custDataLst>
          </p:nvPr>
        </p:nvSpPr>
        <p:spPr bwMode="gray">
          <a:xfrm>
            <a:off x="6673850" y="5816600"/>
            <a:ext cx="177800" cy="177800"/>
          </a:xfrm>
          <a:prstGeom prst="triangle">
            <a:avLst/>
          </a:prstGeom>
          <a:solidFill>
            <a:schemeClr val="accent2"/>
          </a:solidFill>
          <a:ln w="9525" cap="sq" cmpd="sng" algn="ctr">
            <a:solidFill>
              <a:schemeClr val="accent2"/>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85" name="Isosceles Triangle 184">
            <a:extLst>
              <a:ext uri="{FF2B5EF4-FFF2-40B4-BE49-F238E27FC236}">
                <a16:creationId xmlns:a16="http://schemas.microsoft.com/office/drawing/2014/main" id="{9FCBBB72-28F4-5747-9FD2-4685534C1DC3}"/>
              </a:ext>
            </a:extLst>
          </p:cNvPr>
          <p:cNvSpPr/>
          <p:nvPr>
            <p:custDataLst>
              <p:tags r:id="rId60"/>
            </p:custDataLst>
          </p:nvPr>
        </p:nvSpPr>
        <p:spPr bwMode="gray">
          <a:xfrm>
            <a:off x="7518400" y="3462338"/>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8" name="Isosceles Triangle 177">
            <a:extLst>
              <a:ext uri="{FF2B5EF4-FFF2-40B4-BE49-F238E27FC236}">
                <a16:creationId xmlns:a16="http://schemas.microsoft.com/office/drawing/2014/main" id="{229878E0-D7B4-0268-FB07-1752CDDB9EBD}"/>
              </a:ext>
            </a:extLst>
          </p:cNvPr>
          <p:cNvSpPr/>
          <p:nvPr>
            <p:custDataLst>
              <p:tags r:id="rId61"/>
            </p:custDataLst>
          </p:nvPr>
        </p:nvSpPr>
        <p:spPr bwMode="gray">
          <a:xfrm>
            <a:off x="6445250" y="2641600"/>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174" name="Isosceles Triangle 173">
            <a:extLst>
              <a:ext uri="{FF2B5EF4-FFF2-40B4-BE49-F238E27FC236}">
                <a16:creationId xmlns:a16="http://schemas.microsoft.com/office/drawing/2014/main" id="{C4A97F3D-AEC8-D1BC-9CCF-C4A6CC0AA725}"/>
              </a:ext>
            </a:extLst>
          </p:cNvPr>
          <p:cNvSpPr/>
          <p:nvPr>
            <p:custDataLst>
              <p:tags r:id="rId62"/>
            </p:custDataLst>
          </p:nvPr>
        </p:nvSpPr>
        <p:spPr bwMode="gray">
          <a:xfrm>
            <a:off x="6251575" y="2366963"/>
            <a:ext cx="177800" cy="177800"/>
          </a:xfrm>
          <a:prstGeom prst="triangle">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63" name="Diamond 262">
            <a:extLst>
              <a:ext uri="{FF2B5EF4-FFF2-40B4-BE49-F238E27FC236}">
                <a16:creationId xmlns:a16="http://schemas.microsoft.com/office/drawing/2014/main" id="{686448A3-DBCB-BE23-9DA9-33AF2993D091}"/>
              </a:ext>
            </a:extLst>
          </p:cNvPr>
          <p:cNvSpPr/>
          <p:nvPr>
            <p:custDataLst>
              <p:tags r:id="rId63"/>
            </p:custDataLst>
          </p:nvPr>
        </p:nvSpPr>
        <p:spPr bwMode="gray">
          <a:xfrm>
            <a:off x="8753475" y="4894263"/>
            <a:ext cx="177800" cy="177800"/>
          </a:xfrm>
          <a:prstGeom prst="diamond">
            <a:avLst/>
          </a:prstGeom>
          <a:solidFill>
            <a:schemeClr val="accent1"/>
          </a:solidFill>
          <a:ln w="9525" cap="sq" cmpd="sng" algn="ctr">
            <a:solidFill>
              <a:schemeClr val="accent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cxnSp>
        <p:nvCxnSpPr>
          <p:cNvPr id="34" name="LineBasicDefault 19">
            <a:extLst>
              <a:ext uri="{FF2B5EF4-FFF2-40B4-BE49-F238E27FC236}">
                <a16:creationId xmlns:a16="http://schemas.microsoft.com/office/drawing/2014/main" id="{5872F154-506F-7B54-CC0A-F419DE872D22}"/>
              </a:ext>
            </a:extLst>
          </p:cNvPr>
          <p:cNvCxnSpPr>
            <a:cxnSpLocks/>
          </p:cNvCxnSpPr>
          <p:nvPr>
            <p:custDataLst>
              <p:tags r:id="rId64"/>
            </p:custDataLst>
          </p:nvPr>
        </p:nvCxnSpPr>
        <p:spPr>
          <a:xfrm>
            <a:off x="554735" y="2038350"/>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2" name="LineBasicDefault 19">
            <a:extLst>
              <a:ext uri="{FF2B5EF4-FFF2-40B4-BE49-F238E27FC236}">
                <a16:creationId xmlns:a16="http://schemas.microsoft.com/office/drawing/2014/main" id="{F996F348-C75F-0631-98EC-05C2D10EA378}"/>
              </a:ext>
            </a:extLst>
          </p:cNvPr>
          <p:cNvCxnSpPr>
            <a:cxnSpLocks/>
          </p:cNvCxnSpPr>
          <p:nvPr>
            <p:custDataLst>
              <p:tags r:id="rId65"/>
            </p:custDataLst>
          </p:nvPr>
        </p:nvCxnSpPr>
        <p:spPr>
          <a:xfrm>
            <a:off x="554735" y="5751513"/>
            <a:ext cx="5232613"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5" name="GreyLineSeparatorDefault 165">
            <a:extLst>
              <a:ext uri="{FF2B5EF4-FFF2-40B4-BE49-F238E27FC236}">
                <a16:creationId xmlns:a16="http://schemas.microsoft.com/office/drawing/2014/main" id="{A035F2AE-F0DF-92EC-B74E-11E5B68E0623}"/>
              </a:ext>
            </a:extLst>
          </p:cNvPr>
          <p:cNvCxnSpPr>
            <a:cxnSpLocks/>
          </p:cNvCxnSpPr>
          <p:nvPr>
            <p:custDataLst>
              <p:tags r:id="rId66"/>
            </p:custDataLst>
          </p:nvPr>
        </p:nvCxnSpPr>
        <p:spPr>
          <a:xfrm>
            <a:off x="554736" y="39878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8" name="GreyLineSeparatorDefault 165">
            <a:extLst>
              <a:ext uri="{FF2B5EF4-FFF2-40B4-BE49-F238E27FC236}">
                <a16:creationId xmlns:a16="http://schemas.microsoft.com/office/drawing/2014/main" id="{96292BBD-7ADD-9461-8703-21DEBBD67BAB}"/>
              </a:ext>
            </a:extLst>
          </p:cNvPr>
          <p:cNvCxnSpPr>
            <a:cxnSpLocks/>
          </p:cNvCxnSpPr>
          <p:nvPr>
            <p:custDataLst>
              <p:tags r:id="rId67"/>
            </p:custDataLst>
          </p:nvPr>
        </p:nvCxnSpPr>
        <p:spPr>
          <a:xfrm>
            <a:off x="554736" y="4568825"/>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9" name="GreyLineSeparatorDefault 165">
            <a:extLst>
              <a:ext uri="{FF2B5EF4-FFF2-40B4-BE49-F238E27FC236}">
                <a16:creationId xmlns:a16="http://schemas.microsoft.com/office/drawing/2014/main" id="{F52B252E-FDCC-9135-0957-95FBA592DF73}"/>
              </a:ext>
            </a:extLst>
          </p:cNvPr>
          <p:cNvCxnSpPr>
            <a:cxnSpLocks/>
          </p:cNvCxnSpPr>
          <p:nvPr>
            <p:custDataLst>
              <p:tags r:id="rId68"/>
            </p:custDataLst>
          </p:nvPr>
        </p:nvCxnSpPr>
        <p:spPr>
          <a:xfrm>
            <a:off x="554736" y="51435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0" name="GreyLineSeparatorDefault 165">
            <a:extLst>
              <a:ext uri="{FF2B5EF4-FFF2-40B4-BE49-F238E27FC236}">
                <a16:creationId xmlns:a16="http://schemas.microsoft.com/office/drawing/2014/main" id="{8E3A18BA-8CC9-B26E-4893-752A0C76D2FB}"/>
              </a:ext>
            </a:extLst>
          </p:cNvPr>
          <p:cNvCxnSpPr>
            <a:cxnSpLocks/>
          </p:cNvCxnSpPr>
          <p:nvPr>
            <p:custDataLst>
              <p:tags r:id="rId69"/>
            </p:custDataLst>
          </p:nvPr>
        </p:nvCxnSpPr>
        <p:spPr>
          <a:xfrm>
            <a:off x="554736" y="5448300"/>
            <a:ext cx="5199950"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882604F4-CE9E-AC9E-124C-EF95C861E9D9}"/>
              </a:ext>
            </a:extLst>
          </p:cNvPr>
          <p:cNvSpPr txBox="1">
            <a:spLocks/>
          </p:cNvSpPr>
          <p:nvPr>
            <p:custDataLst>
              <p:tags r:id="rId70"/>
            </p:custDataLst>
          </p:nvPr>
        </p:nvSpPr>
        <p:spPr>
          <a:xfrm>
            <a:off x="6232467" y="2066130"/>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#2 Feb 12</a:t>
            </a:r>
          </a:p>
        </p:txBody>
      </p:sp>
      <p:sp>
        <p:nvSpPr>
          <p:cNvPr id="180" name="TextBox 179">
            <a:extLst>
              <a:ext uri="{FF2B5EF4-FFF2-40B4-BE49-F238E27FC236}">
                <a16:creationId xmlns:a16="http://schemas.microsoft.com/office/drawing/2014/main" id="{C5D1F391-AB51-0D73-0817-6DA81AE72B2B}"/>
              </a:ext>
            </a:extLst>
          </p:cNvPr>
          <p:cNvSpPr txBox="1">
            <a:spLocks/>
          </p:cNvSpPr>
          <p:nvPr>
            <p:custDataLst>
              <p:tags r:id="rId71"/>
            </p:custDataLst>
          </p:nvPr>
        </p:nvSpPr>
        <p:spPr>
          <a:xfrm>
            <a:off x="7023099" y="28781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#4 Mar 10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4" name="TextBox 183">
            <a:extLst>
              <a:ext uri="{FF2B5EF4-FFF2-40B4-BE49-F238E27FC236}">
                <a16:creationId xmlns:a16="http://schemas.microsoft.com/office/drawing/2014/main" id="{3A6A4834-5CC3-CFA5-A968-B7CE7FAFBCCE}"/>
              </a:ext>
            </a:extLst>
          </p:cNvPr>
          <p:cNvSpPr txBox="1">
            <a:spLocks/>
          </p:cNvSpPr>
          <p:nvPr>
            <p:custDataLst>
              <p:tags r:id="rId72"/>
            </p:custDataLst>
          </p:nvPr>
        </p:nvSpPr>
        <p:spPr>
          <a:xfrm>
            <a:off x="7474813" y="3133725"/>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#5 Mar 24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186" name="TextBox 185">
            <a:extLst>
              <a:ext uri="{FF2B5EF4-FFF2-40B4-BE49-F238E27FC236}">
                <a16:creationId xmlns:a16="http://schemas.microsoft.com/office/drawing/2014/main" id="{A57390CD-4FEA-46D8-D6F0-F0ADE852DE70}"/>
              </a:ext>
            </a:extLst>
          </p:cNvPr>
          <p:cNvSpPr txBox="1">
            <a:spLocks/>
          </p:cNvSpPr>
          <p:nvPr>
            <p:custDataLst>
              <p:tags r:id="rId73"/>
            </p:custDataLst>
          </p:nvPr>
        </p:nvSpPr>
        <p:spPr>
          <a:xfrm>
            <a:off x="7719270" y="3409950"/>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#6 Mar 30</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256" name="TextBox 255">
            <a:extLst>
              <a:ext uri="{FF2B5EF4-FFF2-40B4-BE49-F238E27FC236}">
                <a16:creationId xmlns:a16="http://schemas.microsoft.com/office/drawing/2014/main" id="{0B918CB3-3104-A324-F079-B129E57822CD}"/>
              </a:ext>
            </a:extLst>
          </p:cNvPr>
          <p:cNvSpPr txBox="1">
            <a:spLocks/>
          </p:cNvSpPr>
          <p:nvPr>
            <p:custDataLst>
              <p:tags r:id="rId74"/>
            </p:custDataLst>
          </p:nvPr>
        </p:nvSpPr>
        <p:spPr>
          <a:xfrm>
            <a:off x="6267886" y="4009232"/>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PRS Update </a:t>
            </a:r>
            <a:r>
              <a:rPr kumimoji="0" lang="en-US" sz="800" b="0" i="0" u="none" strike="noStrike" kern="0" cap="none" spc="0" normalizeH="0" baseline="0" noProof="0">
                <a:ln>
                  <a:noFill/>
                </a:ln>
                <a:solidFill>
                  <a:srgbClr val="171A1C"/>
                </a:solidFill>
                <a:effectLst/>
                <a:uLnTx/>
                <a:uFillTx/>
                <a:latin typeface="Arial"/>
                <a:ea typeface="+mn-ea"/>
                <a:cs typeface="+mn-cs"/>
              </a:rPr>
              <a:t>3/11</a:t>
            </a:r>
          </a:p>
        </p:txBody>
      </p:sp>
      <p:sp>
        <p:nvSpPr>
          <p:cNvPr id="264" name="TextBox 263">
            <a:extLst>
              <a:ext uri="{FF2B5EF4-FFF2-40B4-BE49-F238E27FC236}">
                <a16:creationId xmlns:a16="http://schemas.microsoft.com/office/drawing/2014/main" id="{71D2FD71-73ED-E7CF-C2B3-84F0C3949AED}"/>
              </a:ext>
            </a:extLst>
          </p:cNvPr>
          <p:cNvSpPr txBox="1">
            <a:spLocks/>
          </p:cNvSpPr>
          <p:nvPr>
            <p:custDataLst>
              <p:tags r:id="rId75"/>
            </p:custDataLst>
          </p:nvPr>
        </p:nvSpPr>
        <p:spPr>
          <a:xfrm>
            <a:off x="8978787" y="4882717"/>
            <a:ext cx="500062"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Vote </a:t>
            </a:r>
            <a:r>
              <a:rPr kumimoji="0" lang="en-US" sz="800" b="0" i="0" u="none" strike="noStrike" kern="0" cap="none" spc="0" normalizeH="0" baseline="0" noProof="0">
                <a:ln>
                  <a:noFill/>
                </a:ln>
                <a:solidFill>
                  <a:srgbClr val="171A1C"/>
                </a:solidFill>
                <a:effectLst/>
                <a:uLnTx/>
                <a:uFillTx/>
                <a:latin typeface="Arial"/>
                <a:ea typeface="+mn-ea"/>
                <a:cs typeface="+mn-cs"/>
              </a:rPr>
              <a:t>5/7</a:t>
            </a:r>
          </a:p>
        </p:txBody>
      </p:sp>
      <p:sp>
        <p:nvSpPr>
          <p:cNvPr id="268" name="TextBox 267">
            <a:extLst>
              <a:ext uri="{FF2B5EF4-FFF2-40B4-BE49-F238E27FC236}">
                <a16:creationId xmlns:a16="http://schemas.microsoft.com/office/drawing/2014/main" id="{E21CBC7C-1F40-B920-5A6C-C7F0E97C5945}"/>
              </a:ext>
            </a:extLst>
          </p:cNvPr>
          <p:cNvSpPr txBox="1">
            <a:spLocks/>
          </p:cNvSpPr>
          <p:nvPr>
            <p:custDataLst>
              <p:tags r:id="rId76"/>
            </p:custDataLst>
          </p:nvPr>
        </p:nvSpPr>
        <p:spPr>
          <a:xfrm>
            <a:off x="9832975" y="5476875"/>
            <a:ext cx="615682" cy="246063"/>
          </a:xfrm>
          <a:prstGeom prst="rect">
            <a:avLst/>
          </a:prstGeom>
          <a:no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Vote </a:t>
            </a:r>
            <a:r>
              <a:rPr kumimoji="0" lang="en-US" sz="800" b="0" i="0" u="none" strike="noStrike" kern="0" cap="none" spc="0" normalizeH="0" baseline="0" noProof="0">
                <a:ln>
                  <a:noFill/>
                </a:ln>
                <a:solidFill>
                  <a:srgbClr val="171A1C"/>
                </a:solidFill>
                <a:effectLst/>
                <a:uLnTx/>
                <a:uFillTx/>
                <a:latin typeface="Arial"/>
                <a:ea typeface="+mn-ea"/>
                <a:cs typeface="+mn-cs"/>
              </a:rPr>
              <a:t>6/1</a:t>
            </a:r>
          </a:p>
        </p:txBody>
      </p:sp>
      <p:sp>
        <p:nvSpPr>
          <p:cNvPr id="15" name="TextBox 14">
            <a:extLst>
              <a:ext uri="{FF2B5EF4-FFF2-40B4-BE49-F238E27FC236}">
                <a16:creationId xmlns:a16="http://schemas.microsoft.com/office/drawing/2014/main" id="{58E65B1A-24B2-CBDD-3556-B98E1A633B5B}"/>
              </a:ext>
            </a:extLst>
          </p:cNvPr>
          <p:cNvSpPr txBox="1">
            <a:spLocks/>
          </p:cNvSpPr>
          <p:nvPr>
            <p:custDataLst>
              <p:tags r:id="rId77"/>
            </p:custDataLst>
          </p:nvPr>
        </p:nvSpPr>
        <p:spPr>
          <a:xfrm>
            <a:off x="5729769" y="6034178"/>
            <a:ext cx="1133475" cy="369888"/>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3/4 </a:t>
            </a:r>
            <a:r>
              <a:rPr kumimoji="0" lang="en-US" sz="800" b="0" i="0" u="none" strike="noStrike" kern="0" cap="none" spc="0" normalizeH="0" baseline="0" noProof="0">
                <a:ln>
                  <a:noFill/>
                </a:ln>
                <a:solidFill>
                  <a:srgbClr val="000000"/>
                </a:solidFill>
                <a:effectLst/>
                <a:uLnTx/>
                <a:uFillTx/>
                <a:latin typeface="Arial"/>
                <a:ea typeface="+mn-ea"/>
                <a:cs typeface="+mn-cs"/>
              </a:rPr>
              <a:t>ERCOT files Batch Zero Revision Request(s)</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cxnSp>
        <p:nvCxnSpPr>
          <p:cNvPr id="12" name="GreyLineSeparatorDefault 165">
            <a:extLst>
              <a:ext uri="{FF2B5EF4-FFF2-40B4-BE49-F238E27FC236}">
                <a16:creationId xmlns:a16="http://schemas.microsoft.com/office/drawing/2014/main" id="{10BF5C96-400B-0D51-7AED-3D022F12A5CA}"/>
              </a:ext>
            </a:extLst>
          </p:cNvPr>
          <p:cNvCxnSpPr>
            <a:cxnSpLocks/>
          </p:cNvCxnSpPr>
          <p:nvPr>
            <p:custDataLst>
              <p:tags r:id="rId78"/>
            </p:custDataLst>
          </p:nvPr>
        </p:nvCxnSpPr>
        <p:spPr>
          <a:xfrm>
            <a:off x="5753989" y="3128963"/>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0" name="GreyLineSeparatorDefault 165">
            <a:extLst>
              <a:ext uri="{FF2B5EF4-FFF2-40B4-BE49-F238E27FC236}">
                <a16:creationId xmlns:a16="http://schemas.microsoft.com/office/drawing/2014/main" id="{EEF955DA-52B4-A7E8-98E8-AC2E7D7B7C6D}"/>
              </a:ext>
            </a:extLst>
          </p:cNvPr>
          <p:cNvCxnSpPr>
            <a:cxnSpLocks/>
          </p:cNvCxnSpPr>
          <p:nvPr>
            <p:custDataLst>
              <p:tags r:id="rId79"/>
            </p:custDataLst>
          </p:nvPr>
        </p:nvCxnSpPr>
        <p:spPr>
          <a:xfrm>
            <a:off x="5753989" y="3676650"/>
            <a:ext cx="5883275"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GreyLineSeparatorDefault 165">
            <a:extLst>
              <a:ext uri="{FF2B5EF4-FFF2-40B4-BE49-F238E27FC236}">
                <a16:creationId xmlns:a16="http://schemas.microsoft.com/office/drawing/2014/main" id="{0B65B8A9-CBCD-C140-497D-E639FCDDAEE3}"/>
              </a:ext>
            </a:extLst>
          </p:cNvPr>
          <p:cNvCxnSpPr>
            <a:cxnSpLocks/>
          </p:cNvCxnSpPr>
          <p:nvPr>
            <p:custDataLst>
              <p:tags r:id="rId80"/>
            </p:custDataLst>
          </p:nvPr>
        </p:nvCxnSpPr>
        <p:spPr>
          <a:xfrm>
            <a:off x="5753989" y="3395663"/>
            <a:ext cx="5881079"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 name="GreyLineSeparatorDefault 165">
            <a:extLst>
              <a:ext uri="{FF2B5EF4-FFF2-40B4-BE49-F238E27FC236}">
                <a16:creationId xmlns:a16="http://schemas.microsoft.com/office/drawing/2014/main" id="{2F470A34-4534-FC96-5801-5D6F675DF759}"/>
              </a:ext>
            </a:extLst>
          </p:cNvPr>
          <p:cNvCxnSpPr>
            <a:cxnSpLocks/>
          </p:cNvCxnSpPr>
          <p:nvPr>
            <p:custDataLst>
              <p:tags r:id="rId81"/>
            </p:custDataLst>
          </p:nvPr>
        </p:nvCxnSpPr>
        <p:spPr>
          <a:xfrm>
            <a:off x="1646233" y="2339975"/>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 name="GreyLineSeparatorDefault 165">
            <a:extLst>
              <a:ext uri="{FF2B5EF4-FFF2-40B4-BE49-F238E27FC236}">
                <a16:creationId xmlns:a16="http://schemas.microsoft.com/office/drawing/2014/main" id="{2C3FDA93-ACA6-9D0A-FA86-360C74A381A5}"/>
              </a:ext>
            </a:extLst>
          </p:cNvPr>
          <p:cNvCxnSpPr>
            <a:cxnSpLocks/>
          </p:cNvCxnSpPr>
          <p:nvPr>
            <p:custDataLst>
              <p:tags r:id="rId82"/>
            </p:custDataLst>
          </p:nvPr>
        </p:nvCxnSpPr>
        <p:spPr>
          <a:xfrm>
            <a:off x="1646233" y="2603500"/>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1" name="GreyLineSeparatorDefault 165">
            <a:extLst>
              <a:ext uri="{FF2B5EF4-FFF2-40B4-BE49-F238E27FC236}">
                <a16:creationId xmlns:a16="http://schemas.microsoft.com/office/drawing/2014/main" id="{FD4E72C3-BC15-EEB7-87D6-C0323359DD87}"/>
              </a:ext>
            </a:extLst>
          </p:cNvPr>
          <p:cNvCxnSpPr>
            <a:cxnSpLocks/>
          </p:cNvCxnSpPr>
          <p:nvPr>
            <p:custDataLst>
              <p:tags r:id="rId83"/>
            </p:custDataLst>
          </p:nvPr>
        </p:nvCxnSpPr>
        <p:spPr>
          <a:xfrm>
            <a:off x="1646233" y="2865438"/>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1" name="GreyLineSeparatorDefault 165">
            <a:extLst>
              <a:ext uri="{FF2B5EF4-FFF2-40B4-BE49-F238E27FC236}">
                <a16:creationId xmlns:a16="http://schemas.microsoft.com/office/drawing/2014/main" id="{E6F9F649-2735-18D8-42BD-E230BBBFF247}"/>
              </a:ext>
            </a:extLst>
          </p:cNvPr>
          <p:cNvCxnSpPr>
            <a:cxnSpLocks/>
          </p:cNvCxnSpPr>
          <p:nvPr>
            <p:custDataLst>
              <p:tags r:id="rId84"/>
            </p:custDataLst>
          </p:nvPr>
        </p:nvCxnSpPr>
        <p:spPr>
          <a:xfrm>
            <a:off x="1646233" y="42783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2" name="GreyLineSeparatorDefault 165">
            <a:extLst>
              <a:ext uri="{FF2B5EF4-FFF2-40B4-BE49-F238E27FC236}">
                <a16:creationId xmlns:a16="http://schemas.microsoft.com/office/drawing/2014/main" id="{71281F45-D45C-DE97-A7E6-57C8F1C1BADE}"/>
              </a:ext>
            </a:extLst>
          </p:cNvPr>
          <p:cNvCxnSpPr>
            <a:cxnSpLocks/>
          </p:cNvCxnSpPr>
          <p:nvPr>
            <p:custDataLst>
              <p:tags r:id="rId85"/>
            </p:custDataLst>
          </p:nvPr>
        </p:nvCxnSpPr>
        <p:spPr>
          <a:xfrm>
            <a:off x="1646233" y="4849813"/>
            <a:ext cx="9988553"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58DCF03B-6A4F-4B1A-5D18-712F8BADE245}"/>
              </a:ext>
            </a:extLst>
          </p:cNvPr>
          <p:cNvSpPr txBox="1">
            <a:spLocks/>
          </p:cNvSpPr>
          <p:nvPr>
            <p:custDataLst>
              <p:tags r:id="rId86"/>
            </p:custDataLst>
          </p:nvPr>
        </p:nvSpPr>
        <p:spPr>
          <a:xfrm>
            <a:off x="10935366" y="6034178"/>
            <a:ext cx="701898" cy="49244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000000"/>
                </a:solidFill>
                <a:effectLst/>
                <a:uLnTx/>
                <a:uFillTx/>
                <a:latin typeface="Arial"/>
                <a:ea typeface="+mn-ea"/>
                <a:cs typeface="+mn-cs"/>
              </a:rPr>
              <a:t>7/10 </a:t>
            </a:r>
            <a:r>
              <a:rPr kumimoji="0" lang="en-US" sz="800" b="0" i="0" u="none" strike="noStrike" kern="0" cap="none" spc="0" normalizeH="0" baseline="0" noProof="0">
                <a:ln>
                  <a:noFill/>
                </a:ln>
                <a:solidFill>
                  <a:srgbClr val="000000"/>
                </a:solidFill>
                <a:effectLst/>
                <a:uLnTx/>
                <a:uFillTx/>
                <a:latin typeface="Arial"/>
                <a:ea typeface="+mn-ea"/>
                <a:cs typeface="+mn-cs"/>
              </a:rPr>
              <a:t>Target effective date of NPRR1325 and PGRR145</a:t>
            </a:r>
          </a:p>
        </p:txBody>
      </p:sp>
      <p:sp>
        <p:nvSpPr>
          <p:cNvPr id="276" name="TextBox 275">
            <a:extLst>
              <a:ext uri="{FF2B5EF4-FFF2-40B4-BE49-F238E27FC236}">
                <a16:creationId xmlns:a16="http://schemas.microsoft.com/office/drawing/2014/main" id="{BE36250B-77A8-1A4C-67A3-79D4793BA739}"/>
              </a:ext>
            </a:extLst>
          </p:cNvPr>
          <p:cNvSpPr txBox="1">
            <a:spLocks/>
          </p:cNvSpPr>
          <p:nvPr>
            <p:custDataLst>
              <p:tags r:id="rId87"/>
            </p:custDataLst>
          </p:nvPr>
        </p:nvSpPr>
        <p:spPr>
          <a:xfrm>
            <a:off x="1646232" y="5522913"/>
            <a:ext cx="4133856" cy="153988"/>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1000" b="0" i="0" u="none" strike="noStrike" kern="0" cap="none" spc="0" normalizeH="0" baseline="0" noProof="0">
                <a:ln>
                  <a:noFill/>
                </a:ln>
                <a:solidFill>
                  <a:srgbClr val="171A1C"/>
                </a:solidFill>
                <a:effectLst/>
                <a:uLnTx/>
                <a:uFillTx/>
                <a:latin typeface="Arial"/>
                <a:ea typeface="+mn-ea"/>
                <a:cs typeface="+mn-cs"/>
              </a:rPr>
              <a:t>Consideration of Batch Zero NPRR 1325 and PGRR 145</a:t>
            </a:r>
          </a:p>
        </p:txBody>
      </p:sp>
      <p:sp>
        <p:nvSpPr>
          <p:cNvPr id="280" name="TextBox 279">
            <a:extLst>
              <a:ext uri="{FF2B5EF4-FFF2-40B4-BE49-F238E27FC236}">
                <a16:creationId xmlns:a16="http://schemas.microsoft.com/office/drawing/2014/main" id="{1AFB365F-A15D-2475-DC3C-672E30200C47}"/>
              </a:ext>
            </a:extLst>
          </p:cNvPr>
          <p:cNvSpPr txBox="1">
            <a:spLocks/>
          </p:cNvSpPr>
          <p:nvPr>
            <p:custDataLst>
              <p:tags r:id="rId88"/>
            </p:custDataLst>
          </p:nvPr>
        </p:nvSpPr>
        <p:spPr>
          <a:xfrm>
            <a:off x="6469705" y="2348706"/>
            <a:ext cx="501951"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LLWG</a:t>
            </a:r>
            <a:r>
              <a:rPr kumimoji="0" lang="en-US" sz="800" b="0" i="0" u="none" strike="noStrike" kern="0" cap="none" spc="0" normalizeH="0" baseline="0" noProof="0">
                <a:ln>
                  <a:noFill/>
                </a:ln>
                <a:solidFill>
                  <a:srgbClr val="171A1C"/>
                </a:solidFill>
                <a:effectLst/>
                <a:uLnTx/>
                <a:uFillTx/>
                <a:latin typeface="Arial"/>
                <a:ea typeface="+mn-ea"/>
                <a:cs typeface="+mn-cs"/>
              </a:rPr>
              <a:t> Feb 19</a:t>
            </a:r>
          </a:p>
        </p:txBody>
      </p:sp>
      <p:sp>
        <p:nvSpPr>
          <p:cNvPr id="284" name="TextBox 283">
            <a:extLst>
              <a:ext uri="{FF2B5EF4-FFF2-40B4-BE49-F238E27FC236}">
                <a16:creationId xmlns:a16="http://schemas.microsoft.com/office/drawing/2014/main" id="{5C0EAAB6-10A0-D5E4-DD7E-D3211531D63B}"/>
              </a:ext>
            </a:extLst>
          </p:cNvPr>
          <p:cNvSpPr txBox="1">
            <a:spLocks/>
          </p:cNvSpPr>
          <p:nvPr>
            <p:custDataLst>
              <p:tags r:id="rId89"/>
            </p:custDataLst>
          </p:nvPr>
        </p:nvSpPr>
        <p:spPr>
          <a:xfrm>
            <a:off x="6655962" y="2611438"/>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#3 Feb 26</a:t>
            </a:r>
          </a:p>
        </p:txBody>
      </p:sp>
      <p:sp>
        <p:nvSpPr>
          <p:cNvPr id="286" name="TextBox 285">
            <a:extLst>
              <a:ext uri="{FF2B5EF4-FFF2-40B4-BE49-F238E27FC236}">
                <a16:creationId xmlns:a16="http://schemas.microsoft.com/office/drawing/2014/main" id="{2B98BD1E-F0B2-AFA9-F460-0F0A39D4696F}"/>
              </a:ext>
            </a:extLst>
          </p:cNvPr>
          <p:cNvSpPr txBox="1">
            <a:spLocks/>
          </p:cNvSpPr>
          <p:nvPr>
            <p:custDataLst>
              <p:tags r:id="rId90"/>
            </p:custDataLst>
          </p:nvPr>
        </p:nvSpPr>
        <p:spPr>
          <a:xfrm>
            <a:off x="9580562" y="5173613"/>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TAC Vote</a:t>
            </a:r>
            <a:br>
              <a:rPr kumimoji="0" lang="en-US" sz="800" b="1" i="0" u="none" strike="noStrike" kern="0" cap="none" spc="0" normalizeH="0" baseline="0" noProof="0">
                <a:ln>
                  <a:noFill/>
                </a:ln>
                <a:solidFill>
                  <a:srgbClr val="171A1C"/>
                </a:solidFill>
                <a:effectLst/>
                <a:uLnTx/>
                <a:uFillTx/>
                <a:latin typeface="Arial"/>
                <a:ea typeface="+mn-ea"/>
                <a:cs typeface="+mn-cs"/>
              </a:rPr>
            </a:br>
            <a:r>
              <a:rPr kumimoji="0" lang="en-US" sz="800" b="0" i="0" u="none" strike="noStrike" kern="0" cap="none" spc="0" normalizeH="0" baseline="0" noProof="0">
                <a:ln>
                  <a:noFill/>
                </a:ln>
                <a:solidFill>
                  <a:srgbClr val="171A1C"/>
                </a:solidFill>
                <a:effectLst/>
                <a:uLnTx/>
                <a:uFillTx/>
                <a:latin typeface="Arial"/>
                <a:ea typeface="+mn-ea"/>
                <a:cs typeface="+mn-cs"/>
              </a:rPr>
              <a:t>5/19-20</a:t>
            </a:r>
          </a:p>
        </p:txBody>
      </p:sp>
      <p:cxnSp>
        <p:nvCxnSpPr>
          <p:cNvPr id="19" name="Straight Arrow Connector 18">
            <a:extLst>
              <a:ext uri="{FF2B5EF4-FFF2-40B4-BE49-F238E27FC236}">
                <a16:creationId xmlns:a16="http://schemas.microsoft.com/office/drawing/2014/main" id="{87E05BCF-DD94-7209-18D7-E490C0F7F478}"/>
              </a:ext>
            </a:extLst>
          </p:cNvPr>
          <p:cNvCxnSpPr>
            <a:cxnSpLocks/>
          </p:cNvCxnSpPr>
          <p:nvPr/>
        </p:nvCxnSpPr>
        <p:spPr>
          <a:xfrm>
            <a:off x="3656398" y="2936875"/>
            <a:ext cx="0" cy="979488"/>
          </a:xfrm>
          <a:prstGeom prst="straightConnector1">
            <a:avLst/>
          </a:prstGeom>
          <a:ln w="6350" cap="flat">
            <a:solidFill>
              <a:schemeClr val="tx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154A6E9-7114-62CE-CE25-643BBBDA6749}"/>
              </a:ext>
            </a:extLst>
          </p:cNvPr>
          <p:cNvSpPr txBox="1">
            <a:spLocks/>
          </p:cNvSpPr>
          <p:nvPr>
            <p:custDataLst>
              <p:tags r:id="rId91"/>
            </p:custDataLst>
          </p:nvPr>
        </p:nvSpPr>
        <p:spPr>
          <a:xfrm>
            <a:off x="9566274" y="6034178"/>
            <a:ext cx="779801" cy="246221"/>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lang="en-US" sz="800">
                <a:solidFill>
                  <a:srgbClr val="000000"/>
                </a:solidFill>
                <a:latin typeface="Arial"/>
              </a:rPr>
              <a:t>6/1 </a:t>
            </a:r>
            <a:r>
              <a:rPr kumimoji="0" lang="en-US" sz="800" b="0" i="0" u="none" strike="noStrike" kern="0" cap="none" spc="0" normalizeH="0" baseline="0" noProof="0">
                <a:ln>
                  <a:noFill/>
                </a:ln>
                <a:solidFill>
                  <a:srgbClr val="000000"/>
                </a:solidFill>
                <a:effectLst/>
                <a:uLnTx/>
                <a:uFillTx/>
                <a:latin typeface="Arial"/>
                <a:ea typeface="+mn-ea"/>
                <a:cs typeface="+mn-cs"/>
              </a:rPr>
              <a:t>Target Board approval date</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26" name="TextBox 25">
            <a:extLst>
              <a:ext uri="{FF2B5EF4-FFF2-40B4-BE49-F238E27FC236}">
                <a16:creationId xmlns:a16="http://schemas.microsoft.com/office/drawing/2014/main" id="{A3B5E252-4B15-D90D-3859-30FE56EB2E1A}"/>
              </a:ext>
            </a:extLst>
          </p:cNvPr>
          <p:cNvSpPr txBox="1">
            <a:spLocks/>
          </p:cNvSpPr>
          <p:nvPr>
            <p:custDataLst>
              <p:tags r:id="rId92"/>
            </p:custDataLst>
          </p:nvPr>
        </p:nvSpPr>
        <p:spPr>
          <a:xfrm>
            <a:off x="7523842" y="5476875"/>
            <a:ext cx="615682"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Board  Meeting </a:t>
            </a:r>
            <a:r>
              <a:rPr kumimoji="0" lang="en-US" sz="800" b="0" i="0" u="none" strike="noStrike" kern="0" cap="none" spc="0" normalizeH="0" baseline="0" noProof="0">
                <a:ln>
                  <a:noFill/>
                </a:ln>
                <a:solidFill>
                  <a:srgbClr val="171A1C"/>
                </a:solidFill>
                <a:effectLst/>
                <a:uLnTx/>
                <a:uFillTx/>
                <a:latin typeface="Arial"/>
                <a:ea typeface="+mn-ea"/>
                <a:cs typeface="+mn-cs"/>
              </a:rPr>
              <a:t>4/20</a:t>
            </a:r>
          </a:p>
        </p:txBody>
      </p:sp>
      <p:sp>
        <p:nvSpPr>
          <p:cNvPr id="17" name="TextBox 16">
            <a:extLst>
              <a:ext uri="{FF2B5EF4-FFF2-40B4-BE49-F238E27FC236}">
                <a16:creationId xmlns:a16="http://schemas.microsoft.com/office/drawing/2014/main" id="{5E37D35A-2E2B-854D-3283-62B57BBFA779}"/>
              </a:ext>
            </a:extLst>
          </p:cNvPr>
          <p:cNvSpPr txBox="1">
            <a:spLocks/>
          </p:cNvSpPr>
          <p:nvPr>
            <p:custDataLst>
              <p:tags r:id="rId93"/>
            </p:custDataLst>
          </p:nvPr>
        </p:nvSpPr>
        <p:spPr>
          <a:xfrm>
            <a:off x="7142164" y="4881923"/>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4/2</a:t>
            </a:r>
          </a:p>
        </p:txBody>
      </p:sp>
      <p:sp>
        <p:nvSpPr>
          <p:cNvPr id="29" name="Rectangle 28">
            <a:extLst>
              <a:ext uri="{FF2B5EF4-FFF2-40B4-BE49-F238E27FC236}">
                <a16:creationId xmlns:a16="http://schemas.microsoft.com/office/drawing/2014/main" id="{0C132E74-4A82-E2C3-C580-610D8451D619}"/>
              </a:ext>
            </a:extLst>
          </p:cNvPr>
          <p:cNvSpPr>
            <a:spLocks/>
          </p:cNvSpPr>
          <p:nvPr/>
        </p:nvSpPr>
        <p:spPr>
          <a:xfrm>
            <a:off x="6289303" y="5173613"/>
            <a:ext cx="1464226" cy="24606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TAC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9" name="TextBox 8">
            <a:extLst>
              <a:ext uri="{FF2B5EF4-FFF2-40B4-BE49-F238E27FC236}">
                <a16:creationId xmlns:a16="http://schemas.microsoft.com/office/drawing/2014/main" id="{426C3999-64BE-8BF4-3FFE-7116F50DFD06}"/>
              </a:ext>
            </a:extLst>
          </p:cNvPr>
          <p:cNvSpPr txBox="1">
            <a:spLocks/>
          </p:cNvSpPr>
          <p:nvPr>
            <p:custDataLst>
              <p:tags r:id="rId94"/>
            </p:custDataLst>
          </p:nvPr>
        </p:nvSpPr>
        <p:spPr>
          <a:xfrm>
            <a:off x="7960404" y="3719513"/>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#7 Apr 9</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39" name="TextBox 38">
            <a:extLst>
              <a:ext uri="{FF2B5EF4-FFF2-40B4-BE49-F238E27FC236}">
                <a16:creationId xmlns:a16="http://schemas.microsoft.com/office/drawing/2014/main" id="{20C75651-81EF-089E-7B57-9F0D2711CDCC}"/>
              </a:ext>
            </a:extLst>
          </p:cNvPr>
          <p:cNvSpPr txBox="1">
            <a:spLocks/>
          </p:cNvSpPr>
          <p:nvPr>
            <p:custDataLst>
              <p:tags r:id="rId95"/>
            </p:custDataLst>
          </p:nvPr>
        </p:nvSpPr>
        <p:spPr>
          <a:xfrm>
            <a:off x="7851309" y="4311433"/>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Special PRS </a:t>
            </a:r>
            <a:r>
              <a:rPr kumimoji="0" lang="en-US" sz="800" b="0" i="0" u="none" strike="noStrike" kern="0" cap="none" spc="0" normalizeH="0" baseline="0" noProof="0">
                <a:ln>
                  <a:noFill/>
                </a:ln>
                <a:solidFill>
                  <a:srgbClr val="171A1C"/>
                </a:solidFill>
                <a:effectLst/>
                <a:uLnTx/>
                <a:uFillTx/>
                <a:latin typeface="Arial"/>
                <a:ea typeface="+mn-ea"/>
                <a:cs typeface="+mn-cs"/>
              </a:rPr>
              <a:t>4/22</a:t>
            </a:r>
          </a:p>
        </p:txBody>
      </p:sp>
      <p:sp>
        <p:nvSpPr>
          <p:cNvPr id="41" name="TextBox 40">
            <a:extLst>
              <a:ext uri="{FF2B5EF4-FFF2-40B4-BE49-F238E27FC236}">
                <a16:creationId xmlns:a16="http://schemas.microsoft.com/office/drawing/2014/main" id="{B8FD9087-F114-FC1E-FEB3-E704F6C90B7D}"/>
              </a:ext>
            </a:extLst>
          </p:cNvPr>
          <p:cNvSpPr txBox="1">
            <a:spLocks/>
          </p:cNvSpPr>
          <p:nvPr>
            <p:custDataLst>
              <p:tags r:id="rId96"/>
            </p:custDataLst>
          </p:nvPr>
        </p:nvSpPr>
        <p:spPr>
          <a:xfrm>
            <a:off x="7777654" y="5173613"/>
            <a:ext cx="642267" cy="246063"/>
          </a:xfrm>
          <a:prstGeom prst="rect">
            <a:avLst/>
          </a:prstGeom>
          <a:solidFill>
            <a:schemeClr val="bg1"/>
          </a:solidFill>
        </p:spPr>
        <p:txBody>
          <a:bodyPr vert="horz" wrap="square" lIns="0" tIns="0" rIns="0" bIns="0" rtlCol="0" anchor="t">
            <a:no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TAC </a:t>
            </a:r>
            <a:r>
              <a:rPr kumimoji="0" lang="en-US" sz="800" b="0" i="0" u="none" strike="noStrike" kern="0" cap="none" spc="0" normalizeH="0" baseline="0" noProof="0">
                <a:ln>
                  <a:noFill/>
                </a:ln>
                <a:solidFill>
                  <a:srgbClr val="171A1C"/>
                </a:solidFill>
                <a:effectLst/>
                <a:uLnTx/>
                <a:uFillTx/>
                <a:latin typeface="Arial"/>
                <a:ea typeface="+mn-ea"/>
                <a:cs typeface="+mn-cs"/>
              </a:rPr>
              <a:t>4/29</a:t>
            </a:r>
          </a:p>
        </p:txBody>
      </p:sp>
      <p:sp>
        <p:nvSpPr>
          <p:cNvPr id="43" name="TextBox 42">
            <a:extLst>
              <a:ext uri="{FF2B5EF4-FFF2-40B4-BE49-F238E27FC236}">
                <a16:creationId xmlns:a16="http://schemas.microsoft.com/office/drawing/2014/main" id="{1AD41E02-1AE8-3960-99B2-92928A346CB6}"/>
              </a:ext>
            </a:extLst>
          </p:cNvPr>
          <p:cNvSpPr txBox="1">
            <a:spLocks/>
          </p:cNvSpPr>
          <p:nvPr>
            <p:custDataLst>
              <p:tags r:id="rId97"/>
            </p:custDataLst>
          </p:nvPr>
        </p:nvSpPr>
        <p:spPr>
          <a:xfrm>
            <a:off x="8768139" y="5386388"/>
            <a:ext cx="779800"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a:buClr>
                <a:srgbClr val="4A525A"/>
              </a:buClr>
              <a:defRPr/>
            </a:pPr>
            <a:r>
              <a:rPr kumimoji="0" lang="en-US" sz="800" b="1" i="0" u="none" strike="noStrike" kern="0" cap="none" spc="0" normalizeH="0" baseline="0" noProof="0">
                <a:ln>
                  <a:noFill/>
                </a:ln>
                <a:solidFill>
                  <a:srgbClr val="171A1C"/>
                </a:solidFill>
                <a:effectLst/>
                <a:uLnTx/>
                <a:uFillTx/>
                <a:latin typeface="Arial"/>
                <a:ea typeface="+mn-ea"/>
                <a:cs typeface="+mn-cs"/>
              </a:rPr>
              <a:t>Special TAC </a:t>
            </a:r>
            <a:r>
              <a:rPr lang="en-US" sz="800" b="0">
                <a:solidFill>
                  <a:srgbClr val="171A1C"/>
                </a:solidFill>
                <a:latin typeface="Arial"/>
              </a:rPr>
              <a:t>Vote 5/13</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45" name="TextBox 44">
            <a:extLst>
              <a:ext uri="{FF2B5EF4-FFF2-40B4-BE49-F238E27FC236}">
                <a16:creationId xmlns:a16="http://schemas.microsoft.com/office/drawing/2014/main" id="{3D9650F8-3E43-23E0-A86C-A3663B06FFDE}"/>
              </a:ext>
            </a:extLst>
          </p:cNvPr>
          <p:cNvSpPr txBox="1">
            <a:spLocks/>
          </p:cNvSpPr>
          <p:nvPr>
            <p:custDataLst>
              <p:tags r:id="rId98"/>
            </p:custDataLst>
          </p:nvPr>
        </p:nvSpPr>
        <p:spPr>
          <a:xfrm>
            <a:off x="8962847" y="4300922"/>
            <a:ext cx="647878" cy="246063"/>
          </a:xfrm>
          <a:prstGeom prst="rect">
            <a:avLst/>
          </a:prstGeom>
          <a:solidFill>
            <a:schemeClr val="bg2"/>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 PRS Vote</a:t>
            </a:r>
            <a:br>
              <a:rPr kumimoji="0" lang="en-US" sz="800" b="1" i="0" u="none" strike="noStrike" kern="0" cap="none" spc="0" normalizeH="0" baseline="0" noProof="0">
                <a:ln>
                  <a:noFill/>
                </a:ln>
                <a:solidFill>
                  <a:srgbClr val="171A1C"/>
                </a:solidFill>
                <a:effectLst/>
                <a:uLnTx/>
                <a:uFillTx/>
                <a:latin typeface="Arial"/>
                <a:ea typeface="+mn-ea"/>
                <a:cs typeface="Arial"/>
              </a:rPr>
            </a:br>
            <a:r>
              <a:rPr kumimoji="0" lang="en-US" sz="800" b="0" i="0" u="none" strike="noStrike" kern="0" cap="none" spc="0" normalizeH="0" baseline="0" noProof="0">
                <a:ln>
                  <a:noFill/>
                </a:ln>
                <a:solidFill>
                  <a:srgbClr val="171A1C"/>
                </a:solidFill>
                <a:effectLst/>
                <a:uLnTx/>
                <a:uFillTx/>
                <a:latin typeface="Arial"/>
                <a:ea typeface="+mn-ea"/>
                <a:cs typeface="+mn-cs"/>
              </a:rPr>
              <a:t>5</a:t>
            </a:r>
            <a:r>
              <a:rPr kumimoji="0" lang="en-US" sz="800" b="1" i="0" u="none" strike="noStrike" kern="0" cap="none" spc="0" normalizeH="0" baseline="0" noProof="0">
                <a:ln>
                  <a:noFill/>
                </a:ln>
                <a:solidFill>
                  <a:srgbClr val="171A1C"/>
                </a:solidFill>
                <a:effectLst/>
                <a:uLnTx/>
                <a:uFillTx/>
                <a:latin typeface="Arial"/>
                <a:ea typeface="+mn-ea"/>
                <a:cs typeface="+mn-cs"/>
              </a:rPr>
              <a:t>/</a:t>
            </a:r>
            <a:r>
              <a:rPr kumimoji="0" lang="en-US" sz="800" b="0" i="0" u="none" strike="noStrike" kern="0" cap="none" spc="0" normalizeH="0" baseline="0" noProof="0">
                <a:ln>
                  <a:noFill/>
                </a:ln>
                <a:solidFill>
                  <a:srgbClr val="171A1C"/>
                </a:solidFill>
                <a:effectLst/>
                <a:uLnTx/>
                <a:uFillTx/>
                <a:latin typeface="Arial"/>
                <a:ea typeface="+mn-ea"/>
                <a:cs typeface="+mn-cs"/>
              </a:rPr>
              <a:t>6</a:t>
            </a:r>
          </a:p>
        </p:txBody>
      </p:sp>
      <p:sp>
        <p:nvSpPr>
          <p:cNvPr id="28" name="Rectangle 27">
            <a:extLst>
              <a:ext uri="{FF2B5EF4-FFF2-40B4-BE49-F238E27FC236}">
                <a16:creationId xmlns:a16="http://schemas.microsoft.com/office/drawing/2014/main" id="{7A4B51E2-FABA-9E67-4897-523F70E62662}"/>
              </a:ext>
            </a:extLst>
          </p:cNvPr>
          <p:cNvSpPr/>
          <p:nvPr/>
        </p:nvSpPr>
        <p:spPr>
          <a:xfrm>
            <a:off x="6989913" y="2358231"/>
            <a:ext cx="1674270" cy="227013"/>
          </a:xfrm>
          <a:prstGeom prst="rect">
            <a:avLst/>
          </a:prstGeom>
          <a:solidFill>
            <a:srgbClr val="BFBFBF">
              <a:alpha val="60000"/>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171A1C"/>
                </a:solidFill>
                <a:effectLst/>
                <a:uLnTx/>
                <a:uFillTx/>
                <a:latin typeface="Arial"/>
                <a:ea typeface="+mn-ea"/>
                <a:cs typeface="+mn-cs"/>
              </a:rPr>
              <a:t>Monthly LLWG updates</a:t>
            </a:r>
            <a:endParaRPr kumimoji="0" lang="en-US" sz="800" b="1" i="0" u="none" strike="noStrike" kern="1200" cap="none" spc="0" normalizeH="0" baseline="0" noProof="0">
              <a:ln>
                <a:noFill/>
              </a:ln>
              <a:solidFill>
                <a:srgbClr val="171A1C"/>
              </a:solidFill>
              <a:effectLst/>
              <a:uLnTx/>
              <a:uFillTx/>
              <a:latin typeface="Arial"/>
              <a:ea typeface="+mn-ea"/>
              <a:cs typeface="Arial"/>
            </a:endParaRPr>
          </a:p>
        </p:txBody>
      </p:sp>
      <p:sp>
        <p:nvSpPr>
          <p:cNvPr id="54" name="TextBox 53">
            <a:extLst>
              <a:ext uri="{FF2B5EF4-FFF2-40B4-BE49-F238E27FC236}">
                <a16:creationId xmlns:a16="http://schemas.microsoft.com/office/drawing/2014/main" id="{46B598A0-7CB5-F4D1-58C6-0F7E88CB9FD0}"/>
              </a:ext>
            </a:extLst>
          </p:cNvPr>
          <p:cNvSpPr txBox="1">
            <a:spLocks/>
          </p:cNvSpPr>
          <p:nvPr>
            <p:custDataLst>
              <p:tags r:id="rId99"/>
            </p:custDataLst>
          </p:nvPr>
        </p:nvSpPr>
        <p:spPr>
          <a:xfrm>
            <a:off x="7921399" y="4870591"/>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1" u="none" strike="noStrike" kern="0" cap="none" spc="0" normalizeH="0" baseline="0" noProof="0">
                <a:ln>
                  <a:noFill/>
                </a:ln>
                <a:solidFill>
                  <a:srgbClr val="171A1C"/>
                </a:solidFill>
                <a:effectLst/>
                <a:uLnTx/>
                <a:uFillTx/>
                <a:latin typeface="Arial"/>
                <a:ea typeface="+mn-ea"/>
                <a:cs typeface="+mn-cs"/>
              </a:rPr>
              <a:t>(special) </a:t>
            </a:r>
            <a:r>
              <a:rPr kumimoji="0" lang="en-US" sz="800" b="0" i="0" u="none" strike="noStrike" kern="0" cap="none" spc="0" normalizeH="0" baseline="0" noProof="0">
                <a:ln>
                  <a:noFill/>
                </a:ln>
                <a:solidFill>
                  <a:srgbClr val="171A1C"/>
                </a:solidFill>
                <a:effectLst/>
                <a:uLnTx/>
                <a:uFillTx/>
                <a:latin typeface="Arial"/>
                <a:ea typeface="+mn-ea"/>
                <a:cs typeface="+mn-cs"/>
              </a:rPr>
              <a:t>4/14</a:t>
            </a:r>
          </a:p>
        </p:txBody>
      </p:sp>
      <p:sp>
        <p:nvSpPr>
          <p:cNvPr id="262" name="TextBox 261">
            <a:extLst>
              <a:ext uri="{FF2B5EF4-FFF2-40B4-BE49-F238E27FC236}">
                <a16:creationId xmlns:a16="http://schemas.microsoft.com/office/drawing/2014/main" id="{6CD86FDA-D626-1D66-E988-868FD4E5F44B}"/>
              </a:ext>
            </a:extLst>
          </p:cNvPr>
          <p:cNvSpPr txBox="1">
            <a:spLocks/>
          </p:cNvSpPr>
          <p:nvPr>
            <p:custDataLst>
              <p:tags r:id="rId100"/>
            </p:custDataLst>
          </p:nvPr>
        </p:nvSpPr>
        <p:spPr>
          <a:xfrm>
            <a:off x="6936527" y="4591819"/>
            <a:ext cx="61568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ROS Update </a:t>
            </a:r>
            <a:r>
              <a:rPr kumimoji="0" lang="en-US" sz="800" b="0" i="0" u="none" strike="noStrike" kern="0" cap="none" spc="0" normalizeH="0" baseline="0" noProof="0">
                <a:ln>
                  <a:noFill/>
                </a:ln>
                <a:solidFill>
                  <a:srgbClr val="171A1C"/>
                </a:solidFill>
                <a:effectLst/>
                <a:uLnTx/>
                <a:uFillTx/>
                <a:latin typeface="Arial"/>
                <a:ea typeface="+mn-ea"/>
                <a:cs typeface="+mn-cs"/>
              </a:rPr>
              <a:t>3/5</a:t>
            </a:r>
          </a:p>
        </p:txBody>
      </p:sp>
      <p:sp>
        <p:nvSpPr>
          <p:cNvPr id="55" name="TextBox 54">
            <a:extLst>
              <a:ext uri="{FF2B5EF4-FFF2-40B4-BE49-F238E27FC236}">
                <a16:creationId xmlns:a16="http://schemas.microsoft.com/office/drawing/2014/main" id="{2171CDE3-7EAA-2F9E-F0B4-CB8E7D654235}"/>
              </a:ext>
            </a:extLst>
          </p:cNvPr>
          <p:cNvSpPr txBox="1">
            <a:spLocks/>
          </p:cNvSpPr>
          <p:nvPr>
            <p:custDataLst>
              <p:tags r:id="rId101"/>
            </p:custDataLst>
          </p:nvPr>
        </p:nvSpPr>
        <p:spPr>
          <a:xfrm>
            <a:off x="8534534" y="4591026"/>
            <a:ext cx="615682" cy="247650"/>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dirty="0">
                <a:ln>
                  <a:noFill/>
                </a:ln>
                <a:solidFill>
                  <a:srgbClr val="171A1C"/>
                </a:solidFill>
                <a:effectLst/>
                <a:uLnTx/>
                <a:uFillTx/>
                <a:latin typeface="Arial"/>
                <a:ea typeface="+mn-ea"/>
                <a:cs typeface="+mn-cs"/>
              </a:rPr>
              <a:t>ROS Update </a:t>
            </a:r>
            <a:r>
              <a:rPr kumimoji="0" lang="en-US" sz="800" b="0" i="1" u="none" strike="noStrike" kern="0" cap="none" spc="0" normalizeH="0" baseline="0" noProof="0" dirty="0">
                <a:ln>
                  <a:noFill/>
                </a:ln>
                <a:solidFill>
                  <a:srgbClr val="171A1C"/>
                </a:solidFill>
                <a:effectLst/>
                <a:uLnTx/>
                <a:uFillTx/>
                <a:latin typeface="Arial"/>
                <a:ea typeface="+mn-ea"/>
                <a:cs typeface="+mn-cs"/>
              </a:rPr>
              <a:t>(special) </a:t>
            </a:r>
            <a:r>
              <a:rPr kumimoji="0" lang="en-US" sz="800" b="0" i="0" u="none" strike="noStrike" kern="0" cap="none" spc="0" normalizeH="0" baseline="0" noProof="0" dirty="0">
                <a:ln>
                  <a:noFill/>
                </a:ln>
                <a:solidFill>
                  <a:srgbClr val="171A1C"/>
                </a:solidFill>
                <a:effectLst/>
                <a:uLnTx/>
                <a:uFillTx/>
                <a:latin typeface="Arial"/>
                <a:ea typeface="+mn-ea"/>
                <a:cs typeface="+mn-cs"/>
              </a:rPr>
              <a:t>4/23</a:t>
            </a:r>
          </a:p>
        </p:txBody>
      </p:sp>
      <p:sp>
        <p:nvSpPr>
          <p:cNvPr id="51" name="TextBox 50">
            <a:extLst>
              <a:ext uri="{FF2B5EF4-FFF2-40B4-BE49-F238E27FC236}">
                <a16:creationId xmlns:a16="http://schemas.microsoft.com/office/drawing/2014/main" id="{E0412974-786A-EA88-27F6-C79E7F47F383}"/>
              </a:ext>
            </a:extLst>
          </p:cNvPr>
          <p:cNvSpPr txBox="1">
            <a:spLocks/>
          </p:cNvSpPr>
          <p:nvPr/>
        </p:nvSpPr>
        <p:spPr>
          <a:xfrm>
            <a:off x="554736" y="4056113"/>
            <a:ext cx="991186" cy="461665"/>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PRS (Protocols Review Subcommittee)</a:t>
            </a:r>
          </a:p>
        </p:txBody>
      </p:sp>
      <p:sp>
        <p:nvSpPr>
          <p:cNvPr id="56" name="TextBox 55">
            <a:extLst>
              <a:ext uri="{FF2B5EF4-FFF2-40B4-BE49-F238E27FC236}">
                <a16:creationId xmlns:a16="http://schemas.microsoft.com/office/drawing/2014/main" id="{88813913-80C1-E6CA-70DF-9B26CC902AED}"/>
              </a:ext>
            </a:extLst>
          </p:cNvPr>
          <p:cNvSpPr txBox="1"/>
          <p:nvPr/>
        </p:nvSpPr>
        <p:spPr>
          <a:xfrm>
            <a:off x="554736" y="2117725"/>
            <a:ext cx="991186" cy="30777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Workshops and working groups</a:t>
            </a:r>
          </a:p>
        </p:txBody>
      </p:sp>
      <p:sp>
        <p:nvSpPr>
          <p:cNvPr id="58" name="TextBox 57">
            <a:extLst>
              <a:ext uri="{FF2B5EF4-FFF2-40B4-BE49-F238E27FC236}">
                <a16:creationId xmlns:a16="http://schemas.microsoft.com/office/drawing/2014/main" id="{58366703-8B5B-AD80-D51B-994ED7BB3B65}"/>
              </a:ext>
            </a:extLst>
          </p:cNvPr>
          <p:cNvSpPr txBox="1"/>
          <p:nvPr/>
        </p:nvSpPr>
        <p:spPr>
          <a:xfrm>
            <a:off x="554736" y="5218956"/>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TAC</a:t>
            </a:r>
          </a:p>
        </p:txBody>
      </p:sp>
      <p:sp>
        <p:nvSpPr>
          <p:cNvPr id="60" name="TextBox 59">
            <a:extLst>
              <a:ext uri="{FF2B5EF4-FFF2-40B4-BE49-F238E27FC236}">
                <a16:creationId xmlns:a16="http://schemas.microsoft.com/office/drawing/2014/main" id="{A99CBC33-2A58-A1AA-EF40-A216984B4FA6}"/>
              </a:ext>
            </a:extLst>
          </p:cNvPr>
          <p:cNvSpPr txBox="1"/>
          <p:nvPr/>
        </p:nvSpPr>
        <p:spPr>
          <a:xfrm>
            <a:off x="554736" y="5524500"/>
            <a:ext cx="991186"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0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ERCOT Board</a:t>
            </a:r>
          </a:p>
        </p:txBody>
      </p:sp>
      <p:sp>
        <p:nvSpPr>
          <p:cNvPr id="65" name="TextBox 64">
            <a:extLst>
              <a:ext uri="{FF2B5EF4-FFF2-40B4-BE49-F238E27FC236}">
                <a16:creationId xmlns:a16="http://schemas.microsoft.com/office/drawing/2014/main" id="{E73FB4F2-3239-EABF-4B22-A0AF4A4B017D}"/>
              </a:ext>
            </a:extLst>
          </p:cNvPr>
          <p:cNvSpPr txBox="1"/>
          <p:nvPr/>
        </p:nvSpPr>
        <p:spPr>
          <a:xfrm>
            <a:off x="1646233" y="1808163"/>
            <a:ext cx="4020331" cy="18466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Objective</a:t>
            </a:r>
          </a:p>
        </p:txBody>
      </p:sp>
      <p:sp>
        <p:nvSpPr>
          <p:cNvPr id="67" name="TextBox 66">
            <a:extLst>
              <a:ext uri="{FF2B5EF4-FFF2-40B4-BE49-F238E27FC236}">
                <a16:creationId xmlns:a16="http://schemas.microsoft.com/office/drawing/2014/main" id="{3D6CB9FA-C90D-6CC8-7A3E-5B4F9708436F}"/>
              </a:ext>
            </a:extLst>
          </p:cNvPr>
          <p:cNvSpPr txBox="1">
            <a:spLocks/>
          </p:cNvSpPr>
          <p:nvPr/>
        </p:nvSpPr>
        <p:spPr>
          <a:xfrm>
            <a:off x="1646232" y="2112218"/>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Align stakeholders on direction/scope following Commission decision</a:t>
            </a:r>
          </a:p>
        </p:txBody>
      </p:sp>
      <p:sp>
        <p:nvSpPr>
          <p:cNvPr id="69" name="TextBox 68">
            <a:extLst>
              <a:ext uri="{FF2B5EF4-FFF2-40B4-BE49-F238E27FC236}">
                <a16:creationId xmlns:a16="http://schemas.microsoft.com/office/drawing/2014/main" id="{16ADC797-782F-BA8E-6958-C6A12DAC8232}"/>
              </a:ext>
            </a:extLst>
          </p:cNvPr>
          <p:cNvSpPr txBox="1">
            <a:spLocks/>
          </p:cNvSpPr>
          <p:nvPr/>
        </p:nvSpPr>
        <p:spPr>
          <a:xfrm>
            <a:off x="1646232" y="239479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Define the scope, boundaries, and intended role of Batch Zero</a:t>
            </a:r>
          </a:p>
        </p:txBody>
      </p:sp>
      <p:sp>
        <p:nvSpPr>
          <p:cNvPr id="71" name="TextBox 70">
            <a:extLst>
              <a:ext uri="{FF2B5EF4-FFF2-40B4-BE49-F238E27FC236}">
                <a16:creationId xmlns:a16="http://schemas.microsoft.com/office/drawing/2014/main" id="{7F118D44-BCEC-8E79-8021-48FEE3D29AF2}"/>
              </a:ext>
            </a:extLst>
          </p:cNvPr>
          <p:cNvSpPr txBox="1">
            <a:spLocks/>
          </p:cNvSpPr>
          <p:nvPr/>
        </p:nvSpPr>
        <p:spPr>
          <a:xfrm>
            <a:off x="1646232" y="4056113"/>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NPRR 1325 for Workshops and PRS review</a:t>
            </a:r>
          </a:p>
        </p:txBody>
      </p:sp>
      <p:sp>
        <p:nvSpPr>
          <p:cNvPr id="73" name="TextBox 72">
            <a:extLst>
              <a:ext uri="{FF2B5EF4-FFF2-40B4-BE49-F238E27FC236}">
                <a16:creationId xmlns:a16="http://schemas.microsoft.com/office/drawing/2014/main" id="{88A7D046-C859-781A-66E4-72C3210D560D}"/>
              </a:ext>
            </a:extLst>
          </p:cNvPr>
          <p:cNvSpPr txBox="1">
            <a:spLocks/>
          </p:cNvSpPr>
          <p:nvPr/>
        </p:nvSpPr>
        <p:spPr>
          <a:xfrm>
            <a:off x="1646232" y="434701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NPRR 1325 for advancement to TAC</a:t>
            </a:r>
          </a:p>
        </p:txBody>
      </p:sp>
      <p:sp>
        <p:nvSpPr>
          <p:cNvPr id="80" name="TextBox 79">
            <a:extLst>
              <a:ext uri="{FF2B5EF4-FFF2-40B4-BE49-F238E27FC236}">
                <a16:creationId xmlns:a16="http://schemas.microsoft.com/office/drawing/2014/main" id="{B17ED016-3843-FDAB-AAD1-0C7F282641DA}"/>
              </a:ext>
            </a:extLst>
          </p:cNvPr>
          <p:cNvSpPr txBox="1">
            <a:spLocks/>
          </p:cNvSpPr>
          <p:nvPr/>
        </p:nvSpPr>
        <p:spPr>
          <a:xfrm>
            <a:off x="1646232" y="4637907"/>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File PGRR 145 for Workshops and ROS review</a:t>
            </a:r>
          </a:p>
        </p:txBody>
      </p:sp>
      <p:sp>
        <p:nvSpPr>
          <p:cNvPr id="85" name="TextBox 84">
            <a:extLst>
              <a:ext uri="{FF2B5EF4-FFF2-40B4-BE49-F238E27FC236}">
                <a16:creationId xmlns:a16="http://schemas.microsoft.com/office/drawing/2014/main" id="{BD7E6772-C2E3-AB4D-E831-44E3AAEC30B3}"/>
              </a:ext>
            </a:extLst>
          </p:cNvPr>
          <p:cNvSpPr txBox="1">
            <a:spLocks/>
          </p:cNvSpPr>
          <p:nvPr/>
        </p:nvSpPr>
        <p:spPr>
          <a:xfrm>
            <a:off x="1646232" y="4928804"/>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Endorse PGRR 145 for advancement to TAC</a:t>
            </a:r>
          </a:p>
        </p:txBody>
      </p:sp>
      <p:sp>
        <p:nvSpPr>
          <p:cNvPr id="87" name="TextBox 86">
            <a:extLst>
              <a:ext uri="{FF2B5EF4-FFF2-40B4-BE49-F238E27FC236}">
                <a16:creationId xmlns:a16="http://schemas.microsoft.com/office/drawing/2014/main" id="{0335A2AF-DC4B-81C3-7D7A-A3C7091B8C25}"/>
              </a:ext>
            </a:extLst>
          </p:cNvPr>
          <p:cNvSpPr txBox="1">
            <a:spLocks/>
          </p:cNvSpPr>
          <p:nvPr/>
        </p:nvSpPr>
        <p:spPr>
          <a:xfrm>
            <a:off x="1646232" y="5219700"/>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Review/endorse combined NPRR/PGRR package for Board approval</a:t>
            </a:r>
          </a:p>
        </p:txBody>
      </p:sp>
      <p:sp>
        <p:nvSpPr>
          <p:cNvPr id="89" name="TextBox 88">
            <a:extLst>
              <a:ext uri="{FF2B5EF4-FFF2-40B4-BE49-F238E27FC236}">
                <a16:creationId xmlns:a16="http://schemas.microsoft.com/office/drawing/2014/main" id="{B63409BE-12A7-3792-E732-3BB132D4886C}"/>
              </a:ext>
            </a:extLst>
          </p:cNvPr>
          <p:cNvSpPr txBox="1">
            <a:spLocks/>
          </p:cNvSpPr>
          <p:nvPr/>
        </p:nvSpPr>
        <p:spPr>
          <a:xfrm>
            <a:off x="1646232" y="3157314"/>
            <a:ext cx="4020331" cy="538609"/>
          </a:xfrm>
          <a:prstGeom prst="rect">
            <a:avLst/>
          </a:prstGeom>
          <a:solidFill>
            <a:schemeClr val="bg1"/>
          </a:solidFill>
        </p:spPr>
        <p:txBody>
          <a:bodyPr vert="horz" wrap="square" lIns="38100" tIns="38100" rIns="38100" bIns="3810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Close outstanding design and drafting issues, incorporate vetted stakeholder feedback, and finalize Revision Request language for committee approval</a:t>
            </a:r>
          </a:p>
        </p:txBody>
      </p:sp>
      <p:sp>
        <p:nvSpPr>
          <p:cNvPr id="92" name="TextBox 91">
            <a:extLst>
              <a:ext uri="{FF2B5EF4-FFF2-40B4-BE49-F238E27FC236}">
                <a16:creationId xmlns:a16="http://schemas.microsoft.com/office/drawing/2014/main" id="{0951213C-86F3-F276-1E3F-D5F6E65A8970}"/>
              </a:ext>
            </a:extLst>
          </p:cNvPr>
          <p:cNvSpPr txBox="1">
            <a:spLocks/>
          </p:cNvSpPr>
          <p:nvPr/>
        </p:nvSpPr>
        <p:spPr>
          <a:xfrm>
            <a:off x="1646232" y="2657525"/>
            <a:ext cx="4020331" cy="153888"/>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a:t>Preview structure/governing concepts of Batch Zero PGRR before filing</a:t>
            </a:r>
          </a:p>
        </p:txBody>
      </p:sp>
      <p:sp>
        <p:nvSpPr>
          <p:cNvPr id="20" name="TextBox 19">
            <a:extLst>
              <a:ext uri="{FF2B5EF4-FFF2-40B4-BE49-F238E27FC236}">
                <a16:creationId xmlns:a16="http://schemas.microsoft.com/office/drawing/2014/main" id="{32B40D9F-90FE-9D34-C17F-07DFA75AA75E}"/>
              </a:ext>
            </a:extLst>
          </p:cNvPr>
          <p:cNvSpPr txBox="1"/>
          <p:nvPr/>
        </p:nvSpPr>
        <p:spPr>
          <a:xfrm>
            <a:off x="1257300" y="937566"/>
            <a:ext cx="9225868" cy="246221"/>
          </a:xfrm>
          <a:prstGeom prst="rect">
            <a:avLst/>
          </a:prstGeom>
        </p:spPr>
        <p:txBody>
          <a:bodyPr vert="horz" wrap="square" lIns="0" tIns="0" rIns="0" bIns="0" rtlCol="0" anchor="t" anchorCtr="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i="1">
                <a:solidFill>
                  <a:schemeClr val="bg1">
                    <a:lumMod val="50000"/>
                  </a:schemeClr>
                </a:solidFill>
              </a:rPr>
              <a:t>Note that TAC leadership is involved in considering options to ensure successful review and approval</a:t>
            </a:r>
          </a:p>
        </p:txBody>
      </p:sp>
      <p:sp>
        <p:nvSpPr>
          <p:cNvPr id="8" name="Slide Number Placeholder 5">
            <a:extLst>
              <a:ext uri="{FF2B5EF4-FFF2-40B4-BE49-F238E27FC236}">
                <a16:creationId xmlns:a16="http://schemas.microsoft.com/office/drawing/2014/main" id="{A8B4E64A-A5CA-F72E-9110-2D4508DA4632}"/>
              </a:ext>
            </a:extLst>
          </p:cNvPr>
          <p:cNvSpPr>
            <a:spLocks noGrp="1"/>
          </p:cNvSpPr>
          <p:nvPr>
            <p:ph type="sldNum" sz="quarter" idx="12"/>
          </p:nvPr>
        </p:nvSpPr>
        <p:spPr>
          <a:xfrm>
            <a:off x="11658600" y="6356350"/>
            <a:ext cx="533400" cy="365125"/>
          </a:xfrm>
          <a:noFill/>
        </p:spPr>
        <p:txBody>
          <a:bodyPr/>
          <a:lstStyle/>
          <a:p>
            <a:fld id="{BCDE79FB-97BA-492B-8D57-F1373F9ADA95}" type="slidenum">
              <a:rPr lang="en-US" smtClean="0"/>
              <a:t>2</a:t>
            </a:fld>
            <a:endParaRPr lang="en-US"/>
          </a:p>
        </p:txBody>
      </p:sp>
      <p:sp>
        <p:nvSpPr>
          <p:cNvPr id="16" name="TextBox 15">
            <a:extLst>
              <a:ext uri="{FF2B5EF4-FFF2-40B4-BE49-F238E27FC236}">
                <a16:creationId xmlns:a16="http://schemas.microsoft.com/office/drawing/2014/main" id="{6311C5D6-0AB1-42C7-E915-8C52F5431DD9}"/>
              </a:ext>
            </a:extLst>
          </p:cNvPr>
          <p:cNvSpPr txBox="1">
            <a:spLocks/>
          </p:cNvSpPr>
          <p:nvPr>
            <p:custDataLst>
              <p:tags r:id="rId102"/>
            </p:custDataLst>
          </p:nvPr>
        </p:nvSpPr>
        <p:spPr>
          <a:xfrm>
            <a:off x="495299" y="653291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ERCOT discussions</a:t>
            </a:r>
          </a:p>
        </p:txBody>
      </p:sp>
      <p:sp>
        <p:nvSpPr>
          <p:cNvPr id="14" name="TextBox 13">
            <a:extLst>
              <a:ext uri="{FF2B5EF4-FFF2-40B4-BE49-F238E27FC236}">
                <a16:creationId xmlns:a16="http://schemas.microsoft.com/office/drawing/2014/main" id="{C9E627AF-EADA-E320-DF72-B27A62637257}"/>
              </a:ext>
            </a:extLst>
          </p:cNvPr>
          <p:cNvSpPr txBox="1">
            <a:spLocks/>
          </p:cNvSpPr>
          <p:nvPr>
            <p:custDataLst>
              <p:tags r:id="rId103"/>
            </p:custDataLst>
          </p:nvPr>
        </p:nvSpPr>
        <p:spPr>
          <a:xfrm>
            <a:off x="7421563" y="4064000"/>
            <a:ext cx="647878" cy="247650"/>
          </a:xfrm>
          <a:prstGeom prst="rect">
            <a:avLst/>
          </a:prstGeom>
          <a:no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l"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Regular PRS </a:t>
            </a:r>
            <a:r>
              <a:rPr kumimoji="0" lang="en-US" sz="800" b="0" i="0" u="none" strike="noStrike" kern="0" cap="none" spc="0" normalizeH="0" baseline="0" noProof="0">
                <a:ln>
                  <a:noFill/>
                </a:ln>
                <a:solidFill>
                  <a:srgbClr val="171A1C"/>
                </a:solidFill>
                <a:effectLst/>
                <a:uLnTx/>
                <a:uFillTx/>
                <a:latin typeface="Arial"/>
                <a:ea typeface="+mn-ea"/>
                <a:cs typeface="+mn-cs"/>
              </a:rPr>
              <a:t>4/15</a:t>
            </a:r>
          </a:p>
        </p:txBody>
      </p:sp>
      <p:sp>
        <p:nvSpPr>
          <p:cNvPr id="33" name="TextBox 32">
            <a:extLst>
              <a:ext uri="{FF2B5EF4-FFF2-40B4-BE49-F238E27FC236}">
                <a16:creationId xmlns:a16="http://schemas.microsoft.com/office/drawing/2014/main" id="{9E5520D2-0DB1-33A2-E3D8-D1E2B0854E26}"/>
              </a:ext>
            </a:extLst>
          </p:cNvPr>
          <p:cNvSpPr txBox="1">
            <a:spLocks/>
          </p:cNvSpPr>
          <p:nvPr>
            <p:custDataLst>
              <p:tags r:id="rId104"/>
            </p:custDataLst>
          </p:nvPr>
        </p:nvSpPr>
        <p:spPr>
          <a:xfrm>
            <a:off x="8699038" y="4003676"/>
            <a:ext cx="565612" cy="24606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b="1" i="0" u="none" strike="noStrike" kern="0" cap="none" spc="0" normalizeH="0" baseline="0" noProof="0">
                <a:ln>
                  <a:noFill/>
                </a:ln>
                <a:solidFill>
                  <a:srgbClr val="171A1C"/>
                </a:solidFill>
                <a:effectLst/>
                <a:uLnTx/>
                <a:uFillTx/>
                <a:latin typeface="Arial"/>
                <a:ea typeface="+mn-ea"/>
                <a:cs typeface="+mn-cs"/>
              </a:rPr>
              <a:t>Workshop </a:t>
            </a:r>
            <a:r>
              <a:rPr kumimoji="0" lang="en-US" sz="800" b="0" i="0" u="none" strike="noStrike" kern="0" cap="none" spc="0" normalizeH="0" baseline="0" noProof="0">
                <a:ln>
                  <a:noFill/>
                </a:ln>
                <a:solidFill>
                  <a:srgbClr val="171A1C"/>
                </a:solidFill>
                <a:effectLst/>
                <a:uLnTx/>
                <a:uFillTx/>
                <a:latin typeface="Arial"/>
                <a:ea typeface="+mn-ea"/>
                <a:cs typeface="+mn-cs"/>
              </a:rPr>
              <a:t>#8 May 4</a:t>
            </a:r>
            <a:endParaRPr kumimoji="0" lang="en-US" sz="800" b="0" i="1" u="none" strike="noStrike" kern="0" cap="none" spc="0" normalizeH="0" baseline="0" noProof="0">
              <a:ln>
                <a:noFill/>
              </a:ln>
              <a:solidFill>
                <a:srgbClr val="171A1C"/>
              </a:solidFill>
              <a:effectLst/>
              <a:uLnTx/>
              <a:uFillTx/>
              <a:latin typeface="Arial"/>
              <a:ea typeface="+mn-ea"/>
              <a:cs typeface="+mn-cs"/>
            </a:endParaRPr>
          </a:p>
        </p:txBody>
      </p:sp>
      <p:sp>
        <p:nvSpPr>
          <p:cNvPr id="57" name="TextBox 56">
            <a:extLst>
              <a:ext uri="{FF2B5EF4-FFF2-40B4-BE49-F238E27FC236}">
                <a16:creationId xmlns:a16="http://schemas.microsoft.com/office/drawing/2014/main" id="{4FEA1547-6AF0-2490-4E63-8B7E314CC8F9}"/>
              </a:ext>
            </a:extLst>
          </p:cNvPr>
          <p:cNvSpPr txBox="1">
            <a:spLocks/>
          </p:cNvSpPr>
          <p:nvPr>
            <p:custDataLst>
              <p:tags r:id="rId105"/>
            </p:custDataLst>
          </p:nvPr>
        </p:nvSpPr>
        <p:spPr>
          <a:xfrm>
            <a:off x="7502234" y="6034178"/>
            <a:ext cx="759010" cy="615553"/>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marL="0" marR="0" lvl="0" indent="0" algn="r" defTabSz="913526" rtl="0" eaLnBrk="1" fontAlgn="auto" latinLnBrk="0" hangingPunct="1">
              <a:lnSpc>
                <a:spcPct val="100000"/>
              </a:lnSpc>
              <a:spcBef>
                <a:spcPts val="0"/>
              </a:spcBef>
              <a:spcAft>
                <a:spcPts val="0"/>
              </a:spcAft>
              <a:buClr>
                <a:srgbClr val="4A525A"/>
              </a:buClr>
              <a:buSzPct val="100000"/>
              <a:buFontTx/>
              <a:buNone/>
              <a:tabLst/>
              <a:defRPr/>
            </a:pPr>
            <a:r>
              <a:rPr kumimoji="0" lang="en-US" sz="800" i="0" u="none" strike="noStrike" kern="0" cap="none" spc="0" normalizeH="0" baseline="0" noProof="0">
                <a:ln>
                  <a:noFill/>
                </a:ln>
                <a:solidFill>
                  <a:srgbClr val="000000"/>
                </a:solidFill>
                <a:effectLst/>
                <a:uLnTx/>
                <a:uFillTx/>
                <a:latin typeface="Arial"/>
                <a:ea typeface="+mn-ea"/>
                <a:cs typeface="+mn-cs"/>
              </a:rPr>
              <a:t>4/17</a:t>
            </a:r>
            <a:r>
              <a:rPr lang="en-US" sz="800" b="0">
                <a:solidFill>
                  <a:srgbClr val="000000"/>
                </a:solidFill>
                <a:latin typeface="Arial"/>
              </a:rPr>
              <a:t> ERCOT files PGRR comments integrating CLR framework</a:t>
            </a:r>
            <a:endParaRPr kumimoji="0" lang="en-US" sz="800" b="0" i="0" u="none" strike="noStrike" kern="0" cap="none" spc="0" normalizeH="0" baseline="0" noProof="0">
              <a:ln>
                <a:noFill/>
              </a:ln>
              <a:solidFill>
                <a:srgbClr val="171A1C"/>
              </a:solidFill>
              <a:effectLst/>
              <a:uLnTx/>
              <a:uFillTx/>
              <a:latin typeface="Arial"/>
              <a:ea typeface="+mn-ea"/>
              <a:cs typeface="+mn-cs"/>
            </a:endParaRPr>
          </a:p>
        </p:txBody>
      </p:sp>
      <p:sp>
        <p:nvSpPr>
          <p:cNvPr id="62" name="TextBox 61">
            <a:extLst>
              <a:ext uri="{FF2B5EF4-FFF2-40B4-BE49-F238E27FC236}">
                <a16:creationId xmlns:a16="http://schemas.microsoft.com/office/drawing/2014/main" id="{70F05072-98BE-4054-67B8-2807FBE58A1D}"/>
              </a:ext>
            </a:extLst>
          </p:cNvPr>
          <p:cNvSpPr txBox="1">
            <a:spLocks/>
          </p:cNvSpPr>
          <p:nvPr>
            <p:custDataLst>
              <p:tags r:id="rId106"/>
            </p:custDataLst>
          </p:nvPr>
        </p:nvSpPr>
        <p:spPr>
          <a:xfrm>
            <a:off x="8551864" y="6034178"/>
            <a:ext cx="939526" cy="738664"/>
          </a:xfrm>
          <a:prstGeom prst="rect">
            <a:avLst/>
          </a:prstGeom>
          <a:solidFill>
            <a:schemeClr val="bg1"/>
          </a:solidFill>
        </p:spPr>
        <p:txBody>
          <a:bodyPr vert="horz" wrap="square" lIns="0" tIns="0" rIns="0" bIns="0" rtlCol="0" anchor="t">
            <a:spAutoFit/>
          </a:bodyPr>
          <a:lstStyle>
            <a:defPPr>
              <a:defRPr lang="en-US"/>
            </a:defPPr>
            <a:lvl1pPr lvl="0" indent="0" defTabSz="913526">
              <a:buClr>
                <a:schemeClr val="tx2"/>
              </a:buClr>
              <a:buSzPct val="100000"/>
              <a:defRPr sz="1400" b="1" kern="0" baseline="0">
                <a:solidFill>
                  <a:srgbClr val="FFFFFF"/>
                </a:solidFill>
              </a:defRPr>
            </a:lvl1pPr>
            <a:lvl2pPr marL="192024" lvl="1" indent="-195987" defTabSz="913526">
              <a:buClr>
                <a:schemeClr val="tx2"/>
              </a:buClr>
              <a:buSzPct val="125000"/>
              <a:buFont typeface="Arial" charset="0"/>
              <a:buChar char="▪"/>
              <a:defRPr sz="1600" baseline="0"/>
            </a:lvl2pPr>
            <a:lvl3pPr marL="457200" lvl="2" indent="-267255" defTabSz="913526">
              <a:buClr>
                <a:schemeClr val="tx2"/>
              </a:buClr>
              <a:buSzPct val="120000"/>
              <a:buFont typeface="Arial" charset="0"/>
              <a:buChar char="–"/>
              <a:defRPr sz="1600" baseline="0"/>
            </a:lvl3pPr>
            <a:lvl4pPr marL="612648" lvl="3" indent="-158733" defTabSz="913526">
              <a:buClr>
                <a:schemeClr val="tx2"/>
              </a:buClr>
              <a:buSzPct val="120000"/>
              <a:buFont typeface="Arial" charset="0"/>
              <a:buChar char="▫"/>
              <a:defRPr sz="1600" baseline="0"/>
            </a:lvl4pPr>
            <a:lvl5pPr marL="749808" lvl="4" indent="-128016" defTabSz="913526">
              <a:buClr>
                <a:schemeClr val="tx2"/>
              </a:buClr>
              <a:buSzPct val="89000"/>
              <a:buFont typeface="Arial" charset="0"/>
              <a:buChar char="-"/>
              <a:defRPr sz="1600" baseline="0"/>
            </a:lvl5pPr>
            <a:lvl6pPr marL="765029" indent="-132818" defTabSz="913526" fontAlgn="base">
              <a:spcBef>
                <a:spcPct val="0"/>
              </a:spcBef>
              <a:spcAft>
                <a:spcPct val="0"/>
              </a:spcAft>
              <a:buClr>
                <a:schemeClr val="tx2"/>
              </a:buClr>
              <a:buSzPct val="89000"/>
              <a:buFont typeface="Arial" charset="0"/>
              <a:buChar char="-"/>
              <a:defRPr baseline="0"/>
            </a:lvl6pPr>
            <a:lvl7pPr marL="765029" indent="-132818" defTabSz="913526" fontAlgn="base">
              <a:spcBef>
                <a:spcPct val="0"/>
              </a:spcBef>
              <a:spcAft>
                <a:spcPct val="0"/>
              </a:spcAft>
              <a:buClr>
                <a:schemeClr val="tx2"/>
              </a:buClr>
              <a:buSzPct val="89000"/>
              <a:buFont typeface="Arial" charset="0"/>
              <a:buChar char="-"/>
              <a:defRPr baseline="0"/>
            </a:lvl7pPr>
            <a:lvl8pPr marL="765029" indent="-132818" defTabSz="913526" fontAlgn="base">
              <a:spcBef>
                <a:spcPct val="0"/>
              </a:spcBef>
              <a:spcAft>
                <a:spcPct val="0"/>
              </a:spcAft>
              <a:buClr>
                <a:schemeClr val="tx2"/>
              </a:buClr>
              <a:buSzPct val="89000"/>
              <a:buFont typeface="Arial" charset="0"/>
              <a:buChar char="-"/>
              <a:defRPr baseline="0"/>
            </a:lvl8pPr>
            <a:lvl9pPr marL="765029" indent="-132818" defTabSz="913526" fontAlgn="base">
              <a:spcBef>
                <a:spcPct val="0"/>
              </a:spcBef>
              <a:spcAft>
                <a:spcPct val="0"/>
              </a:spcAft>
              <a:buClr>
                <a:schemeClr val="tx2"/>
              </a:buClr>
              <a:buSzPct val="89000"/>
              <a:buFont typeface="Arial" charset="0"/>
              <a:buChar char="-"/>
              <a:defRPr baseline="0"/>
            </a:lvl9pPr>
          </a:lstStyle>
          <a:p>
            <a:pPr lvl="0">
              <a:buClr>
                <a:srgbClr val="4A525A"/>
              </a:buClr>
              <a:defRPr/>
            </a:pPr>
            <a:r>
              <a:rPr lang="en-US" sz="800">
                <a:solidFill>
                  <a:srgbClr val="000000"/>
                </a:solidFill>
              </a:rPr>
              <a:t>4/30</a:t>
            </a:r>
            <a:r>
              <a:rPr lang="en-US" sz="800" b="0">
                <a:solidFill>
                  <a:srgbClr val="000000"/>
                </a:solidFill>
              </a:rPr>
              <a:t> ERCOT files PGRR comments</a:t>
            </a:r>
          </a:p>
          <a:p>
            <a:pPr lvl="0">
              <a:buClr>
                <a:srgbClr val="4A525A"/>
              </a:buClr>
              <a:defRPr/>
            </a:pPr>
            <a:r>
              <a:rPr lang="en-US" sz="800">
                <a:solidFill>
                  <a:srgbClr val="000000"/>
                </a:solidFill>
              </a:rPr>
              <a:t>5/2</a:t>
            </a:r>
            <a:r>
              <a:rPr lang="en-US" sz="800" b="0">
                <a:solidFill>
                  <a:srgbClr val="000000"/>
                </a:solidFill>
              </a:rPr>
              <a:t> ERCOT files PGRR comments integrating BYOG framework</a:t>
            </a:r>
            <a:endParaRPr lang="en-US" sz="800" b="0">
              <a:solidFill>
                <a:srgbClr val="171A1C"/>
              </a:solidFill>
            </a:endParaRPr>
          </a:p>
        </p:txBody>
      </p:sp>
      <p:sp>
        <p:nvSpPr>
          <p:cNvPr id="32" name="Rectangle 31">
            <a:extLst>
              <a:ext uri="{FF2B5EF4-FFF2-40B4-BE49-F238E27FC236}">
                <a16:creationId xmlns:a16="http://schemas.microsoft.com/office/drawing/2014/main" id="{C10556E1-9DAC-3420-C886-F21997B67368}"/>
              </a:ext>
            </a:extLst>
          </p:cNvPr>
          <p:cNvSpPr/>
          <p:nvPr/>
        </p:nvSpPr>
        <p:spPr>
          <a:xfrm>
            <a:off x="5756011" y="2038350"/>
            <a:ext cx="3686440" cy="3706041"/>
          </a:xfrm>
          <a:prstGeom prst="rect">
            <a:avLst/>
          </a:prstGeom>
          <a:solidFill>
            <a:schemeClr val="bg1">
              <a:lumMod val="8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7711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A154434E-AFB6-0C6D-16CE-8274C43DEBB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3" progId="TCLayout.ActiveDocument.1">
                  <p:embed/>
                </p:oleObj>
              </mc:Choice>
              <mc:Fallback>
                <p:oleObj name="think-cell Slide" r:id="rId11" imgW="404" imgH="403" progId="TCLayout.ActiveDocument.1">
                  <p:embed/>
                  <p:pic>
                    <p:nvPicPr>
                      <p:cNvPr id="28" name="think-cell data - do not delete" hidden="1">
                        <a:extLst>
                          <a:ext uri="{FF2B5EF4-FFF2-40B4-BE49-F238E27FC236}">
                            <a16:creationId xmlns:a16="http://schemas.microsoft.com/office/drawing/2014/main" id="{A154434E-AFB6-0C6D-16CE-8274C43DEBB5}"/>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92680BCF-52DA-D981-6D2B-6F7071E721CB}"/>
              </a:ext>
            </a:extLst>
          </p:cNvPr>
          <p:cNvSpPr>
            <a:spLocks noGrp="1"/>
          </p:cNvSpPr>
          <p:nvPr>
            <p:ph type="title"/>
          </p:nvPr>
        </p:nvSpPr>
        <p:spPr>
          <a:xfrm>
            <a:off x="1257300" y="457200"/>
            <a:ext cx="10401300" cy="664797"/>
          </a:xfrm>
        </p:spPr>
        <p:txBody>
          <a:bodyPr vert="horz">
            <a:spAutoFit/>
          </a:bodyPr>
          <a:lstStyle/>
          <a:p>
            <a:r>
              <a:rPr lang="en-US"/>
              <a:t>Co-located load and generation are governed by three separate ERCOT evaluation processes</a:t>
            </a:r>
          </a:p>
        </p:txBody>
      </p:sp>
      <p:sp>
        <p:nvSpPr>
          <p:cNvPr id="5" name="Slide Number Placeholder 5">
            <a:extLst>
              <a:ext uri="{FF2B5EF4-FFF2-40B4-BE49-F238E27FC236}">
                <a16:creationId xmlns:a16="http://schemas.microsoft.com/office/drawing/2014/main" id="{D1945061-327B-7315-1D74-904B249A920A}"/>
              </a:ext>
            </a:extLst>
          </p:cNvPr>
          <p:cNvSpPr>
            <a:spLocks noGrp="1"/>
          </p:cNvSpPr>
          <p:nvPr>
            <p:ph type="sldNum" sz="quarter" idx="12"/>
          </p:nvPr>
        </p:nvSpPr>
        <p:spPr/>
        <p:txBody>
          <a:bodyPr/>
          <a:lstStyle/>
          <a:p>
            <a:fld id="{BCDE79FB-97BA-492B-8D57-F1373F9ADA95}" type="slidenum">
              <a:rPr lang="en-US" smtClean="0"/>
              <a:t>20</a:t>
            </a:fld>
            <a:endParaRPr lang="en-US"/>
          </a:p>
        </p:txBody>
      </p:sp>
      <p:sp>
        <p:nvSpPr>
          <p:cNvPr id="31" name="TextBox 30">
            <a:extLst>
              <a:ext uri="{FF2B5EF4-FFF2-40B4-BE49-F238E27FC236}">
                <a16:creationId xmlns:a16="http://schemas.microsoft.com/office/drawing/2014/main" id="{919D7A90-95E5-8EDE-9312-5B6474D9E55F}"/>
              </a:ext>
            </a:extLst>
          </p:cNvPr>
          <p:cNvSpPr txBox="1">
            <a:spLocks/>
          </p:cNvSpPr>
          <p:nvPr/>
        </p:nvSpPr>
        <p:spPr>
          <a:xfrm>
            <a:off x="8613849" y="1211082"/>
            <a:ext cx="3044751"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Illustrative scheme</a:t>
            </a:r>
          </a:p>
        </p:txBody>
      </p:sp>
      <p:cxnSp>
        <p:nvCxnSpPr>
          <p:cNvPr id="32" name="LineBasicDefault 292">
            <a:extLst>
              <a:ext uri="{FF2B5EF4-FFF2-40B4-BE49-F238E27FC236}">
                <a16:creationId xmlns:a16="http://schemas.microsoft.com/office/drawing/2014/main" id="{A9D1AE55-7BA1-E953-A1C1-D351A944258B}"/>
              </a:ext>
            </a:extLst>
          </p:cNvPr>
          <p:cNvCxnSpPr>
            <a:cxnSpLocks/>
          </p:cNvCxnSpPr>
          <p:nvPr>
            <p:custDataLst>
              <p:tags r:id="rId2"/>
            </p:custDataLst>
          </p:nvPr>
        </p:nvCxnSpPr>
        <p:spPr>
          <a:xfrm flipH="1">
            <a:off x="8613848" y="1453476"/>
            <a:ext cx="3044751"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0" name="LineBasicDefault 292">
            <a:extLst>
              <a:ext uri="{FF2B5EF4-FFF2-40B4-BE49-F238E27FC236}">
                <a16:creationId xmlns:a16="http://schemas.microsoft.com/office/drawing/2014/main" id="{0FB9495E-4EB8-58FE-1D36-4DF9A54D06D3}"/>
              </a:ext>
            </a:extLst>
          </p:cNvPr>
          <p:cNvCxnSpPr>
            <a:cxnSpLocks/>
          </p:cNvCxnSpPr>
          <p:nvPr>
            <p:custDataLst>
              <p:tags r:id="rId3"/>
            </p:custDataLst>
          </p:nvPr>
        </p:nvCxnSpPr>
        <p:spPr>
          <a:xfrm>
            <a:off x="1257300" y="2835115"/>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1" name="LineBasicDefault 292">
            <a:extLst>
              <a:ext uri="{FF2B5EF4-FFF2-40B4-BE49-F238E27FC236}">
                <a16:creationId xmlns:a16="http://schemas.microsoft.com/office/drawing/2014/main" id="{FEE37E48-CBCD-6A33-D3B9-E850DF67EA5C}"/>
              </a:ext>
            </a:extLst>
          </p:cNvPr>
          <p:cNvCxnSpPr>
            <a:cxnSpLocks/>
          </p:cNvCxnSpPr>
          <p:nvPr>
            <p:custDataLst>
              <p:tags r:id="rId4"/>
            </p:custDataLst>
          </p:nvPr>
        </p:nvCxnSpPr>
        <p:spPr>
          <a:xfrm>
            <a:off x="1257300" y="4299925"/>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384F474B-9761-AE99-CEDF-76B70D21EBC9}"/>
              </a:ext>
            </a:extLst>
          </p:cNvPr>
          <p:cNvSpPr txBox="1">
            <a:spLocks/>
          </p:cNvSpPr>
          <p:nvPr/>
        </p:nvSpPr>
        <p:spPr>
          <a:xfrm>
            <a:off x="1257300" y="1211082"/>
            <a:ext cx="1420398"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ERCOT lens</a:t>
            </a:r>
          </a:p>
        </p:txBody>
      </p:sp>
      <p:cxnSp>
        <p:nvCxnSpPr>
          <p:cNvPr id="144" name="LineBasicDefault 292">
            <a:extLst>
              <a:ext uri="{FF2B5EF4-FFF2-40B4-BE49-F238E27FC236}">
                <a16:creationId xmlns:a16="http://schemas.microsoft.com/office/drawing/2014/main" id="{CFE3C1B1-B122-67AE-6148-360D4D2D93E5}"/>
              </a:ext>
            </a:extLst>
          </p:cNvPr>
          <p:cNvCxnSpPr>
            <a:cxnSpLocks/>
          </p:cNvCxnSpPr>
          <p:nvPr>
            <p:custDataLst>
              <p:tags r:id="rId5"/>
            </p:custDataLst>
          </p:nvPr>
        </p:nvCxnSpPr>
        <p:spPr>
          <a:xfrm flipH="1">
            <a:off x="1257300" y="1453476"/>
            <a:ext cx="1420398"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TextBox 145">
            <a:extLst>
              <a:ext uri="{FF2B5EF4-FFF2-40B4-BE49-F238E27FC236}">
                <a16:creationId xmlns:a16="http://schemas.microsoft.com/office/drawing/2014/main" id="{D556C689-885D-4119-B807-B6CAF7886ED2}"/>
              </a:ext>
            </a:extLst>
          </p:cNvPr>
          <p:cNvSpPr txBox="1">
            <a:spLocks/>
          </p:cNvSpPr>
          <p:nvPr/>
        </p:nvSpPr>
        <p:spPr>
          <a:xfrm>
            <a:off x="2881206" y="1211082"/>
            <a:ext cx="3349225"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Description</a:t>
            </a:r>
          </a:p>
        </p:txBody>
      </p:sp>
      <p:cxnSp>
        <p:nvCxnSpPr>
          <p:cNvPr id="147" name="LineBasicDefault 292">
            <a:extLst>
              <a:ext uri="{FF2B5EF4-FFF2-40B4-BE49-F238E27FC236}">
                <a16:creationId xmlns:a16="http://schemas.microsoft.com/office/drawing/2014/main" id="{7C125B0C-F0E2-F4B8-772C-902997B0E9AF}"/>
              </a:ext>
            </a:extLst>
          </p:cNvPr>
          <p:cNvCxnSpPr>
            <a:cxnSpLocks/>
          </p:cNvCxnSpPr>
          <p:nvPr>
            <p:custDataLst>
              <p:tags r:id="rId6"/>
            </p:custDataLst>
          </p:nvPr>
        </p:nvCxnSpPr>
        <p:spPr>
          <a:xfrm flipH="1">
            <a:off x="2881205" y="1453476"/>
            <a:ext cx="3349225"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a16="http://schemas.microsoft.com/office/drawing/2014/main" id="{A318A632-F9BE-24DC-51B8-F96A62352439}"/>
              </a:ext>
            </a:extLst>
          </p:cNvPr>
          <p:cNvSpPr txBox="1">
            <a:spLocks/>
          </p:cNvSpPr>
          <p:nvPr/>
        </p:nvSpPr>
        <p:spPr>
          <a:xfrm>
            <a:off x="6382338" y="1211082"/>
            <a:ext cx="2079604"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Output</a:t>
            </a:r>
          </a:p>
        </p:txBody>
      </p:sp>
      <p:cxnSp>
        <p:nvCxnSpPr>
          <p:cNvPr id="150" name="LineBasicDefault 292">
            <a:extLst>
              <a:ext uri="{FF2B5EF4-FFF2-40B4-BE49-F238E27FC236}">
                <a16:creationId xmlns:a16="http://schemas.microsoft.com/office/drawing/2014/main" id="{F54E52B6-96E1-B16D-08A4-D88B381AB79C}"/>
              </a:ext>
            </a:extLst>
          </p:cNvPr>
          <p:cNvCxnSpPr>
            <a:cxnSpLocks/>
          </p:cNvCxnSpPr>
          <p:nvPr>
            <p:custDataLst>
              <p:tags r:id="rId7"/>
            </p:custDataLst>
          </p:nvPr>
        </p:nvCxnSpPr>
        <p:spPr>
          <a:xfrm flipH="1">
            <a:off x="6382337" y="1453476"/>
            <a:ext cx="2079604"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8CED9FC-B6F8-5CD3-8E56-A492AF80A076}"/>
              </a:ext>
            </a:extLst>
          </p:cNvPr>
          <p:cNvSpPr txBox="1">
            <a:spLocks/>
          </p:cNvSpPr>
          <p:nvPr/>
        </p:nvSpPr>
        <p:spPr>
          <a:xfrm>
            <a:off x="1257299" y="1581080"/>
            <a:ext cx="1420398" cy="64633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Batch Study (Load Interconnection)</a:t>
            </a:r>
          </a:p>
        </p:txBody>
      </p:sp>
      <p:sp>
        <p:nvSpPr>
          <p:cNvPr id="7" name="TextBox 6">
            <a:extLst>
              <a:ext uri="{FF2B5EF4-FFF2-40B4-BE49-F238E27FC236}">
                <a16:creationId xmlns:a16="http://schemas.microsoft.com/office/drawing/2014/main" id="{E3A65CBB-8C89-A936-6BB7-1B41B75A7797}"/>
              </a:ext>
            </a:extLst>
          </p:cNvPr>
          <p:cNvSpPr txBox="1">
            <a:spLocks/>
          </p:cNvSpPr>
          <p:nvPr/>
        </p:nvSpPr>
        <p:spPr>
          <a:xfrm>
            <a:off x="2881205" y="1581080"/>
            <a:ext cx="3349225"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Evaluates large load interconnections to </a:t>
            </a:r>
            <a:r>
              <a:rPr lang="en-US" sz="1400" b="1"/>
              <a:t>determine the maximum import (withdrawal) capability under steady state conditions from the ERCOT grid, independent of on-site generation</a:t>
            </a:r>
          </a:p>
        </p:txBody>
      </p:sp>
      <p:sp>
        <p:nvSpPr>
          <p:cNvPr id="8" name="TextBox 7">
            <a:extLst>
              <a:ext uri="{FF2B5EF4-FFF2-40B4-BE49-F238E27FC236}">
                <a16:creationId xmlns:a16="http://schemas.microsoft.com/office/drawing/2014/main" id="{813287DF-99E7-12C0-D4F2-700678984CA1}"/>
              </a:ext>
            </a:extLst>
          </p:cNvPr>
          <p:cNvSpPr txBox="1">
            <a:spLocks/>
          </p:cNvSpPr>
          <p:nvPr/>
        </p:nvSpPr>
        <p:spPr>
          <a:xfrm>
            <a:off x="6382337" y="1581080"/>
            <a:ext cx="2079604" cy="86177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Withdrawal limits</a:t>
            </a:r>
            <a:r>
              <a:rPr lang="en-US" sz="1400" b="1" baseline="30000"/>
              <a:t>1</a:t>
            </a:r>
            <a:r>
              <a:rPr lang="en-US" sz="1400" b="1"/>
              <a:t> and initial load allocation </a:t>
            </a:r>
            <a:r>
              <a:rPr lang="en-US" sz="1400"/>
              <a:t>(</a:t>
            </a:r>
            <a:r>
              <a:rPr lang="en-US" sz="1400" i="1"/>
              <a:t>subject to stability limits from </a:t>
            </a:r>
            <a:r>
              <a:rPr lang="en-US" sz="1400" i="1" err="1"/>
              <a:t>Gen+Load</a:t>
            </a:r>
            <a:r>
              <a:rPr lang="en-US" sz="1400" i="1"/>
              <a:t> studies</a:t>
            </a:r>
            <a:r>
              <a:rPr lang="en-US" sz="1400"/>
              <a:t>)</a:t>
            </a:r>
          </a:p>
        </p:txBody>
      </p:sp>
      <p:sp>
        <p:nvSpPr>
          <p:cNvPr id="3" name="TextBox 2">
            <a:extLst>
              <a:ext uri="{FF2B5EF4-FFF2-40B4-BE49-F238E27FC236}">
                <a16:creationId xmlns:a16="http://schemas.microsoft.com/office/drawing/2014/main" id="{B32E4296-02CD-C08B-AD1C-E065A74DF20D}"/>
              </a:ext>
            </a:extLst>
          </p:cNvPr>
          <p:cNvSpPr txBox="1"/>
          <p:nvPr>
            <p:custDataLst>
              <p:tags r:id="rId8"/>
            </p:custDataLst>
          </p:nvPr>
        </p:nvSpPr>
        <p:spPr>
          <a:xfrm>
            <a:off x="1257300" y="668702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sp>
        <p:nvSpPr>
          <p:cNvPr id="15" name="TextBox 14">
            <a:extLst>
              <a:ext uri="{FF2B5EF4-FFF2-40B4-BE49-F238E27FC236}">
                <a16:creationId xmlns:a16="http://schemas.microsoft.com/office/drawing/2014/main" id="{04DD5E1C-07CA-77DE-4DAB-5B07C2DACD27}"/>
              </a:ext>
            </a:extLst>
          </p:cNvPr>
          <p:cNvSpPr txBox="1"/>
          <p:nvPr>
            <p:custDataLst>
              <p:tags r:id="rId9"/>
            </p:custDataLst>
          </p:nvPr>
        </p:nvSpPr>
        <p:spPr>
          <a:xfrm>
            <a:off x="1257299" y="6451074"/>
            <a:ext cx="10137057" cy="24622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1. Import (withdrawal) limit applies to total site demand, including co-located load and any storage charging  |  2. Where generation and load share a POI, ERCOT/TSP studies may evaluate both independent and combined configurations; combined cases are particularly relevant for stability and system modeling</a:t>
            </a:r>
          </a:p>
        </p:txBody>
      </p:sp>
      <p:sp>
        <p:nvSpPr>
          <p:cNvPr id="17" name="TextBox 16">
            <a:extLst>
              <a:ext uri="{FF2B5EF4-FFF2-40B4-BE49-F238E27FC236}">
                <a16:creationId xmlns:a16="http://schemas.microsoft.com/office/drawing/2014/main" id="{1A2BA826-682D-7952-988E-63597EEE6D3C}"/>
              </a:ext>
            </a:extLst>
          </p:cNvPr>
          <p:cNvSpPr txBox="1">
            <a:spLocks/>
          </p:cNvSpPr>
          <p:nvPr/>
        </p:nvSpPr>
        <p:spPr>
          <a:xfrm>
            <a:off x="11176203" y="961611"/>
            <a:ext cx="389777"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a:t>
            </a:r>
          </a:p>
        </p:txBody>
      </p:sp>
      <p:sp>
        <p:nvSpPr>
          <p:cNvPr id="18" name="Rectangle 17">
            <a:extLst>
              <a:ext uri="{FF2B5EF4-FFF2-40B4-BE49-F238E27FC236}">
                <a16:creationId xmlns:a16="http://schemas.microsoft.com/office/drawing/2014/main" id="{29862097-573E-2BC2-AC16-5433C8716082}"/>
              </a:ext>
            </a:extLst>
          </p:cNvPr>
          <p:cNvSpPr>
            <a:spLocks/>
          </p:cNvSpPr>
          <p:nvPr/>
        </p:nvSpPr>
        <p:spPr>
          <a:xfrm>
            <a:off x="10903985" y="947115"/>
            <a:ext cx="182880" cy="182880"/>
          </a:xfrm>
          <a:prstGeom prst="rect">
            <a:avLst/>
          </a:prstGeom>
          <a:solidFill>
            <a:srgbClr val="99E9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35" name="Group 34">
            <a:extLst>
              <a:ext uri="{FF2B5EF4-FFF2-40B4-BE49-F238E27FC236}">
                <a16:creationId xmlns:a16="http://schemas.microsoft.com/office/drawing/2014/main" id="{F2510E05-52F7-9274-C07C-65CF47193E84}"/>
              </a:ext>
            </a:extLst>
          </p:cNvPr>
          <p:cNvGrpSpPr/>
          <p:nvPr/>
        </p:nvGrpSpPr>
        <p:grpSpPr>
          <a:xfrm>
            <a:off x="8613849" y="1581080"/>
            <a:ext cx="1446750" cy="1167961"/>
            <a:chOff x="8613849" y="1793740"/>
            <a:chExt cx="1446750" cy="1167961"/>
          </a:xfrm>
        </p:grpSpPr>
        <p:grpSp>
          <p:nvGrpSpPr>
            <p:cNvPr id="66" name="Group 65">
              <a:extLst>
                <a:ext uri="{FF2B5EF4-FFF2-40B4-BE49-F238E27FC236}">
                  <a16:creationId xmlns:a16="http://schemas.microsoft.com/office/drawing/2014/main" id="{7A21CE4C-3E53-C42B-1638-C8B6AD5EFFAA}"/>
                </a:ext>
              </a:extLst>
            </p:cNvPr>
            <p:cNvGrpSpPr/>
            <p:nvPr/>
          </p:nvGrpSpPr>
          <p:grpSpPr>
            <a:xfrm>
              <a:off x="9244139" y="2371877"/>
              <a:ext cx="182096" cy="165542"/>
              <a:chOff x="2192059" y="2491703"/>
              <a:chExt cx="182096" cy="165542"/>
            </a:xfrm>
          </p:grpSpPr>
          <p:sp>
            <p:nvSpPr>
              <p:cNvPr id="37" name="Oval 36">
                <a:extLst>
                  <a:ext uri="{FF2B5EF4-FFF2-40B4-BE49-F238E27FC236}">
                    <a16:creationId xmlns:a16="http://schemas.microsoft.com/office/drawing/2014/main" id="{814C5D64-1132-95F7-DA2A-2C0191788CA4}"/>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38" name="Graphic 37">
                <a:extLst>
                  <a:ext uri="{FF2B5EF4-FFF2-40B4-BE49-F238E27FC236}">
                    <a16:creationId xmlns:a16="http://schemas.microsoft.com/office/drawing/2014/main" id="{83EA6043-4062-4CB4-43EB-18673DF3C90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47" name="Rectangle 46">
              <a:extLst>
                <a:ext uri="{FF2B5EF4-FFF2-40B4-BE49-F238E27FC236}">
                  <a16:creationId xmlns:a16="http://schemas.microsoft.com/office/drawing/2014/main" id="{37625851-ECEE-0B7C-5B48-5B28A2425950}"/>
                </a:ext>
              </a:extLst>
            </p:cNvPr>
            <p:cNvSpPr/>
            <p:nvPr/>
          </p:nvSpPr>
          <p:spPr>
            <a:xfrm>
              <a:off x="8613849" y="2326485"/>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45" name="Text Placeholder 10">
              <a:extLst>
                <a:ext uri="{FF2B5EF4-FFF2-40B4-BE49-F238E27FC236}">
                  <a16:creationId xmlns:a16="http://schemas.microsoft.com/office/drawing/2014/main" id="{62891DE8-04AA-EB0C-E186-527852B3F4D9}"/>
                </a:ext>
              </a:extLst>
            </p:cNvPr>
            <p:cNvSpPr txBox="1">
              <a:spLocks/>
            </p:cNvSpPr>
            <p:nvPr/>
          </p:nvSpPr>
          <p:spPr>
            <a:xfrm>
              <a:off x="9607489" y="2828126"/>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49" name="Isosceles Triangle 48">
              <a:extLst>
                <a:ext uri="{FF2B5EF4-FFF2-40B4-BE49-F238E27FC236}">
                  <a16:creationId xmlns:a16="http://schemas.microsoft.com/office/drawing/2014/main" id="{150A8FEE-85F3-6E7F-9099-473C6EEB0982}"/>
                </a:ext>
              </a:extLst>
            </p:cNvPr>
            <p:cNvSpPr>
              <a:spLocks/>
            </p:cNvSpPr>
            <p:nvPr/>
          </p:nvSpPr>
          <p:spPr>
            <a:xfrm flipV="1">
              <a:off x="9683000" y="2604116"/>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grpSp>
          <p:nvGrpSpPr>
            <p:cNvPr id="65" name="Group 64">
              <a:extLst>
                <a:ext uri="{FF2B5EF4-FFF2-40B4-BE49-F238E27FC236}">
                  <a16:creationId xmlns:a16="http://schemas.microsoft.com/office/drawing/2014/main" id="{ED2AAD2C-020A-C53A-C075-78BE32681458}"/>
                </a:ext>
              </a:extLst>
            </p:cNvPr>
            <p:cNvGrpSpPr/>
            <p:nvPr/>
          </p:nvGrpSpPr>
          <p:grpSpPr>
            <a:xfrm>
              <a:off x="8780658" y="2594753"/>
              <a:ext cx="390217" cy="206100"/>
              <a:chOff x="1661620" y="2779259"/>
              <a:chExt cx="390217" cy="206100"/>
            </a:xfrm>
          </p:grpSpPr>
          <p:sp>
            <p:nvSpPr>
              <p:cNvPr id="36" name="Oval 35">
                <a:extLst>
                  <a:ext uri="{FF2B5EF4-FFF2-40B4-BE49-F238E27FC236}">
                    <a16:creationId xmlns:a16="http://schemas.microsoft.com/office/drawing/2014/main" id="{022801CA-B659-C083-1C1A-6517694E1FFB}"/>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CCDDE0"/>
                    </a:solidFill>
                  </a:rPr>
                  <a:t>~</a:t>
                </a:r>
              </a:p>
            </p:txBody>
          </p:sp>
          <p:sp>
            <p:nvSpPr>
              <p:cNvPr id="58" name="Oval 57">
                <a:extLst>
                  <a:ext uri="{FF2B5EF4-FFF2-40B4-BE49-F238E27FC236}">
                    <a16:creationId xmlns:a16="http://schemas.microsoft.com/office/drawing/2014/main" id="{5BF2A03B-BA11-B959-C237-1445DBED6EA9}"/>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CCDDE0"/>
                    </a:solidFill>
                  </a:rPr>
                  <a:t>~</a:t>
                </a:r>
              </a:p>
            </p:txBody>
          </p:sp>
        </p:grpSp>
        <p:sp>
          <p:nvSpPr>
            <p:cNvPr id="62" name="Text Placeholder 10">
              <a:extLst>
                <a:ext uri="{FF2B5EF4-FFF2-40B4-BE49-F238E27FC236}">
                  <a16:creationId xmlns:a16="http://schemas.microsoft.com/office/drawing/2014/main" id="{BC5B6E58-36D7-28E4-1E9B-639D5A94219B}"/>
                </a:ext>
              </a:extLst>
            </p:cNvPr>
            <p:cNvSpPr txBox="1">
              <a:spLocks/>
            </p:cNvSpPr>
            <p:nvPr/>
          </p:nvSpPr>
          <p:spPr>
            <a:xfrm>
              <a:off x="8636613" y="2828126"/>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600MW</a:t>
              </a:r>
            </a:p>
          </p:txBody>
        </p:sp>
        <p:sp>
          <p:nvSpPr>
            <p:cNvPr id="63" name="Text Placeholder 10">
              <a:extLst>
                <a:ext uri="{FF2B5EF4-FFF2-40B4-BE49-F238E27FC236}">
                  <a16:creationId xmlns:a16="http://schemas.microsoft.com/office/drawing/2014/main" id="{075A5F27-C391-5DDD-87C6-1F03D65C5247}"/>
                </a:ext>
              </a:extLst>
            </p:cNvPr>
            <p:cNvSpPr txBox="1">
              <a:spLocks/>
            </p:cNvSpPr>
            <p:nvPr/>
          </p:nvSpPr>
          <p:spPr>
            <a:xfrm>
              <a:off x="8972193" y="2828126"/>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600MW</a:t>
              </a:r>
            </a:p>
          </p:txBody>
        </p:sp>
        <p:cxnSp>
          <p:nvCxnSpPr>
            <p:cNvPr id="68" name="Straight Connector 67">
              <a:extLst>
                <a:ext uri="{FF2B5EF4-FFF2-40B4-BE49-F238E27FC236}">
                  <a16:creationId xmlns:a16="http://schemas.microsoft.com/office/drawing/2014/main" id="{D189C030-95C9-A9D4-C5F4-3BC8F0778D36}"/>
                </a:ext>
              </a:extLst>
            </p:cNvPr>
            <p:cNvCxnSpPr>
              <a:cxnSpLocks/>
              <a:endCxn id="37" idx="0"/>
            </p:cNvCxnSpPr>
            <p:nvPr/>
          </p:nvCxnSpPr>
          <p:spPr>
            <a:xfrm flipH="1">
              <a:off x="9335187" y="1949714"/>
              <a:ext cx="1" cy="422163"/>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0" name="Connector: Elbow 69">
              <a:extLst>
                <a:ext uri="{FF2B5EF4-FFF2-40B4-BE49-F238E27FC236}">
                  <a16:creationId xmlns:a16="http://schemas.microsoft.com/office/drawing/2014/main" id="{BFF2CBFF-84B2-D71E-770B-C02B314702F9}"/>
                </a:ext>
              </a:extLst>
            </p:cNvPr>
            <p:cNvCxnSpPr>
              <a:cxnSpLocks/>
              <a:stCxn id="36" idx="7"/>
            </p:cNvCxnSpPr>
            <p:nvPr/>
          </p:nvCxnSpPr>
          <p:spPr>
            <a:xfrm rot="5400000" flipH="1" flipV="1">
              <a:off x="9024009" y="2404807"/>
              <a:ext cx="170288" cy="269971"/>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71" name="Connector: Elbow 70">
              <a:extLst>
                <a:ext uri="{FF2B5EF4-FFF2-40B4-BE49-F238E27FC236}">
                  <a16:creationId xmlns:a16="http://schemas.microsoft.com/office/drawing/2014/main" id="{3B3FE79B-E76C-4B5F-27EA-C4D87F26E4FB}"/>
                </a:ext>
              </a:extLst>
            </p:cNvPr>
            <p:cNvCxnSpPr>
              <a:cxnSpLocks/>
              <a:stCxn id="49" idx="3"/>
            </p:cNvCxnSpPr>
            <p:nvPr/>
          </p:nvCxnSpPr>
          <p:spPr>
            <a:xfrm rot="16200000" flipV="1">
              <a:off x="9536562" y="2344321"/>
              <a:ext cx="149468" cy="370121"/>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E9AF9C3D-8F98-DA9D-459B-687B505A998C}"/>
                </a:ext>
              </a:extLst>
            </p:cNvPr>
            <p:cNvSpPr/>
            <p:nvPr/>
          </p:nvSpPr>
          <p:spPr>
            <a:xfrm>
              <a:off x="8702396" y="1793740"/>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grpSp>
      <p:grpSp>
        <p:nvGrpSpPr>
          <p:cNvPr id="79" name="Group 78">
            <a:extLst>
              <a:ext uri="{FF2B5EF4-FFF2-40B4-BE49-F238E27FC236}">
                <a16:creationId xmlns:a16="http://schemas.microsoft.com/office/drawing/2014/main" id="{D6750B3F-B354-040E-4D0F-AB36728030B3}"/>
              </a:ext>
            </a:extLst>
          </p:cNvPr>
          <p:cNvGrpSpPr/>
          <p:nvPr/>
        </p:nvGrpSpPr>
        <p:grpSpPr>
          <a:xfrm>
            <a:off x="9246176" y="4964136"/>
            <a:ext cx="182096" cy="165542"/>
            <a:chOff x="2192059" y="2491703"/>
            <a:chExt cx="182096" cy="165542"/>
          </a:xfrm>
        </p:grpSpPr>
        <p:sp>
          <p:nvSpPr>
            <p:cNvPr id="91" name="Oval 90">
              <a:extLst>
                <a:ext uri="{FF2B5EF4-FFF2-40B4-BE49-F238E27FC236}">
                  <a16:creationId xmlns:a16="http://schemas.microsoft.com/office/drawing/2014/main" id="{E333C5E1-A25F-F0B3-21D6-916ACC385EC8}"/>
                </a:ext>
              </a:extLst>
            </p:cNvPr>
            <p:cNvSpPr/>
            <p:nvPr/>
          </p:nvSpPr>
          <p:spPr>
            <a:xfrm>
              <a:off x="2192059" y="2491703"/>
              <a:ext cx="182096" cy="165542"/>
            </a:xfrm>
            <a:prstGeom prst="ellipse">
              <a:avLst/>
            </a:prstGeom>
            <a:solidFill>
              <a:schemeClr val="bg1"/>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92" name="Graphic 91">
              <a:extLst>
                <a:ext uri="{FF2B5EF4-FFF2-40B4-BE49-F238E27FC236}">
                  <a16:creationId xmlns:a16="http://schemas.microsoft.com/office/drawing/2014/main" id="{1BD054AB-B36A-34BB-26D2-EEAEE4993C3F}"/>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195558" y="2494884"/>
              <a:ext cx="175098" cy="159180"/>
            </a:xfrm>
            <a:prstGeom prst="rect">
              <a:avLst/>
            </a:prstGeom>
          </p:spPr>
        </p:pic>
      </p:grpSp>
      <p:sp>
        <p:nvSpPr>
          <p:cNvPr id="80" name="Rectangle 79">
            <a:extLst>
              <a:ext uri="{FF2B5EF4-FFF2-40B4-BE49-F238E27FC236}">
                <a16:creationId xmlns:a16="http://schemas.microsoft.com/office/drawing/2014/main" id="{B83196DF-204E-C2F3-054C-5DACAB0DB6E2}"/>
              </a:ext>
            </a:extLst>
          </p:cNvPr>
          <p:cNvSpPr/>
          <p:nvPr/>
        </p:nvSpPr>
        <p:spPr>
          <a:xfrm>
            <a:off x="8613849" y="491874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81" name="Text Placeholder 10">
            <a:extLst>
              <a:ext uri="{FF2B5EF4-FFF2-40B4-BE49-F238E27FC236}">
                <a16:creationId xmlns:a16="http://schemas.microsoft.com/office/drawing/2014/main" id="{5935BE32-4CD8-672F-4EF3-D53EDD2642DD}"/>
              </a:ext>
            </a:extLst>
          </p:cNvPr>
          <p:cNvSpPr txBox="1">
            <a:spLocks/>
          </p:cNvSpPr>
          <p:nvPr/>
        </p:nvSpPr>
        <p:spPr>
          <a:xfrm>
            <a:off x="9607489" y="542038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solidFill>
                  <a:srgbClr val="CCDDE0"/>
                </a:solidFill>
              </a:rPr>
              <a:t>1,000MW</a:t>
            </a:r>
          </a:p>
        </p:txBody>
      </p:sp>
      <p:sp>
        <p:nvSpPr>
          <p:cNvPr id="82" name="Isosceles Triangle 81">
            <a:extLst>
              <a:ext uri="{FF2B5EF4-FFF2-40B4-BE49-F238E27FC236}">
                <a16:creationId xmlns:a16="http://schemas.microsoft.com/office/drawing/2014/main" id="{3D432CDF-84A6-7AAE-B2C8-E9603ACF7B8B}"/>
              </a:ext>
            </a:extLst>
          </p:cNvPr>
          <p:cNvSpPr>
            <a:spLocks/>
          </p:cNvSpPr>
          <p:nvPr/>
        </p:nvSpPr>
        <p:spPr>
          <a:xfrm flipV="1">
            <a:off x="9683000" y="5196375"/>
            <a:ext cx="226711" cy="206101"/>
          </a:xfrm>
          <a:prstGeom prst="triangle">
            <a:avLst/>
          </a:prstGeom>
          <a:solidFill>
            <a:schemeClr val="bg1"/>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sp>
        <p:nvSpPr>
          <p:cNvPr id="89" name="Oval 88">
            <a:extLst>
              <a:ext uri="{FF2B5EF4-FFF2-40B4-BE49-F238E27FC236}">
                <a16:creationId xmlns:a16="http://schemas.microsoft.com/office/drawing/2014/main" id="{D64B38B6-AC1D-4C9D-90D7-B94387F31837}"/>
              </a:ext>
            </a:extLst>
          </p:cNvPr>
          <p:cNvSpPr>
            <a:spLocks/>
          </p:cNvSpPr>
          <p:nvPr/>
        </p:nvSpPr>
        <p:spPr>
          <a:xfrm>
            <a:off x="8780658" y="5187012"/>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90" name="Oval 89">
            <a:extLst>
              <a:ext uri="{FF2B5EF4-FFF2-40B4-BE49-F238E27FC236}">
                <a16:creationId xmlns:a16="http://schemas.microsoft.com/office/drawing/2014/main" id="{885D6A02-213F-6B89-0170-5C21E9E0806A}"/>
              </a:ext>
            </a:extLst>
          </p:cNvPr>
          <p:cNvSpPr>
            <a:spLocks/>
          </p:cNvSpPr>
          <p:nvPr/>
        </p:nvSpPr>
        <p:spPr>
          <a:xfrm>
            <a:off x="8944164" y="5187012"/>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84" name="Text Placeholder 10">
            <a:extLst>
              <a:ext uri="{FF2B5EF4-FFF2-40B4-BE49-F238E27FC236}">
                <a16:creationId xmlns:a16="http://schemas.microsoft.com/office/drawing/2014/main" id="{B78CCCE5-5D0F-CF41-8A3A-7CDCA8E1C004}"/>
              </a:ext>
            </a:extLst>
          </p:cNvPr>
          <p:cNvSpPr txBox="1">
            <a:spLocks/>
          </p:cNvSpPr>
          <p:nvPr/>
        </p:nvSpPr>
        <p:spPr>
          <a:xfrm>
            <a:off x="8636613"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85" name="Text Placeholder 10">
            <a:extLst>
              <a:ext uri="{FF2B5EF4-FFF2-40B4-BE49-F238E27FC236}">
                <a16:creationId xmlns:a16="http://schemas.microsoft.com/office/drawing/2014/main" id="{4BBF2CA1-E5A2-2EA3-24CA-B376C44B68DA}"/>
              </a:ext>
            </a:extLst>
          </p:cNvPr>
          <p:cNvSpPr txBox="1">
            <a:spLocks/>
          </p:cNvSpPr>
          <p:nvPr/>
        </p:nvSpPr>
        <p:spPr>
          <a:xfrm>
            <a:off x="8972193"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86" name="Straight Connector 85">
            <a:extLst>
              <a:ext uri="{FF2B5EF4-FFF2-40B4-BE49-F238E27FC236}">
                <a16:creationId xmlns:a16="http://schemas.microsoft.com/office/drawing/2014/main" id="{DA712530-9E07-BAF4-D43F-D4AD17D29566}"/>
              </a:ext>
            </a:extLst>
          </p:cNvPr>
          <p:cNvCxnSpPr>
            <a:cxnSpLocks/>
          </p:cNvCxnSpPr>
          <p:nvPr/>
        </p:nvCxnSpPr>
        <p:spPr>
          <a:xfrm>
            <a:off x="9335188" y="454197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a16="http://schemas.microsoft.com/office/drawing/2014/main" id="{6EB779E9-146E-C975-F348-10A05B0C5932}"/>
              </a:ext>
            </a:extLst>
          </p:cNvPr>
          <p:cNvCxnSpPr>
            <a:cxnSpLocks/>
          </p:cNvCxnSpPr>
          <p:nvPr/>
        </p:nvCxnSpPr>
        <p:spPr>
          <a:xfrm rot="5400000" flipH="1" flipV="1">
            <a:off x="9025028" y="499604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88" name="Connector: Elbow 87">
            <a:extLst>
              <a:ext uri="{FF2B5EF4-FFF2-40B4-BE49-F238E27FC236}">
                <a16:creationId xmlns:a16="http://schemas.microsoft.com/office/drawing/2014/main" id="{032BCA0A-A905-9536-E294-939D5A387651}"/>
              </a:ext>
            </a:extLst>
          </p:cNvPr>
          <p:cNvCxnSpPr>
            <a:cxnSpLocks/>
            <a:stCxn id="82" idx="3"/>
          </p:cNvCxnSpPr>
          <p:nvPr/>
        </p:nvCxnSpPr>
        <p:spPr>
          <a:xfrm rot="16200000" flipV="1">
            <a:off x="9537580" y="4937599"/>
            <a:ext cx="149468" cy="368084"/>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grpSp>
        <p:nvGrpSpPr>
          <p:cNvPr id="100" name="Group 99">
            <a:extLst>
              <a:ext uri="{FF2B5EF4-FFF2-40B4-BE49-F238E27FC236}">
                <a16:creationId xmlns:a16="http://schemas.microsoft.com/office/drawing/2014/main" id="{68AFB11D-A9B1-E150-EC8F-4A7BBC4F8243}"/>
              </a:ext>
            </a:extLst>
          </p:cNvPr>
          <p:cNvGrpSpPr/>
          <p:nvPr/>
        </p:nvGrpSpPr>
        <p:grpSpPr>
          <a:xfrm>
            <a:off x="10844177" y="4964136"/>
            <a:ext cx="182096" cy="165542"/>
            <a:chOff x="2192059" y="2491703"/>
            <a:chExt cx="182096" cy="165542"/>
          </a:xfrm>
        </p:grpSpPr>
        <p:sp>
          <p:nvSpPr>
            <p:cNvPr id="112" name="Oval 111">
              <a:extLst>
                <a:ext uri="{FF2B5EF4-FFF2-40B4-BE49-F238E27FC236}">
                  <a16:creationId xmlns:a16="http://schemas.microsoft.com/office/drawing/2014/main" id="{610B50C6-F67F-C15F-FCE4-9C0CBECC124A}"/>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26D07C"/>
                </a:solidFill>
                <a:effectLst/>
                <a:uLnTx/>
                <a:uFillTx/>
                <a:latin typeface="Arial"/>
                <a:ea typeface="+mn-ea"/>
                <a:cs typeface="+mn-cs"/>
              </a:endParaRPr>
            </a:p>
          </p:txBody>
        </p:sp>
        <p:pic>
          <p:nvPicPr>
            <p:cNvPr id="113" name="Graphic 112">
              <a:extLst>
                <a:ext uri="{FF2B5EF4-FFF2-40B4-BE49-F238E27FC236}">
                  <a16:creationId xmlns:a16="http://schemas.microsoft.com/office/drawing/2014/main" id="{1B1896FC-36D6-DDF6-CEED-364339C130AE}"/>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95558" y="2494884"/>
              <a:ext cx="175098" cy="159180"/>
            </a:xfrm>
            <a:prstGeom prst="rect">
              <a:avLst/>
            </a:prstGeom>
          </p:spPr>
        </p:pic>
      </p:grpSp>
      <p:sp>
        <p:nvSpPr>
          <p:cNvPr id="101" name="Rectangle 100">
            <a:extLst>
              <a:ext uri="{FF2B5EF4-FFF2-40B4-BE49-F238E27FC236}">
                <a16:creationId xmlns:a16="http://schemas.microsoft.com/office/drawing/2014/main" id="{72298098-0251-440B-EF4B-6BB47DC6A183}"/>
              </a:ext>
            </a:extLst>
          </p:cNvPr>
          <p:cNvSpPr/>
          <p:nvPr/>
        </p:nvSpPr>
        <p:spPr>
          <a:xfrm>
            <a:off x="10211850" y="491874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102" name="Text Placeholder 10">
            <a:extLst>
              <a:ext uri="{FF2B5EF4-FFF2-40B4-BE49-F238E27FC236}">
                <a16:creationId xmlns:a16="http://schemas.microsoft.com/office/drawing/2014/main" id="{8CB71030-D994-CF31-13E8-250DE7F6733F}"/>
              </a:ext>
            </a:extLst>
          </p:cNvPr>
          <p:cNvSpPr txBox="1">
            <a:spLocks/>
          </p:cNvSpPr>
          <p:nvPr/>
        </p:nvSpPr>
        <p:spPr>
          <a:xfrm>
            <a:off x="11205490" y="542038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103" name="Isosceles Triangle 102">
            <a:extLst>
              <a:ext uri="{FF2B5EF4-FFF2-40B4-BE49-F238E27FC236}">
                <a16:creationId xmlns:a16="http://schemas.microsoft.com/office/drawing/2014/main" id="{0012C73A-1D4F-BF4F-9C55-901C3C907597}"/>
              </a:ext>
            </a:extLst>
          </p:cNvPr>
          <p:cNvSpPr>
            <a:spLocks/>
          </p:cNvSpPr>
          <p:nvPr/>
        </p:nvSpPr>
        <p:spPr>
          <a:xfrm flipV="1">
            <a:off x="11281001" y="5196375"/>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rgbClr val="26D07C"/>
              </a:solidFill>
            </a:endParaRPr>
          </a:p>
        </p:txBody>
      </p:sp>
      <p:grpSp>
        <p:nvGrpSpPr>
          <p:cNvPr id="104" name="Group 103">
            <a:extLst>
              <a:ext uri="{FF2B5EF4-FFF2-40B4-BE49-F238E27FC236}">
                <a16:creationId xmlns:a16="http://schemas.microsoft.com/office/drawing/2014/main" id="{BF5F09F0-10CA-BB4B-4A16-3C82735D0F8D}"/>
              </a:ext>
            </a:extLst>
          </p:cNvPr>
          <p:cNvGrpSpPr/>
          <p:nvPr/>
        </p:nvGrpSpPr>
        <p:grpSpPr>
          <a:xfrm>
            <a:off x="10378659" y="5187012"/>
            <a:ext cx="390217" cy="206100"/>
            <a:chOff x="1661620" y="2779259"/>
            <a:chExt cx="390217" cy="206100"/>
          </a:xfrm>
        </p:grpSpPr>
        <p:sp>
          <p:nvSpPr>
            <p:cNvPr id="110" name="Oval 109">
              <a:extLst>
                <a:ext uri="{FF2B5EF4-FFF2-40B4-BE49-F238E27FC236}">
                  <a16:creationId xmlns:a16="http://schemas.microsoft.com/office/drawing/2014/main" id="{AC55C20E-6F55-AEF9-47BE-19E2B3A8FCEB}"/>
                </a:ext>
              </a:extLst>
            </p:cNvPr>
            <p:cNvSpPr>
              <a:spLocks/>
            </p:cNvSpPr>
            <p:nvPr/>
          </p:nvSpPr>
          <p:spPr>
            <a:xfrm>
              <a:off x="1661620"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111" name="Oval 110">
              <a:extLst>
                <a:ext uri="{FF2B5EF4-FFF2-40B4-BE49-F238E27FC236}">
                  <a16:creationId xmlns:a16="http://schemas.microsoft.com/office/drawing/2014/main" id="{A399D850-FC66-4F25-1A42-79D525586B37}"/>
                </a:ext>
              </a:extLst>
            </p:cNvPr>
            <p:cNvSpPr>
              <a:spLocks/>
            </p:cNvSpPr>
            <p:nvPr/>
          </p:nvSpPr>
          <p:spPr>
            <a:xfrm>
              <a:off x="1825126"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grpSp>
      <p:sp>
        <p:nvSpPr>
          <p:cNvPr id="105" name="Text Placeholder 10">
            <a:extLst>
              <a:ext uri="{FF2B5EF4-FFF2-40B4-BE49-F238E27FC236}">
                <a16:creationId xmlns:a16="http://schemas.microsoft.com/office/drawing/2014/main" id="{EDF46306-CE24-5C6E-D427-3E68D9216BD6}"/>
              </a:ext>
            </a:extLst>
          </p:cNvPr>
          <p:cNvSpPr txBox="1">
            <a:spLocks/>
          </p:cNvSpPr>
          <p:nvPr/>
        </p:nvSpPr>
        <p:spPr>
          <a:xfrm>
            <a:off x="10234614"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106" name="Text Placeholder 10">
            <a:extLst>
              <a:ext uri="{FF2B5EF4-FFF2-40B4-BE49-F238E27FC236}">
                <a16:creationId xmlns:a16="http://schemas.microsoft.com/office/drawing/2014/main" id="{68DB0C34-AC69-2973-E2C0-A31935972374}"/>
              </a:ext>
            </a:extLst>
          </p:cNvPr>
          <p:cNvSpPr txBox="1">
            <a:spLocks/>
          </p:cNvSpPr>
          <p:nvPr/>
        </p:nvSpPr>
        <p:spPr>
          <a:xfrm>
            <a:off x="10570194" y="542038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107" name="Straight Connector 106">
            <a:extLst>
              <a:ext uri="{FF2B5EF4-FFF2-40B4-BE49-F238E27FC236}">
                <a16:creationId xmlns:a16="http://schemas.microsoft.com/office/drawing/2014/main" id="{6D3A63BB-4262-3165-494E-93910F0A9BB2}"/>
              </a:ext>
            </a:extLst>
          </p:cNvPr>
          <p:cNvCxnSpPr>
            <a:cxnSpLocks/>
          </p:cNvCxnSpPr>
          <p:nvPr/>
        </p:nvCxnSpPr>
        <p:spPr>
          <a:xfrm>
            <a:off x="10933189" y="454197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Connector: Elbow 107">
            <a:extLst>
              <a:ext uri="{FF2B5EF4-FFF2-40B4-BE49-F238E27FC236}">
                <a16:creationId xmlns:a16="http://schemas.microsoft.com/office/drawing/2014/main" id="{D06F3644-E518-934E-2706-ECDDE922B5EB}"/>
              </a:ext>
            </a:extLst>
          </p:cNvPr>
          <p:cNvCxnSpPr>
            <a:cxnSpLocks/>
          </p:cNvCxnSpPr>
          <p:nvPr/>
        </p:nvCxnSpPr>
        <p:spPr>
          <a:xfrm rot="5400000" flipH="1" flipV="1">
            <a:off x="10623029" y="499604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09" name="Connector: Elbow 108">
            <a:extLst>
              <a:ext uri="{FF2B5EF4-FFF2-40B4-BE49-F238E27FC236}">
                <a16:creationId xmlns:a16="http://schemas.microsoft.com/office/drawing/2014/main" id="{A19CE5D4-4747-9DD2-4025-512B8DE5C976}"/>
              </a:ext>
            </a:extLst>
          </p:cNvPr>
          <p:cNvCxnSpPr>
            <a:cxnSpLocks/>
            <a:stCxn id="103" idx="3"/>
          </p:cNvCxnSpPr>
          <p:nvPr/>
        </p:nvCxnSpPr>
        <p:spPr>
          <a:xfrm rot="16200000" flipV="1">
            <a:off x="11135581" y="4937599"/>
            <a:ext cx="149468" cy="368084"/>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C360175B-8DC6-FF74-AD3B-C090035BE439}"/>
              </a:ext>
            </a:extLst>
          </p:cNvPr>
          <p:cNvSpPr txBox="1">
            <a:spLocks/>
          </p:cNvSpPr>
          <p:nvPr/>
        </p:nvSpPr>
        <p:spPr>
          <a:xfrm>
            <a:off x="1254131" y="4385999"/>
            <a:ext cx="1420398"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Generation Interconnection</a:t>
            </a:r>
          </a:p>
        </p:txBody>
      </p:sp>
      <p:sp>
        <p:nvSpPr>
          <p:cNvPr id="10" name="TextBox 9">
            <a:extLst>
              <a:ext uri="{FF2B5EF4-FFF2-40B4-BE49-F238E27FC236}">
                <a16:creationId xmlns:a16="http://schemas.microsoft.com/office/drawing/2014/main" id="{4B08BF48-2D71-337D-0BEE-FED5DA1E2A87}"/>
              </a:ext>
            </a:extLst>
          </p:cNvPr>
          <p:cNvSpPr txBox="1">
            <a:spLocks/>
          </p:cNvSpPr>
          <p:nvPr/>
        </p:nvSpPr>
        <p:spPr>
          <a:xfrm>
            <a:off x="2878037" y="4385999"/>
            <a:ext cx="3349225" cy="129266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Assesses generation to </a:t>
            </a:r>
            <a:r>
              <a:rPr lang="en-US" sz="1400" b="1"/>
              <a:t>determine export capability </a:t>
            </a:r>
            <a:r>
              <a:rPr lang="en-US" sz="1400"/>
              <a:t>and interconnection requirements; </a:t>
            </a:r>
            <a:r>
              <a:rPr lang="en-US" sz="1400" b="1"/>
              <a:t>co-located load is included in the study when it materially affects system performance </a:t>
            </a:r>
            <a:r>
              <a:rPr lang="en-US" sz="1400"/>
              <a:t>(e.g., stability, voltage, operations)</a:t>
            </a:r>
            <a:r>
              <a:rPr lang="en-US" sz="1400" baseline="30000"/>
              <a:t>2</a:t>
            </a:r>
            <a:endParaRPr lang="en-US" sz="1400"/>
          </a:p>
        </p:txBody>
      </p:sp>
      <p:sp>
        <p:nvSpPr>
          <p:cNvPr id="11" name="TextBox 10">
            <a:extLst>
              <a:ext uri="{FF2B5EF4-FFF2-40B4-BE49-F238E27FC236}">
                <a16:creationId xmlns:a16="http://schemas.microsoft.com/office/drawing/2014/main" id="{A19E50A9-6F00-3C5A-CBB9-BC028ABEEC39}"/>
              </a:ext>
            </a:extLst>
          </p:cNvPr>
          <p:cNvSpPr txBox="1">
            <a:spLocks/>
          </p:cNvSpPr>
          <p:nvPr/>
        </p:nvSpPr>
        <p:spPr>
          <a:xfrm>
            <a:off x="6379169" y="4385999"/>
            <a:ext cx="2079604"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Maximum export (injection) limits, stability constraints</a:t>
            </a:r>
            <a:r>
              <a:rPr lang="en-US" sz="1400"/>
              <a:t>, and interconnection requirements</a:t>
            </a:r>
          </a:p>
        </p:txBody>
      </p:sp>
      <p:sp>
        <p:nvSpPr>
          <p:cNvPr id="25" name="Rectangle 24">
            <a:extLst>
              <a:ext uri="{FF2B5EF4-FFF2-40B4-BE49-F238E27FC236}">
                <a16:creationId xmlns:a16="http://schemas.microsoft.com/office/drawing/2014/main" id="{8883E7E7-4935-5CD8-FAC4-5355C615329D}"/>
              </a:ext>
            </a:extLst>
          </p:cNvPr>
          <p:cNvSpPr/>
          <p:nvPr/>
        </p:nvSpPr>
        <p:spPr>
          <a:xfrm>
            <a:off x="8702396" y="438599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sp>
        <p:nvSpPr>
          <p:cNvPr id="29" name="Rectangle 28">
            <a:extLst>
              <a:ext uri="{FF2B5EF4-FFF2-40B4-BE49-F238E27FC236}">
                <a16:creationId xmlns:a16="http://schemas.microsoft.com/office/drawing/2014/main" id="{25726F2E-154E-3084-40DD-239E5DA93517}"/>
              </a:ext>
            </a:extLst>
          </p:cNvPr>
          <p:cNvSpPr/>
          <p:nvPr/>
        </p:nvSpPr>
        <p:spPr>
          <a:xfrm>
            <a:off x="10300397" y="438599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grpSp>
        <p:nvGrpSpPr>
          <p:cNvPr id="121" name="Group 120">
            <a:extLst>
              <a:ext uri="{FF2B5EF4-FFF2-40B4-BE49-F238E27FC236}">
                <a16:creationId xmlns:a16="http://schemas.microsoft.com/office/drawing/2014/main" id="{3164C666-BA1B-9DCC-B500-EEA5D32ABD1A}"/>
              </a:ext>
            </a:extLst>
          </p:cNvPr>
          <p:cNvGrpSpPr/>
          <p:nvPr/>
        </p:nvGrpSpPr>
        <p:grpSpPr>
          <a:xfrm>
            <a:off x="9246176" y="3499326"/>
            <a:ext cx="182096" cy="165542"/>
            <a:chOff x="2192059" y="2491703"/>
            <a:chExt cx="182096" cy="165542"/>
          </a:xfrm>
        </p:grpSpPr>
        <p:sp>
          <p:nvSpPr>
            <p:cNvPr id="133" name="Oval 132">
              <a:extLst>
                <a:ext uri="{FF2B5EF4-FFF2-40B4-BE49-F238E27FC236}">
                  <a16:creationId xmlns:a16="http://schemas.microsoft.com/office/drawing/2014/main" id="{9CD153E7-2480-088E-492D-796D5A317B4E}"/>
                </a:ext>
              </a:extLst>
            </p:cNvPr>
            <p:cNvSpPr/>
            <p:nvPr/>
          </p:nvSpPr>
          <p:spPr>
            <a:xfrm>
              <a:off x="2192059" y="2491703"/>
              <a:ext cx="182096" cy="165542"/>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134" name="Graphic 133">
              <a:extLst>
                <a:ext uri="{FF2B5EF4-FFF2-40B4-BE49-F238E27FC236}">
                  <a16:creationId xmlns:a16="http://schemas.microsoft.com/office/drawing/2014/main" id="{2F5DEC59-4233-69BA-46C7-52100CD6AC0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95558" y="2494884"/>
              <a:ext cx="175098" cy="159180"/>
            </a:xfrm>
            <a:prstGeom prst="rect">
              <a:avLst/>
            </a:prstGeom>
          </p:spPr>
        </p:pic>
      </p:grpSp>
      <p:sp>
        <p:nvSpPr>
          <p:cNvPr id="122" name="Rectangle 121">
            <a:extLst>
              <a:ext uri="{FF2B5EF4-FFF2-40B4-BE49-F238E27FC236}">
                <a16:creationId xmlns:a16="http://schemas.microsoft.com/office/drawing/2014/main" id="{46EEF674-542C-5658-00A0-4F840CC85B77}"/>
              </a:ext>
            </a:extLst>
          </p:cNvPr>
          <p:cNvSpPr/>
          <p:nvPr/>
        </p:nvSpPr>
        <p:spPr>
          <a:xfrm>
            <a:off x="8613849" y="3453934"/>
            <a:ext cx="1446750" cy="635216"/>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00" b="1"/>
          </a:p>
        </p:txBody>
      </p:sp>
      <p:sp>
        <p:nvSpPr>
          <p:cNvPr id="123" name="Text Placeholder 10">
            <a:extLst>
              <a:ext uri="{FF2B5EF4-FFF2-40B4-BE49-F238E27FC236}">
                <a16:creationId xmlns:a16="http://schemas.microsoft.com/office/drawing/2014/main" id="{FD324D97-AA27-D073-71E6-20017CBB711E}"/>
              </a:ext>
            </a:extLst>
          </p:cNvPr>
          <p:cNvSpPr txBox="1">
            <a:spLocks/>
          </p:cNvSpPr>
          <p:nvPr/>
        </p:nvSpPr>
        <p:spPr>
          <a:xfrm>
            <a:off x="9607489" y="3955575"/>
            <a:ext cx="406052"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1,000MW</a:t>
            </a:r>
          </a:p>
        </p:txBody>
      </p:sp>
      <p:sp>
        <p:nvSpPr>
          <p:cNvPr id="124" name="Isosceles Triangle 123">
            <a:extLst>
              <a:ext uri="{FF2B5EF4-FFF2-40B4-BE49-F238E27FC236}">
                <a16:creationId xmlns:a16="http://schemas.microsoft.com/office/drawing/2014/main" id="{11C5F02F-F9A3-41E6-D80C-37180CB3278C}"/>
              </a:ext>
            </a:extLst>
          </p:cNvPr>
          <p:cNvSpPr>
            <a:spLocks/>
          </p:cNvSpPr>
          <p:nvPr/>
        </p:nvSpPr>
        <p:spPr>
          <a:xfrm flipV="1">
            <a:off x="9683000" y="3731565"/>
            <a:ext cx="226711" cy="206101"/>
          </a:xfrm>
          <a:prstGeom prst="triangl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err="1">
              <a:solidFill>
                <a:schemeClr val="accent1"/>
              </a:solidFill>
            </a:endParaRPr>
          </a:p>
        </p:txBody>
      </p:sp>
      <p:grpSp>
        <p:nvGrpSpPr>
          <p:cNvPr id="125" name="Group 124">
            <a:extLst>
              <a:ext uri="{FF2B5EF4-FFF2-40B4-BE49-F238E27FC236}">
                <a16:creationId xmlns:a16="http://schemas.microsoft.com/office/drawing/2014/main" id="{0C57B949-FC82-7999-B4DF-331620A2E6AE}"/>
              </a:ext>
            </a:extLst>
          </p:cNvPr>
          <p:cNvGrpSpPr/>
          <p:nvPr/>
        </p:nvGrpSpPr>
        <p:grpSpPr>
          <a:xfrm>
            <a:off x="8780658" y="3722202"/>
            <a:ext cx="390217" cy="206100"/>
            <a:chOff x="1661620" y="2779259"/>
            <a:chExt cx="390217" cy="206100"/>
          </a:xfrm>
        </p:grpSpPr>
        <p:sp>
          <p:nvSpPr>
            <p:cNvPr id="131" name="Oval 130">
              <a:extLst>
                <a:ext uri="{FF2B5EF4-FFF2-40B4-BE49-F238E27FC236}">
                  <a16:creationId xmlns:a16="http://schemas.microsoft.com/office/drawing/2014/main" id="{CC80E96C-9921-FA1A-EEE9-F3D1AC3FE524}"/>
                </a:ext>
              </a:extLst>
            </p:cNvPr>
            <p:cNvSpPr>
              <a:spLocks/>
            </p:cNvSpPr>
            <p:nvPr/>
          </p:nvSpPr>
          <p:spPr>
            <a:xfrm>
              <a:off x="1661620"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sp>
          <p:nvSpPr>
            <p:cNvPr id="132" name="Oval 131">
              <a:extLst>
                <a:ext uri="{FF2B5EF4-FFF2-40B4-BE49-F238E27FC236}">
                  <a16:creationId xmlns:a16="http://schemas.microsoft.com/office/drawing/2014/main" id="{55C25E94-5F86-DD36-BB0C-3883BC892944}"/>
                </a:ext>
              </a:extLst>
            </p:cNvPr>
            <p:cNvSpPr>
              <a:spLocks/>
            </p:cNvSpPr>
            <p:nvPr/>
          </p:nvSpPr>
          <p:spPr>
            <a:xfrm>
              <a:off x="1825126" y="2779259"/>
              <a:ext cx="226711" cy="206100"/>
            </a:xfrm>
            <a:prstGeom prst="ellipse">
              <a:avLst/>
            </a:prstGeom>
            <a:solidFill>
              <a:schemeClr val="bg1"/>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a:solidFill>
                    <a:srgbClr val="26D07C"/>
                  </a:solidFill>
                </a:rPr>
                <a:t>~</a:t>
              </a:r>
            </a:p>
          </p:txBody>
        </p:sp>
      </p:grpSp>
      <p:sp>
        <p:nvSpPr>
          <p:cNvPr id="126" name="Text Placeholder 10">
            <a:extLst>
              <a:ext uri="{FF2B5EF4-FFF2-40B4-BE49-F238E27FC236}">
                <a16:creationId xmlns:a16="http://schemas.microsoft.com/office/drawing/2014/main" id="{8EEB6B26-2973-4975-53C6-77CD952440BA}"/>
              </a:ext>
            </a:extLst>
          </p:cNvPr>
          <p:cNvSpPr txBox="1">
            <a:spLocks/>
          </p:cNvSpPr>
          <p:nvPr/>
        </p:nvSpPr>
        <p:spPr>
          <a:xfrm>
            <a:off x="8636613" y="395557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sp>
        <p:nvSpPr>
          <p:cNvPr id="127" name="Text Placeholder 10">
            <a:extLst>
              <a:ext uri="{FF2B5EF4-FFF2-40B4-BE49-F238E27FC236}">
                <a16:creationId xmlns:a16="http://schemas.microsoft.com/office/drawing/2014/main" id="{0E646191-2558-9765-8C74-FE37CF09FC70}"/>
              </a:ext>
            </a:extLst>
          </p:cNvPr>
          <p:cNvSpPr txBox="1">
            <a:spLocks/>
          </p:cNvSpPr>
          <p:nvPr/>
        </p:nvSpPr>
        <p:spPr>
          <a:xfrm>
            <a:off x="8972193" y="3955575"/>
            <a:ext cx="335580" cy="10772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700"/>
              <a:t>600MW</a:t>
            </a:r>
          </a:p>
        </p:txBody>
      </p:sp>
      <p:cxnSp>
        <p:nvCxnSpPr>
          <p:cNvPr id="128" name="Straight Connector 127">
            <a:extLst>
              <a:ext uri="{FF2B5EF4-FFF2-40B4-BE49-F238E27FC236}">
                <a16:creationId xmlns:a16="http://schemas.microsoft.com/office/drawing/2014/main" id="{2FFE20C0-7612-6197-51D3-AC08988786CE}"/>
              </a:ext>
            </a:extLst>
          </p:cNvPr>
          <p:cNvCxnSpPr>
            <a:cxnSpLocks/>
            <a:endCxn id="133" idx="0"/>
          </p:cNvCxnSpPr>
          <p:nvPr/>
        </p:nvCxnSpPr>
        <p:spPr>
          <a:xfrm>
            <a:off x="9335188" y="3077163"/>
            <a:ext cx="2036" cy="422163"/>
          </a:xfrm>
          <a:prstGeom prst="line">
            <a:avLst/>
          </a:prstGeom>
          <a:ln w="12700" cap="flat">
            <a:solidFill>
              <a:schemeClr val="accent5"/>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9" name="Connector: Elbow 128">
            <a:extLst>
              <a:ext uri="{FF2B5EF4-FFF2-40B4-BE49-F238E27FC236}">
                <a16:creationId xmlns:a16="http://schemas.microsoft.com/office/drawing/2014/main" id="{249F2217-E96A-C366-3D1F-3B2EB2A64509}"/>
              </a:ext>
            </a:extLst>
          </p:cNvPr>
          <p:cNvCxnSpPr>
            <a:cxnSpLocks/>
          </p:cNvCxnSpPr>
          <p:nvPr/>
        </p:nvCxnSpPr>
        <p:spPr>
          <a:xfrm rot="5400000" flipH="1" flipV="1">
            <a:off x="9025028" y="3531237"/>
            <a:ext cx="170288" cy="27200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30" name="Connector: Elbow 129">
            <a:extLst>
              <a:ext uri="{FF2B5EF4-FFF2-40B4-BE49-F238E27FC236}">
                <a16:creationId xmlns:a16="http://schemas.microsoft.com/office/drawing/2014/main" id="{38B748A4-0200-7690-75FC-8DEDCB191AE6}"/>
              </a:ext>
            </a:extLst>
          </p:cNvPr>
          <p:cNvCxnSpPr>
            <a:cxnSpLocks/>
            <a:stCxn id="124" idx="3"/>
          </p:cNvCxnSpPr>
          <p:nvPr/>
        </p:nvCxnSpPr>
        <p:spPr>
          <a:xfrm rot="16200000" flipV="1">
            <a:off x="9537580" y="3472789"/>
            <a:ext cx="149468" cy="368084"/>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B592532D-EC3E-9787-7E69-983F5EBCAB9B}"/>
              </a:ext>
            </a:extLst>
          </p:cNvPr>
          <p:cNvSpPr txBox="1">
            <a:spLocks/>
          </p:cNvSpPr>
          <p:nvPr/>
        </p:nvSpPr>
        <p:spPr>
          <a:xfrm>
            <a:off x="1254131" y="2921189"/>
            <a:ext cx="1420398" cy="43088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Transmission planning</a:t>
            </a:r>
          </a:p>
        </p:txBody>
      </p:sp>
      <p:sp>
        <p:nvSpPr>
          <p:cNvPr id="13" name="TextBox 12">
            <a:extLst>
              <a:ext uri="{FF2B5EF4-FFF2-40B4-BE49-F238E27FC236}">
                <a16:creationId xmlns:a16="http://schemas.microsoft.com/office/drawing/2014/main" id="{EA8002B9-BAB7-0C2B-2669-4418A6E31064}"/>
              </a:ext>
            </a:extLst>
          </p:cNvPr>
          <p:cNvSpPr txBox="1">
            <a:spLocks/>
          </p:cNvSpPr>
          <p:nvPr/>
        </p:nvSpPr>
        <p:spPr>
          <a:xfrm>
            <a:off x="2878037" y="2921189"/>
            <a:ext cx="3349225" cy="107721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a:t>Identifies system constraints and </a:t>
            </a:r>
            <a:r>
              <a:rPr lang="en-US" sz="1400" b="1"/>
              <a:t>determines network upgrades required to reliably support the combined load and generation under normal planning assumptions </a:t>
            </a:r>
            <a:r>
              <a:rPr lang="en-US" sz="1400"/>
              <a:t>(e.g., N-1/G-1)</a:t>
            </a:r>
          </a:p>
        </p:txBody>
      </p:sp>
      <p:sp>
        <p:nvSpPr>
          <p:cNvPr id="14" name="TextBox 13">
            <a:extLst>
              <a:ext uri="{FF2B5EF4-FFF2-40B4-BE49-F238E27FC236}">
                <a16:creationId xmlns:a16="http://schemas.microsoft.com/office/drawing/2014/main" id="{4B981801-6391-480F-7213-09AC235FA3D5}"/>
              </a:ext>
            </a:extLst>
          </p:cNvPr>
          <p:cNvSpPr txBox="1">
            <a:spLocks/>
          </p:cNvSpPr>
          <p:nvPr/>
        </p:nvSpPr>
        <p:spPr>
          <a:xfrm>
            <a:off x="6379169" y="2921189"/>
            <a:ext cx="2166396" cy="129266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t>Required transmission upgrades and validation of SLF-exit (full load) conditions</a:t>
            </a:r>
            <a:r>
              <a:rPr lang="en-US" sz="1400"/>
              <a:t> for reliable operation in the long-term (post-BYOG) configuration</a:t>
            </a:r>
          </a:p>
        </p:txBody>
      </p:sp>
      <p:sp>
        <p:nvSpPr>
          <p:cNvPr id="34" name="Rectangle 33">
            <a:extLst>
              <a:ext uri="{FF2B5EF4-FFF2-40B4-BE49-F238E27FC236}">
                <a16:creationId xmlns:a16="http://schemas.microsoft.com/office/drawing/2014/main" id="{580BB00E-7BA4-9554-F0DD-4613D6F2144C}"/>
              </a:ext>
            </a:extLst>
          </p:cNvPr>
          <p:cNvSpPr/>
          <p:nvPr/>
        </p:nvSpPr>
        <p:spPr>
          <a:xfrm>
            <a:off x="8702396" y="2921189"/>
            <a:ext cx="1265583" cy="155974"/>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a:t>ERCOT Grid</a:t>
            </a:r>
          </a:p>
        </p:txBody>
      </p:sp>
      <p:sp>
        <p:nvSpPr>
          <p:cNvPr id="19" name="Rectangle 18">
            <a:extLst>
              <a:ext uri="{FF2B5EF4-FFF2-40B4-BE49-F238E27FC236}">
                <a16:creationId xmlns:a16="http://schemas.microsoft.com/office/drawing/2014/main" id="{88257EDE-5052-6F52-A118-669415D3BDEC}"/>
              </a:ext>
            </a:extLst>
          </p:cNvPr>
          <p:cNvSpPr/>
          <p:nvPr/>
        </p:nvSpPr>
        <p:spPr>
          <a:xfrm>
            <a:off x="1257299" y="5773081"/>
            <a:ext cx="10401300" cy="6394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Final allowable load is determined by withdrawal limits (Batch Study) and may be further constrained by stability limits (</a:t>
            </a:r>
            <a:r>
              <a:rPr lang="en-US" sz="1100" b="1" err="1"/>
              <a:t>Gen+Load</a:t>
            </a:r>
            <a:r>
              <a:rPr lang="en-US" sz="1100" b="1"/>
              <a:t> studies)</a:t>
            </a:r>
            <a:br>
              <a:rPr lang="en-US" sz="1100" b="1"/>
            </a:br>
            <a:r>
              <a:rPr lang="en-US" sz="1100" i="1"/>
              <a:t>Example: Batch study sets a withdrawal limit of 100 MW. Stability studies identify a maximum stable load of 500 MW. Final allowable load = 500 MW, with up to 100 MW from the grid and the remainder supplied by on-site generation.</a:t>
            </a:r>
            <a:r>
              <a:rPr lang="en-US" sz="1100"/>
              <a:t> </a:t>
            </a:r>
            <a:r>
              <a:rPr lang="en-US" sz="1100" i="1"/>
              <a:t>If no stability constraint is identified, load can reach the full 1,000 MW using on-site generation</a:t>
            </a:r>
          </a:p>
        </p:txBody>
      </p:sp>
    </p:spTree>
    <p:extLst>
      <p:ext uri="{BB962C8B-B14F-4D97-AF65-F5344CB8AC3E}">
        <p14:creationId xmlns:p14="http://schemas.microsoft.com/office/powerpoint/2010/main" val="1343382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F7619387-4F08-8380-8583-46EDF51FA73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404" imgH="403" progId="TCLayout.ActiveDocument.1">
                  <p:embed/>
                </p:oleObj>
              </mc:Choice>
              <mc:Fallback>
                <p:oleObj name="think-cell Slide" r:id="rId6" imgW="404" imgH="403" progId="TCLayout.ActiveDocument.1">
                  <p:embed/>
                  <p:pic>
                    <p:nvPicPr>
                      <p:cNvPr id="6" name="think-cell data - do not delete" hidden="1">
                        <a:extLst>
                          <a:ext uri="{FF2B5EF4-FFF2-40B4-BE49-F238E27FC236}">
                            <a16:creationId xmlns:a16="http://schemas.microsoft.com/office/drawing/2014/main" id="{F7619387-4F08-8380-8583-46EDF51FA73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5C1041E2-39FE-0A51-5B82-532725A92235}"/>
              </a:ext>
            </a:extLst>
          </p:cNvPr>
          <p:cNvSpPr>
            <a:spLocks noGrp="1"/>
          </p:cNvSpPr>
          <p:nvPr>
            <p:ph type="title"/>
          </p:nvPr>
        </p:nvSpPr>
        <p:spPr>
          <a:xfrm>
            <a:off x="1257300" y="457200"/>
            <a:ext cx="10401300" cy="332399"/>
          </a:xfrm>
        </p:spPr>
        <p:txBody>
          <a:bodyPr vert="horz">
            <a:spAutoFit/>
          </a:bodyPr>
          <a:lstStyle/>
          <a:p>
            <a:r>
              <a:rPr lang="en-US"/>
              <a:t>PUN with Self-Limited Withdrawal (BYOG) – Operational Model</a:t>
            </a:r>
          </a:p>
        </p:txBody>
      </p:sp>
      <p:sp>
        <p:nvSpPr>
          <p:cNvPr id="5" name="Slide Number Placeholder 5">
            <a:extLst>
              <a:ext uri="{FF2B5EF4-FFF2-40B4-BE49-F238E27FC236}">
                <a16:creationId xmlns:a16="http://schemas.microsoft.com/office/drawing/2014/main" id="{C699E607-0FF6-4582-6C1B-E8F7900A445C}"/>
              </a:ext>
            </a:extLst>
          </p:cNvPr>
          <p:cNvSpPr>
            <a:spLocks noGrp="1"/>
          </p:cNvSpPr>
          <p:nvPr>
            <p:ph type="sldNum" sz="quarter" idx="12"/>
          </p:nvPr>
        </p:nvSpPr>
        <p:spPr/>
        <p:txBody>
          <a:bodyPr/>
          <a:lstStyle/>
          <a:p>
            <a:fld id="{BCDE79FB-97BA-492B-8D57-F1373F9ADA95}" type="slidenum">
              <a:rPr lang="en-US" smtClean="0"/>
              <a:t>21</a:t>
            </a:fld>
            <a:endParaRPr lang="en-US"/>
          </a:p>
        </p:txBody>
      </p:sp>
      <p:grpSp>
        <p:nvGrpSpPr>
          <p:cNvPr id="29" name="Group 28">
            <a:extLst>
              <a:ext uri="{FF2B5EF4-FFF2-40B4-BE49-F238E27FC236}">
                <a16:creationId xmlns:a16="http://schemas.microsoft.com/office/drawing/2014/main" id="{CB854FAE-841C-07E1-A07B-2489BC970D6F}"/>
              </a:ext>
            </a:extLst>
          </p:cNvPr>
          <p:cNvGrpSpPr>
            <a:grpSpLocks/>
          </p:cNvGrpSpPr>
          <p:nvPr/>
        </p:nvGrpSpPr>
        <p:grpSpPr>
          <a:xfrm>
            <a:off x="1257300" y="958378"/>
            <a:ext cx="4903602" cy="223144"/>
            <a:chOff x="1257300" y="1103811"/>
            <a:chExt cx="4537109" cy="636652"/>
          </a:xfrm>
        </p:grpSpPr>
        <p:sp>
          <p:nvSpPr>
            <p:cNvPr id="30" name="TextBox 29">
              <a:extLst>
                <a:ext uri="{FF2B5EF4-FFF2-40B4-BE49-F238E27FC236}">
                  <a16:creationId xmlns:a16="http://schemas.microsoft.com/office/drawing/2014/main" id="{1B915189-F61A-0988-6707-286EA3DB4744}"/>
                </a:ext>
              </a:extLst>
            </p:cNvPr>
            <p:cNvSpPr txBox="1">
              <a:spLocks/>
            </p:cNvSpPr>
            <p:nvPr/>
          </p:nvSpPr>
          <p:spPr>
            <a:xfrm>
              <a:off x="1257300" y="1103811"/>
              <a:ext cx="4537109" cy="52687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Interim operation (pre-transmission): BYOG agreement in place</a:t>
              </a:r>
            </a:p>
          </p:txBody>
        </p:sp>
        <p:cxnSp>
          <p:nvCxnSpPr>
            <p:cNvPr id="31" name="LineBasicDefault 292">
              <a:extLst>
                <a:ext uri="{FF2B5EF4-FFF2-40B4-BE49-F238E27FC236}">
                  <a16:creationId xmlns:a16="http://schemas.microsoft.com/office/drawing/2014/main" id="{1CCCFDAD-D49B-9B87-1756-A280FA5D1AA6}"/>
                </a:ext>
              </a:extLst>
            </p:cNvPr>
            <p:cNvCxnSpPr>
              <a:cxnSpLocks/>
            </p:cNvCxnSpPr>
            <p:nvPr>
              <p:custDataLst>
                <p:tags r:id="rId4"/>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74F328FA-4688-5814-6DAA-A7FCF11062C5}"/>
              </a:ext>
            </a:extLst>
          </p:cNvPr>
          <p:cNvGrpSpPr>
            <a:grpSpLocks/>
          </p:cNvGrpSpPr>
          <p:nvPr/>
        </p:nvGrpSpPr>
        <p:grpSpPr>
          <a:xfrm>
            <a:off x="6754998" y="958378"/>
            <a:ext cx="4903602" cy="223144"/>
            <a:chOff x="1257300" y="1103811"/>
            <a:chExt cx="4537109" cy="636652"/>
          </a:xfrm>
        </p:grpSpPr>
        <p:sp>
          <p:nvSpPr>
            <p:cNvPr id="64" name="TextBox 63">
              <a:extLst>
                <a:ext uri="{FF2B5EF4-FFF2-40B4-BE49-F238E27FC236}">
                  <a16:creationId xmlns:a16="http://schemas.microsoft.com/office/drawing/2014/main" id="{F6B5DF07-E99D-4EC1-160B-EE65B5E51181}"/>
                </a:ext>
              </a:extLst>
            </p:cNvPr>
            <p:cNvSpPr txBox="1">
              <a:spLocks/>
            </p:cNvSpPr>
            <p:nvPr/>
          </p:nvSpPr>
          <p:spPr>
            <a:xfrm>
              <a:off x="1257300" y="1103811"/>
              <a:ext cx="4537109" cy="5268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Post-transmission operation: BYOG agreement exited</a:t>
              </a:r>
            </a:p>
          </p:txBody>
        </p:sp>
        <p:cxnSp>
          <p:nvCxnSpPr>
            <p:cNvPr id="65" name="LineBasicDefault 292">
              <a:extLst>
                <a:ext uri="{FF2B5EF4-FFF2-40B4-BE49-F238E27FC236}">
                  <a16:creationId xmlns:a16="http://schemas.microsoft.com/office/drawing/2014/main" id="{75EB0078-F5CF-7C76-B163-718D83002EE0}"/>
                </a:ext>
              </a:extLst>
            </p:cNvPr>
            <p:cNvCxnSpPr>
              <a:cxnSpLocks/>
            </p:cNvCxnSpPr>
            <p:nvPr>
              <p:custDataLst>
                <p:tags r:id="rId3"/>
              </p:custDataLst>
            </p:nvPr>
          </p:nvCxnSpPr>
          <p:spPr>
            <a:xfrm flipH="1">
              <a:off x="1257300" y="1740463"/>
              <a:ext cx="4537109"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43EF16B1-210C-F859-1890-D5E506DCA325}"/>
              </a:ext>
            </a:extLst>
          </p:cNvPr>
          <p:cNvGrpSpPr>
            <a:grpSpLocks/>
          </p:cNvGrpSpPr>
          <p:nvPr/>
        </p:nvGrpSpPr>
        <p:grpSpPr>
          <a:xfrm>
            <a:off x="7483879" y="1332146"/>
            <a:ext cx="3445837" cy="2694683"/>
            <a:chOff x="7364333" y="1332145"/>
            <a:chExt cx="3571399" cy="2862767"/>
          </a:xfrm>
        </p:grpSpPr>
        <p:sp>
          <p:nvSpPr>
            <p:cNvPr id="67" name="Rectangle 66">
              <a:extLst>
                <a:ext uri="{FF2B5EF4-FFF2-40B4-BE49-F238E27FC236}">
                  <a16:creationId xmlns:a16="http://schemas.microsoft.com/office/drawing/2014/main" id="{2E1EA5C4-97C9-D8B8-0324-C32902F6E0C8}"/>
                </a:ext>
              </a:extLst>
            </p:cNvPr>
            <p:cNvSpPr/>
            <p:nvPr/>
          </p:nvSpPr>
          <p:spPr>
            <a:xfrm>
              <a:off x="7534957" y="1332145"/>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69" name="Group 68">
              <a:extLst>
                <a:ext uri="{FF2B5EF4-FFF2-40B4-BE49-F238E27FC236}">
                  <a16:creationId xmlns:a16="http://schemas.microsoft.com/office/drawing/2014/main" id="{9B240AE2-29A8-E39C-FA17-0786C83C9C5F}"/>
                </a:ext>
              </a:extLst>
            </p:cNvPr>
            <p:cNvGrpSpPr/>
            <p:nvPr/>
          </p:nvGrpSpPr>
          <p:grpSpPr>
            <a:xfrm>
              <a:off x="8940101" y="2831683"/>
              <a:ext cx="472311" cy="429373"/>
              <a:chOff x="2192059" y="2491703"/>
              <a:chExt cx="182096" cy="165542"/>
            </a:xfrm>
          </p:grpSpPr>
          <p:sp>
            <p:nvSpPr>
              <p:cNvPr id="81" name="Oval 80">
                <a:extLst>
                  <a:ext uri="{FF2B5EF4-FFF2-40B4-BE49-F238E27FC236}">
                    <a16:creationId xmlns:a16="http://schemas.microsoft.com/office/drawing/2014/main" id="{61BAD005-3F8A-4960-E800-49ED4B4B0320}"/>
                  </a:ext>
                </a:extLst>
              </p:cNvPr>
              <p:cNvSpPr/>
              <p:nvPr/>
            </p:nvSpPr>
            <p:spPr>
              <a:xfrm>
                <a:off x="2192059" y="2491703"/>
                <a:ext cx="182096" cy="16554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82" name="Graphic 81">
                <a:extLst>
                  <a:ext uri="{FF2B5EF4-FFF2-40B4-BE49-F238E27FC236}">
                    <a16:creationId xmlns:a16="http://schemas.microsoft.com/office/drawing/2014/main" id="{EC2729BE-06EB-8BE6-4481-0F44508FE68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195558" y="2494884"/>
                <a:ext cx="175098" cy="159180"/>
              </a:xfrm>
              <a:prstGeom prst="rect">
                <a:avLst/>
              </a:prstGeom>
            </p:spPr>
          </p:pic>
        </p:grpSp>
        <p:sp>
          <p:nvSpPr>
            <p:cNvPr id="71" name="Text Placeholder 10">
              <a:extLst>
                <a:ext uri="{FF2B5EF4-FFF2-40B4-BE49-F238E27FC236}">
                  <a16:creationId xmlns:a16="http://schemas.microsoft.com/office/drawing/2014/main" id="{64532DE4-FD74-D4AF-E7A3-3086D26689A2}"/>
                </a:ext>
              </a:extLst>
            </p:cNvPr>
            <p:cNvSpPr txBox="1">
              <a:spLocks/>
            </p:cNvSpPr>
            <p:nvPr/>
          </p:nvSpPr>
          <p:spPr>
            <a:xfrm>
              <a:off x="9882537" y="4015076"/>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72" name="Isosceles Triangle 71">
              <a:extLst>
                <a:ext uri="{FF2B5EF4-FFF2-40B4-BE49-F238E27FC236}">
                  <a16:creationId xmlns:a16="http://schemas.microsoft.com/office/drawing/2014/main" id="{58F16DFE-50C5-0B5F-C394-BB752B613CBF}"/>
                </a:ext>
              </a:extLst>
            </p:cNvPr>
            <p:cNvSpPr>
              <a:spLocks/>
            </p:cNvSpPr>
            <p:nvPr/>
          </p:nvSpPr>
          <p:spPr>
            <a:xfrm flipV="1">
              <a:off x="10078394" y="3434052"/>
              <a:ext cx="588030" cy="534573"/>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73" name="Group 72">
              <a:extLst>
                <a:ext uri="{FF2B5EF4-FFF2-40B4-BE49-F238E27FC236}">
                  <a16:creationId xmlns:a16="http://schemas.microsoft.com/office/drawing/2014/main" id="{EF3E146A-B078-44CC-34EF-AEA38A93402A}"/>
                </a:ext>
              </a:extLst>
            </p:cNvPr>
            <p:cNvGrpSpPr/>
            <p:nvPr/>
          </p:nvGrpSpPr>
          <p:grpSpPr>
            <a:xfrm>
              <a:off x="7737945" y="3409766"/>
              <a:ext cx="1012122" cy="534570"/>
              <a:chOff x="1661620" y="2779259"/>
              <a:chExt cx="390217" cy="206100"/>
            </a:xfrm>
          </p:grpSpPr>
          <p:sp>
            <p:nvSpPr>
              <p:cNvPr id="79" name="Oval 78">
                <a:extLst>
                  <a:ext uri="{FF2B5EF4-FFF2-40B4-BE49-F238E27FC236}">
                    <a16:creationId xmlns:a16="http://schemas.microsoft.com/office/drawing/2014/main" id="{7BB2CCC0-FBE8-1D93-EAB3-9BF9551CBAAC}"/>
                  </a:ext>
                </a:extLst>
              </p:cNvPr>
              <p:cNvSpPr>
                <a:spLocks/>
              </p:cNvSpPr>
              <p:nvPr/>
            </p:nvSpPr>
            <p:spPr>
              <a:xfrm>
                <a:off x="1661620"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80" name="Oval 79">
                <a:extLst>
                  <a:ext uri="{FF2B5EF4-FFF2-40B4-BE49-F238E27FC236}">
                    <a16:creationId xmlns:a16="http://schemas.microsoft.com/office/drawing/2014/main" id="{DB978ADE-7BE6-797A-FA38-4EE29823D605}"/>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74" name="Text Placeholder 10">
              <a:extLst>
                <a:ext uri="{FF2B5EF4-FFF2-40B4-BE49-F238E27FC236}">
                  <a16:creationId xmlns:a16="http://schemas.microsoft.com/office/drawing/2014/main" id="{987B737C-AB17-277F-371D-8C71AB27BF99}"/>
                </a:ext>
              </a:extLst>
            </p:cNvPr>
            <p:cNvSpPr txBox="1">
              <a:spLocks/>
            </p:cNvSpPr>
            <p:nvPr/>
          </p:nvSpPr>
          <p:spPr>
            <a:xfrm>
              <a:off x="7364333"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75" name="Text Placeholder 10">
              <a:extLst>
                <a:ext uri="{FF2B5EF4-FFF2-40B4-BE49-F238E27FC236}">
                  <a16:creationId xmlns:a16="http://schemas.microsoft.com/office/drawing/2014/main" id="{FE11FC10-35E9-2AD3-F03D-9D4DA7F0FA13}"/>
                </a:ext>
              </a:extLst>
            </p:cNvPr>
            <p:cNvSpPr txBox="1">
              <a:spLocks/>
            </p:cNvSpPr>
            <p:nvPr/>
          </p:nvSpPr>
          <p:spPr>
            <a:xfrm>
              <a:off x="8234742" y="4015076"/>
              <a:ext cx="870409" cy="179836"/>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cxnSp>
          <p:nvCxnSpPr>
            <p:cNvPr id="76" name="Straight Connector 75">
              <a:extLst>
                <a:ext uri="{FF2B5EF4-FFF2-40B4-BE49-F238E27FC236}">
                  <a16:creationId xmlns:a16="http://schemas.microsoft.com/office/drawing/2014/main" id="{D8581C22-9DD3-8CDF-8A5C-F49F2CC2B005}"/>
                </a:ext>
              </a:extLst>
            </p:cNvPr>
            <p:cNvCxnSpPr>
              <a:cxnSpLocks/>
            </p:cNvCxnSpPr>
            <p:nvPr/>
          </p:nvCxnSpPr>
          <p:spPr>
            <a:xfrm>
              <a:off x="9175471" y="1746017"/>
              <a:ext cx="0" cy="1088765"/>
            </a:xfrm>
            <a:prstGeom prst="line">
              <a:avLst/>
            </a:prstGeom>
            <a:ln w="12700"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482465A3-E890-7AF3-076F-905F3FA7610D}"/>
                </a:ext>
              </a:extLst>
            </p:cNvPr>
            <p:cNvCxnSpPr>
              <a:cxnSpLocks/>
            </p:cNvCxnSpPr>
            <p:nvPr/>
          </p:nvCxnSpPr>
          <p:spPr>
            <a:xfrm rot="5400000" flipH="1" flipV="1">
              <a:off x="8369141" y="2917093"/>
              <a:ext cx="441682" cy="700237"/>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78" name="Connector: Elbow 77">
              <a:extLst>
                <a:ext uri="{FF2B5EF4-FFF2-40B4-BE49-F238E27FC236}">
                  <a16:creationId xmlns:a16="http://schemas.microsoft.com/office/drawing/2014/main" id="{057EA9B3-36FC-EF76-AFB0-7113A801CD64}"/>
                </a:ext>
              </a:extLst>
            </p:cNvPr>
            <p:cNvCxnSpPr>
              <a:cxnSpLocks/>
              <a:stCxn id="72" idx="3"/>
            </p:cNvCxnSpPr>
            <p:nvPr/>
          </p:nvCxnSpPr>
          <p:spPr>
            <a:xfrm rot="16200000" flipV="1">
              <a:off x="9698570" y="2760212"/>
              <a:ext cx="387682" cy="959997"/>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93" name="TextBox 92">
              <a:extLst>
                <a:ext uri="{FF2B5EF4-FFF2-40B4-BE49-F238E27FC236}">
                  <a16:creationId xmlns:a16="http://schemas.microsoft.com/office/drawing/2014/main" id="{F4905AEA-D40F-73E6-CA27-7D6B29F7D067}"/>
                </a:ext>
              </a:extLst>
            </p:cNvPr>
            <p:cNvSpPr txBox="1">
              <a:spLocks/>
            </p:cNvSpPr>
            <p:nvPr/>
          </p:nvSpPr>
          <p:spPr>
            <a:xfrm>
              <a:off x="9317627" y="2159161"/>
              <a:ext cx="1220542" cy="392370"/>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a:t>New 400 MW transmission line</a:t>
              </a:r>
            </a:p>
          </p:txBody>
        </p:sp>
      </p:grpSp>
      <p:sp>
        <p:nvSpPr>
          <p:cNvPr id="95" name="TextBox 94">
            <a:extLst>
              <a:ext uri="{FF2B5EF4-FFF2-40B4-BE49-F238E27FC236}">
                <a16:creationId xmlns:a16="http://schemas.microsoft.com/office/drawing/2014/main" id="{FF5CB085-BA57-5BC1-01A7-C88B86E8ABCB}"/>
              </a:ext>
            </a:extLst>
          </p:cNvPr>
          <p:cNvSpPr txBox="1">
            <a:spLocks/>
          </p:cNvSpPr>
          <p:nvPr/>
        </p:nvSpPr>
        <p:spPr>
          <a:xfrm>
            <a:off x="1257300"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Export (injection)</a:t>
            </a:r>
            <a:r>
              <a:rPr lang="en-US" sz="1200"/>
              <a:t>: determined by SCED based on available surplus generation and dispatched at the resource level via COP/telemetry</a:t>
            </a:r>
            <a:endParaRPr lang="en-US" sz="1200">
              <a:solidFill>
                <a:srgbClr val="FF0000"/>
              </a:solidFill>
            </a:endParaRPr>
          </a:p>
          <a:p>
            <a:pPr marL="171450" indent="-171450">
              <a:buFont typeface="Arial" panose="020B0604020202020204" pitchFamily="34" charset="0"/>
              <a:buChar char="•"/>
            </a:pPr>
            <a:r>
              <a:rPr lang="en-US" sz="1200" b="1"/>
              <a:t>Import (withdrawal):</a:t>
            </a:r>
            <a:r>
              <a:rPr lang="en-US" sz="1200"/>
              <a:t> determined through batch study as a maximum withdrawal from the ERCOT grid, independent of co-located generation; total load cannot exceed identified stability limits</a:t>
            </a:r>
          </a:p>
          <a:p>
            <a:pPr marL="171450" indent="-171450">
              <a:buFont typeface="Arial" panose="020B0604020202020204" pitchFamily="34" charset="0"/>
              <a:buChar char="•"/>
            </a:pPr>
            <a:r>
              <a:rPr lang="en-US" sz="1200" b="1"/>
              <a:t>Operations:</a:t>
            </a:r>
            <a:r>
              <a:rPr lang="en-US" sz="1200"/>
              <a:t> facility operates as a </a:t>
            </a:r>
            <a:r>
              <a:rPr lang="en-US" sz="1200" b="1"/>
              <a:t>PUN with self-limited withdrawal</a:t>
            </a:r>
          </a:p>
          <a:p>
            <a:pPr marL="628650" lvl="1" indent="-171450">
              <a:buFont typeface="Arial" panose="020B0604020202020204" pitchFamily="34" charset="0"/>
              <a:buChar char="­"/>
            </a:pPr>
            <a:r>
              <a:rPr lang="en-US" sz="1200" b="1"/>
              <a:t>Load is primarily served by on-site generation and must reduce load to remain within the withdrawal limit if generation is unavailable</a:t>
            </a:r>
            <a:r>
              <a:rPr lang="en-US" sz="1200"/>
              <a:t>, within defined operational response times (e.g., cycles to seconds)</a:t>
            </a:r>
          </a:p>
          <a:p>
            <a:pPr marL="628650" lvl="1" indent="-171450">
              <a:buFont typeface="Arial" panose="020B0604020202020204" pitchFamily="34" charset="0"/>
              <a:buChar char="­"/>
            </a:pPr>
            <a:r>
              <a:rPr lang="en-US" sz="1200" b="1"/>
              <a:t>Injection is governed by standard generation interconnection limits and SCED dispatch</a:t>
            </a:r>
          </a:p>
        </p:txBody>
      </p:sp>
      <p:sp>
        <p:nvSpPr>
          <p:cNvPr id="96" name="TextBox 95">
            <a:extLst>
              <a:ext uri="{FF2B5EF4-FFF2-40B4-BE49-F238E27FC236}">
                <a16:creationId xmlns:a16="http://schemas.microsoft.com/office/drawing/2014/main" id="{4A17D3D6-310C-3D7B-EF48-397FA0CED9DB}"/>
              </a:ext>
            </a:extLst>
          </p:cNvPr>
          <p:cNvSpPr txBox="1">
            <a:spLocks/>
          </p:cNvSpPr>
          <p:nvPr/>
        </p:nvSpPr>
        <p:spPr>
          <a:xfrm>
            <a:off x="6754998" y="4098259"/>
            <a:ext cx="4903602" cy="2215991"/>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buFont typeface="Arial" panose="020B0604020202020204" pitchFamily="34" charset="0"/>
              <a:buChar char="•"/>
            </a:pPr>
            <a:r>
              <a:rPr lang="en-US" sz="1200" b="1"/>
              <a:t>SLF agreement dissolved and normal operations</a:t>
            </a:r>
          </a:p>
          <a:p>
            <a:pPr marL="171450" indent="-171450">
              <a:buFont typeface="Arial" panose="020B0604020202020204" pitchFamily="34" charset="0"/>
              <a:buChar char="•"/>
            </a:pPr>
            <a:r>
              <a:rPr lang="en-US" sz="1200" b="1"/>
              <a:t>Transmission upgrades:</a:t>
            </a:r>
            <a:r>
              <a:rPr lang="en-US" sz="1200"/>
              <a:t> determined through ERCOT transmission planning studies, which evaluate the </a:t>
            </a:r>
            <a:r>
              <a:rPr lang="en-US" sz="1200" b="1"/>
              <a:t>combined load and generation under standard reliability criteria </a:t>
            </a:r>
            <a:r>
              <a:rPr lang="en-US" sz="1200"/>
              <a:t>(e.g., N-1 / G-1) to identify required network upgrades</a:t>
            </a:r>
            <a:endParaRPr lang="en-US" sz="1200" b="1"/>
          </a:p>
          <a:p>
            <a:pPr marL="171450" indent="-171450">
              <a:buFont typeface="Arial" panose="020B0604020202020204" pitchFamily="34" charset="0"/>
              <a:buChar char="•"/>
            </a:pPr>
            <a:r>
              <a:rPr lang="en-US" sz="1200" b="1"/>
              <a:t>Import and export:</a:t>
            </a:r>
            <a:r>
              <a:rPr lang="en-US" sz="1200"/>
              <a:t> governed by standard interconnection limits and system constraints (no BYOG-specific caps); fully dispatchable through SCED subject to study results</a:t>
            </a:r>
          </a:p>
          <a:p>
            <a:pPr marL="171450" indent="-171450">
              <a:buFont typeface="Arial" panose="020B0604020202020204" pitchFamily="34" charset="0"/>
              <a:buChar char="•"/>
            </a:pPr>
            <a:r>
              <a:rPr lang="en-US" sz="1200" b="1"/>
              <a:t>Operations:</a:t>
            </a:r>
            <a:r>
              <a:rPr lang="en-US" sz="1200"/>
              <a:t> transitions to </a:t>
            </a:r>
            <a:r>
              <a:rPr lang="en-US" sz="1200" b="1"/>
              <a:t>standard ERCOT operation</a:t>
            </a:r>
          </a:p>
          <a:p>
            <a:pPr marL="628650" lvl="1" indent="-171450">
              <a:buFont typeface="Arial" panose="020B0604020202020204" pitchFamily="34" charset="0"/>
              <a:buChar char="­"/>
            </a:pPr>
            <a:r>
              <a:rPr lang="en-US" sz="1200" b="1"/>
              <a:t>Generation and load treated as independent resources</a:t>
            </a:r>
            <a:endParaRPr lang="en-US" sz="1200"/>
          </a:p>
          <a:p>
            <a:pPr marL="628650" lvl="1" indent="-171450">
              <a:buFont typeface="Arial" panose="020B0604020202020204" pitchFamily="34" charset="0"/>
              <a:buChar char="­"/>
            </a:pPr>
            <a:r>
              <a:rPr lang="en-US" sz="1200" b="1"/>
              <a:t>No self-limiting withdrawal requirement</a:t>
            </a:r>
          </a:p>
          <a:p>
            <a:pPr marL="628650" lvl="1" indent="-171450">
              <a:buFont typeface="Arial" panose="020B0604020202020204" pitchFamily="34" charset="0"/>
              <a:buChar char="­"/>
            </a:pPr>
            <a:r>
              <a:rPr lang="en-US" sz="1200" b="1"/>
              <a:t>Full participation in market dispatch and planning</a:t>
            </a:r>
          </a:p>
        </p:txBody>
      </p:sp>
      <p:sp>
        <p:nvSpPr>
          <p:cNvPr id="33" name="TextBox 32">
            <a:extLst>
              <a:ext uri="{FF2B5EF4-FFF2-40B4-BE49-F238E27FC236}">
                <a16:creationId xmlns:a16="http://schemas.microsoft.com/office/drawing/2014/main" id="{9EE24C60-1871-673E-3CDD-EE65EE15A1B0}"/>
              </a:ext>
            </a:extLst>
          </p:cNvPr>
          <p:cNvSpPr txBox="1"/>
          <p:nvPr>
            <p:custDataLst>
              <p:tags r:id="rId2"/>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grpSp>
        <p:nvGrpSpPr>
          <p:cNvPr id="9" name="Group 8">
            <a:extLst>
              <a:ext uri="{FF2B5EF4-FFF2-40B4-BE49-F238E27FC236}">
                <a16:creationId xmlns:a16="http://schemas.microsoft.com/office/drawing/2014/main" id="{F03B80BE-FD14-A7BC-4C60-A369D7AD56D7}"/>
              </a:ext>
            </a:extLst>
          </p:cNvPr>
          <p:cNvGrpSpPr>
            <a:grpSpLocks/>
          </p:cNvGrpSpPr>
          <p:nvPr/>
        </p:nvGrpSpPr>
        <p:grpSpPr>
          <a:xfrm>
            <a:off x="1986182" y="1332138"/>
            <a:ext cx="3445835" cy="2684745"/>
            <a:chOff x="1706338" y="1332136"/>
            <a:chExt cx="3752500" cy="2923672"/>
          </a:xfrm>
        </p:grpSpPr>
        <p:cxnSp>
          <p:nvCxnSpPr>
            <p:cNvPr id="20" name="Connector: Elbow 19">
              <a:extLst>
                <a:ext uri="{FF2B5EF4-FFF2-40B4-BE49-F238E27FC236}">
                  <a16:creationId xmlns:a16="http://schemas.microsoft.com/office/drawing/2014/main" id="{0024FB5E-B221-96C1-3549-4FB2BA1A84C2}"/>
                </a:ext>
              </a:extLst>
            </p:cNvPr>
            <p:cNvCxnSpPr>
              <a:cxnSpLocks/>
            </p:cNvCxnSpPr>
            <p:nvPr/>
          </p:nvCxnSpPr>
          <p:spPr>
            <a:xfrm rot="5400000" flipH="1" flipV="1">
              <a:off x="2772832" y="2914439"/>
              <a:ext cx="441682" cy="705519"/>
            </a:xfrm>
            <a:prstGeom prst="bentConnector2">
              <a:avLst/>
            </a:prstGeom>
            <a:ln w="12700"/>
          </p:spPr>
          <p:style>
            <a:lnRef idx="2">
              <a:schemeClr val="accent1"/>
            </a:lnRef>
            <a:fillRef idx="0">
              <a:schemeClr val="accent1"/>
            </a:fillRef>
            <a:effectRef idx="1">
              <a:schemeClr val="accent1"/>
            </a:effectRef>
            <a:fontRef idx="minor">
              <a:schemeClr val="tx1"/>
            </a:fontRef>
          </p:style>
        </p:cxnSp>
        <p:cxnSp>
          <p:nvCxnSpPr>
            <p:cNvPr id="21" name="Connector: Elbow 20">
              <a:extLst>
                <a:ext uri="{FF2B5EF4-FFF2-40B4-BE49-F238E27FC236}">
                  <a16:creationId xmlns:a16="http://schemas.microsoft.com/office/drawing/2014/main" id="{189637B3-6B67-1D91-B46D-8F26EB161BFA}"/>
                </a:ext>
              </a:extLst>
            </p:cNvPr>
            <p:cNvCxnSpPr>
              <a:cxnSpLocks/>
              <a:stCxn id="15" idx="3"/>
            </p:cNvCxnSpPr>
            <p:nvPr/>
          </p:nvCxnSpPr>
          <p:spPr>
            <a:xfrm rot="16200000" flipV="1">
              <a:off x="4102261" y="2762840"/>
              <a:ext cx="387681" cy="954716"/>
            </a:xfrm>
            <a:prstGeom prst="bentConnector2">
              <a:avLst/>
            </a:prstGeom>
            <a:ln w="12700"/>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C0C4307A-CFA5-2DDA-6738-80A5F7B88FF1}"/>
                </a:ext>
              </a:extLst>
            </p:cNvPr>
            <p:cNvSpPr/>
            <p:nvPr/>
          </p:nvSpPr>
          <p:spPr>
            <a:xfrm>
              <a:off x="1706338" y="2758005"/>
              <a:ext cx="3752500" cy="1497803"/>
            </a:xfrm>
            <a:prstGeom prst="rect">
              <a:avLst/>
            </a:pr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b="1"/>
            </a:p>
          </p:txBody>
        </p:sp>
        <p:sp>
          <p:nvSpPr>
            <p:cNvPr id="10" name="Rectangle 9">
              <a:extLst>
                <a:ext uri="{FF2B5EF4-FFF2-40B4-BE49-F238E27FC236}">
                  <a16:creationId xmlns:a16="http://schemas.microsoft.com/office/drawing/2014/main" id="{D56B6263-595E-2C3D-787C-839A40BECDD2}"/>
                </a:ext>
              </a:extLst>
            </p:cNvPr>
            <p:cNvSpPr/>
            <p:nvPr/>
          </p:nvSpPr>
          <p:spPr>
            <a:xfrm>
              <a:off x="1936006" y="1332136"/>
              <a:ext cx="3282599" cy="404556"/>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ERCOT Grid</a:t>
              </a:r>
            </a:p>
          </p:txBody>
        </p:sp>
        <p:grpSp>
          <p:nvGrpSpPr>
            <p:cNvPr id="46" name="Group 45">
              <a:extLst>
                <a:ext uri="{FF2B5EF4-FFF2-40B4-BE49-F238E27FC236}">
                  <a16:creationId xmlns:a16="http://schemas.microsoft.com/office/drawing/2014/main" id="{8EF889AE-6307-2C78-4E33-7233A06648CC}"/>
                </a:ext>
              </a:extLst>
            </p:cNvPr>
            <p:cNvGrpSpPr/>
            <p:nvPr/>
          </p:nvGrpSpPr>
          <p:grpSpPr>
            <a:xfrm>
              <a:off x="3346433" y="2831676"/>
              <a:ext cx="472311" cy="429372"/>
              <a:chOff x="3346433" y="2831676"/>
              <a:chExt cx="472311" cy="429372"/>
            </a:xfrm>
          </p:grpSpPr>
          <p:sp>
            <p:nvSpPr>
              <p:cNvPr id="24" name="Oval 23">
                <a:extLst>
                  <a:ext uri="{FF2B5EF4-FFF2-40B4-BE49-F238E27FC236}">
                    <a16:creationId xmlns:a16="http://schemas.microsoft.com/office/drawing/2014/main" id="{111701E6-F9BB-EBB2-BA98-C75E460D9E0C}"/>
                  </a:ext>
                </a:extLst>
              </p:cNvPr>
              <p:cNvSpPr/>
              <p:nvPr/>
            </p:nvSpPr>
            <p:spPr>
              <a:xfrm>
                <a:off x="3346433" y="2831676"/>
                <a:ext cx="472311" cy="429372"/>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2400" b="0" i="0" u="none" strike="noStrike" kern="1200" cap="none" spc="0" normalizeH="0" baseline="0" noProof="0" err="1">
                  <a:ln>
                    <a:noFill/>
                  </a:ln>
                  <a:solidFill>
                    <a:srgbClr val="FFFFFF"/>
                  </a:solidFill>
                  <a:effectLst/>
                  <a:uLnTx/>
                  <a:uFillTx/>
                  <a:latin typeface="Arial"/>
                  <a:ea typeface="+mn-ea"/>
                  <a:cs typeface="+mn-cs"/>
                </a:endParaRPr>
              </a:p>
            </p:txBody>
          </p:sp>
          <p:pic>
            <p:nvPicPr>
              <p:cNvPr id="25" name="Graphic 24">
                <a:extLst>
                  <a:ext uri="{FF2B5EF4-FFF2-40B4-BE49-F238E27FC236}">
                    <a16:creationId xmlns:a16="http://schemas.microsoft.com/office/drawing/2014/main" id="{28442860-4A9C-8AC4-3B8F-D729A735311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355509" y="2839921"/>
                <a:ext cx="454160" cy="412871"/>
              </a:xfrm>
              <a:prstGeom prst="rect">
                <a:avLst/>
              </a:prstGeom>
            </p:spPr>
          </p:pic>
        </p:grpSp>
        <p:sp>
          <p:nvSpPr>
            <p:cNvPr id="14" name="Text Placeholder 10">
              <a:extLst>
                <a:ext uri="{FF2B5EF4-FFF2-40B4-BE49-F238E27FC236}">
                  <a16:creationId xmlns:a16="http://schemas.microsoft.com/office/drawing/2014/main" id="{B82746C3-5FBD-7C34-4439-D23665E3662E}"/>
                </a:ext>
              </a:extLst>
            </p:cNvPr>
            <p:cNvSpPr txBox="1">
              <a:spLocks/>
            </p:cNvSpPr>
            <p:nvPr/>
          </p:nvSpPr>
          <p:spPr>
            <a:xfrm>
              <a:off x="4283586" y="4015062"/>
              <a:ext cx="1053195" cy="169278"/>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1,000MW</a:t>
              </a:r>
            </a:p>
          </p:txBody>
        </p:sp>
        <p:sp>
          <p:nvSpPr>
            <p:cNvPr id="15" name="Isosceles Triangle 14">
              <a:extLst>
                <a:ext uri="{FF2B5EF4-FFF2-40B4-BE49-F238E27FC236}">
                  <a16:creationId xmlns:a16="http://schemas.microsoft.com/office/drawing/2014/main" id="{91F1D256-7CFE-0F9B-644B-7B82F8FAA32C}"/>
                </a:ext>
              </a:extLst>
            </p:cNvPr>
            <p:cNvSpPr>
              <a:spLocks/>
            </p:cNvSpPr>
            <p:nvPr/>
          </p:nvSpPr>
          <p:spPr>
            <a:xfrm flipV="1">
              <a:off x="4479443" y="3434038"/>
              <a:ext cx="588030" cy="534572"/>
            </a:xfrm>
            <a:prstGeom prst="triangl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3600" err="1">
                <a:solidFill>
                  <a:schemeClr val="accent1"/>
                </a:solidFill>
              </a:endParaRPr>
            </a:p>
          </p:txBody>
        </p:sp>
        <p:grpSp>
          <p:nvGrpSpPr>
            <p:cNvPr id="16" name="Group 15">
              <a:extLst>
                <a:ext uri="{FF2B5EF4-FFF2-40B4-BE49-F238E27FC236}">
                  <a16:creationId xmlns:a16="http://schemas.microsoft.com/office/drawing/2014/main" id="{22D8DDE6-167C-5EDF-87F0-E180FC95D66E}"/>
                </a:ext>
              </a:extLst>
            </p:cNvPr>
            <p:cNvGrpSpPr/>
            <p:nvPr/>
          </p:nvGrpSpPr>
          <p:grpSpPr>
            <a:xfrm>
              <a:off x="2138994" y="3409745"/>
              <a:ext cx="1012122" cy="534571"/>
              <a:chOff x="1661620" y="2779259"/>
              <a:chExt cx="390217" cy="206101"/>
            </a:xfrm>
          </p:grpSpPr>
          <p:sp>
            <p:nvSpPr>
              <p:cNvPr id="22" name="Oval 21">
                <a:extLst>
                  <a:ext uri="{FF2B5EF4-FFF2-40B4-BE49-F238E27FC236}">
                    <a16:creationId xmlns:a16="http://schemas.microsoft.com/office/drawing/2014/main" id="{0911D797-01D3-A0E6-F0A9-2C6A871B3ED3}"/>
                  </a:ext>
                </a:extLst>
              </p:cNvPr>
              <p:cNvSpPr>
                <a:spLocks/>
              </p:cNvSpPr>
              <p:nvPr/>
            </p:nvSpPr>
            <p:spPr>
              <a:xfrm>
                <a:off x="1661620" y="2779260"/>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sp>
            <p:nvSpPr>
              <p:cNvPr id="23" name="Oval 22">
                <a:extLst>
                  <a:ext uri="{FF2B5EF4-FFF2-40B4-BE49-F238E27FC236}">
                    <a16:creationId xmlns:a16="http://schemas.microsoft.com/office/drawing/2014/main" id="{C6EB0581-112A-D6DC-3BB7-DE017C284989}"/>
                  </a:ext>
                </a:extLst>
              </p:cNvPr>
              <p:cNvSpPr>
                <a:spLocks/>
              </p:cNvSpPr>
              <p:nvPr/>
            </p:nvSpPr>
            <p:spPr>
              <a:xfrm>
                <a:off x="1825126" y="2779259"/>
                <a:ext cx="226711" cy="206100"/>
              </a:xfrm>
              <a:prstGeom prst="ellipse">
                <a:avLst/>
              </a:prstGeom>
              <a:solidFill>
                <a:schemeClr val="bg1"/>
              </a:solidFill>
              <a:ln w="1270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3600">
                    <a:solidFill>
                      <a:schemeClr val="accent1"/>
                    </a:solidFill>
                  </a:rPr>
                  <a:t>~</a:t>
                </a:r>
              </a:p>
            </p:txBody>
          </p:sp>
        </p:grpSp>
        <p:sp>
          <p:nvSpPr>
            <p:cNvPr id="17" name="Text Placeholder 10">
              <a:extLst>
                <a:ext uri="{FF2B5EF4-FFF2-40B4-BE49-F238E27FC236}">
                  <a16:creationId xmlns:a16="http://schemas.microsoft.com/office/drawing/2014/main" id="{2F339CE8-01E2-0E49-49E7-2ED091F5DE84}"/>
                </a:ext>
              </a:extLst>
            </p:cNvPr>
            <p:cNvSpPr txBox="1">
              <a:spLocks/>
            </p:cNvSpPr>
            <p:nvPr/>
          </p:nvSpPr>
          <p:spPr>
            <a:xfrm>
              <a:off x="1765382"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18" name="Text Placeholder 10">
              <a:extLst>
                <a:ext uri="{FF2B5EF4-FFF2-40B4-BE49-F238E27FC236}">
                  <a16:creationId xmlns:a16="http://schemas.microsoft.com/office/drawing/2014/main" id="{D9AB0270-961D-0FC6-5B94-3DD6A5131311}"/>
                </a:ext>
              </a:extLst>
            </p:cNvPr>
            <p:cNvSpPr txBox="1">
              <a:spLocks/>
            </p:cNvSpPr>
            <p:nvPr/>
          </p:nvSpPr>
          <p:spPr>
            <a:xfrm>
              <a:off x="2635791" y="4015062"/>
              <a:ext cx="870409" cy="184342"/>
            </a:xfrm>
            <a:prstGeom prst="rect">
              <a:avLst/>
            </a:prstGeom>
          </p:spPr>
          <p:txBody>
            <a:bodyPr vert="horz" wrap="square" lIns="0" tIns="0" rIns="0" bIns="0" rtlCol="0">
              <a:sp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a:t>600MW</a:t>
              </a:r>
            </a:p>
          </p:txBody>
        </p:sp>
        <p:sp>
          <p:nvSpPr>
            <p:cNvPr id="86" name="Arrow: Up 85">
              <a:extLst>
                <a:ext uri="{FF2B5EF4-FFF2-40B4-BE49-F238E27FC236}">
                  <a16:creationId xmlns:a16="http://schemas.microsoft.com/office/drawing/2014/main" id="{754C8BCE-D95C-4EED-6FF2-834CD3A57DC1}"/>
                </a:ext>
              </a:extLst>
            </p:cNvPr>
            <p:cNvSpPr/>
            <p:nvPr/>
          </p:nvSpPr>
          <p:spPr>
            <a:xfrm flipV="1">
              <a:off x="3831456" y="1975359"/>
              <a:ext cx="195579" cy="630786"/>
            </a:xfrm>
            <a:prstGeom prst="up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Arrow: Up 86">
              <a:extLst>
                <a:ext uri="{FF2B5EF4-FFF2-40B4-BE49-F238E27FC236}">
                  <a16:creationId xmlns:a16="http://schemas.microsoft.com/office/drawing/2014/main" id="{F26DD6F4-4547-F6BF-15F4-D43EB028E12E}"/>
                </a:ext>
              </a:extLst>
            </p:cNvPr>
            <p:cNvSpPr/>
            <p:nvPr/>
          </p:nvSpPr>
          <p:spPr>
            <a:xfrm>
              <a:off x="3141649" y="1975359"/>
              <a:ext cx="195579" cy="630786"/>
            </a:xfrm>
            <a:prstGeom prst="upArrow">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59757BAB-1FFB-6C1D-78FD-661E5A444AD3}"/>
                </a:ext>
              </a:extLst>
            </p:cNvPr>
            <p:cNvSpPr txBox="1">
              <a:spLocks/>
            </p:cNvSpPr>
            <p:nvPr/>
          </p:nvSpPr>
          <p:spPr>
            <a:xfrm>
              <a:off x="4085200" y="1861214"/>
              <a:ext cx="1133404" cy="6033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Import: </a:t>
              </a:r>
              <a:r>
                <a:rPr lang="en-US" sz="1200"/>
                <a:t>max withdrawal limit (Batch study)</a:t>
              </a:r>
            </a:p>
          </p:txBody>
        </p:sp>
        <p:sp>
          <p:nvSpPr>
            <p:cNvPr id="91" name="TextBox 90">
              <a:extLst>
                <a:ext uri="{FF2B5EF4-FFF2-40B4-BE49-F238E27FC236}">
                  <a16:creationId xmlns:a16="http://schemas.microsoft.com/office/drawing/2014/main" id="{38F90947-379E-59B1-98F8-E39D63326930}"/>
                </a:ext>
              </a:extLst>
            </p:cNvPr>
            <p:cNvSpPr txBox="1">
              <a:spLocks/>
            </p:cNvSpPr>
            <p:nvPr/>
          </p:nvSpPr>
          <p:spPr>
            <a:xfrm>
              <a:off x="1936006" y="1861214"/>
              <a:ext cx="1147478" cy="804401"/>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Export: </a:t>
              </a:r>
              <a:r>
                <a:rPr lang="en-US" sz="1200"/>
                <a:t>available export (SCED dispatch)</a:t>
              </a:r>
            </a:p>
          </p:txBody>
        </p:sp>
        <p:cxnSp>
          <p:nvCxnSpPr>
            <p:cNvPr id="4" name="Straight Connector 3">
              <a:extLst>
                <a:ext uri="{FF2B5EF4-FFF2-40B4-BE49-F238E27FC236}">
                  <a16:creationId xmlns:a16="http://schemas.microsoft.com/office/drawing/2014/main" id="{428D19A5-51C8-29FE-1D8F-1D663587B7B7}"/>
                </a:ext>
              </a:extLst>
            </p:cNvPr>
            <p:cNvCxnSpPr>
              <a:cxnSpLocks/>
              <a:stCxn id="10" idx="2"/>
            </p:cNvCxnSpPr>
            <p:nvPr/>
          </p:nvCxnSpPr>
          <p:spPr>
            <a:xfrm>
              <a:off x="3577306" y="1736692"/>
              <a:ext cx="0" cy="1103229"/>
            </a:xfrm>
            <a:prstGeom prst="line">
              <a:avLst/>
            </a:prstGeom>
            <a:ln w="12700" cap="flat">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8255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34E464F0-B8C1-9A13-C8DE-E5224C14CD8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4" imgH="405" progId="TCLayout.ActiveDocument.1">
                  <p:embed/>
                </p:oleObj>
              </mc:Choice>
              <mc:Fallback>
                <p:oleObj name="think-cell Slide" r:id="rId11" imgW="404" imgH="405" progId="TCLayout.ActiveDocument.1">
                  <p:embed/>
                  <p:pic>
                    <p:nvPicPr>
                      <p:cNvPr id="12" name="think-cell data - do not delete" hidden="1">
                        <a:extLst>
                          <a:ext uri="{FF2B5EF4-FFF2-40B4-BE49-F238E27FC236}">
                            <a16:creationId xmlns:a16="http://schemas.microsoft.com/office/drawing/2014/main" id="{34E464F0-B8C1-9A13-C8DE-E5224C14CD80}"/>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cxnSp>
        <p:nvCxnSpPr>
          <p:cNvPr id="66" name="LineBasicDefault 292">
            <a:extLst>
              <a:ext uri="{FF2B5EF4-FFF2-40B4-BE49-F238E27FC236}">
                <a16:creationId xmlns:a16="http://schemas.microsoft.com/office/drawing/2014/main" id="{17AE5415-7C41-B8A3-E177-9A8045B2A25A}"/>
              </a:ext>
            </a:extLst>
          </p:cNvPr>
          <p:cNvCxnSpPr>
            <a:cxnSpLocks/>
          </p:cNvCxnSpPr>
          <p:nvPr>
            <p:custDataLst>
              <p:tags r:id="rId2"/>
            </p:custDataLst>
          </p:nvPr>
        </p:nvCxnSpPr>
        <p:spPr>
          <a:xfrm>
            <a:off x="439038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10B3198B-E192-1BF3-F47D-37E78688A9D7}"/>
              </a:ext>
            </a:extLst>
          </p:cNvPr>
          <p:cNvSpPr>
            <a:spLocks noGrp="1"/>
          </p:cNvSpPr>
          <p:nvPr>
            <p:ph type="title"/>
          </p:nvPr>
        </p:nvSpPr>
        <p:spPr>
          <a:xfrm>
            <a:off x="1257300" y="457200"/>
            <a:ext cx="10401300" cy="664797"/>
          </a:xfrm>
        </p:spPr>
        <p:txBody>
          <a:bodyPr vert="horz">
            <a:spAutoFit/>
          </a:bodyPr>
          <a:lstStyle/>
          <a:p>
            <a:r>
              <a:rPr lang="en-US"/>
              <a:t>Sequential BYOG interconnection timeline across Batch, Generation, and Transmission planning processes </a:t>
            </a:r>
          </a:p>
        </p:txBody>
      </p:sp>
      <p:sp>
        <p:nvSpPr>
          <p:cNvPr id="5" name="Slide Number Placeholder 5">
            <a:extLst>
              <a:ext uri="{FF2B5EF4-FFF2-40B4-BE49-F238E27FC236}">
                <a16:creationId xmlns:a16="http://schemas.microsoft.com/office/drawing/2014/main" id="{CF69B0F7-AE33-A311-8585-6461873892DC}"/>
              </a:ext>
            </a:extLst>
          </p:cNvPr>
          <p:cNvSpPr>
            <a:spLocks noGrp="1"/>
          </p:cNvSpPr>
          <p:nvPr>
            <p:ph type="sldNum" sz="quarter" idx="12"/>
          </p:nvPr>
        </p:nvSpPr>
        <p:spPr/>
        <p:txBody>
          <a:bodyPr/>
          <a:lstStyle/>
          <a:p>
            <a:fld id="{BCDE79FB-97BA-492B-8D57-F1373F9ADA95}" type="slidenum">
              <a:rPr lang="en-US" smtClean="0"/>
              <a:t>22</a:t>
            </a:fld>
            <a:endParaRPr lang="en-US"/>
          </a:p>
        </p:txBody>
      </p:sp>
      <p:sp>
        <p:nvSpPr>
          <p:cNvPr id="11" name="TextBox 10">
            <a:extLst>
              <a:ext uri="{FF2B5EF4-FFF2-40B4-BE49-F238E27FC236}">
                <a16:creationId xmlns:a16="http://schemas.microsoft.com/office/drawing/2014/main" id="{099DB2B8-A59E-84C4-1569-2F263E250BFE}"/>
              </a:ext>
            </a:extLst>
          </p:cNvPr>
          <p:cNvSpPr txBox="1"/>
          <p:nvPr>
            <p:custDataLst>
              <p:tags r:id="rId3"/>
            </p:custDataLst>
          </p:nvPr>
        </p:nvSpPr>
        <p:spPr>
          <a:xfrm>
            <a:off x="1257300" y="6664874"/>
            <a:ext cx="8460550" cy="123111"/>
          </a:xfrm>
          <a:prstGeom prst="rect">
            <a:avLst/>
          </a:prstGeom>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lvl="0"/>
            <a:r>
              <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rPr>
              <a:t>Source: </a:t>
            </a:r>
            <a:r>
              <a:rPr lang="en-US" sz="800">
                <a:solidFill>
                  <a:srgbClr val="000000"/>
                </a:solidFill>
              </a:rPr>
              <a:t>ERCOT discussions</a:t>
            </a:r>
            <a:endParaRPr kumimoji="0" lang="en-US" sz="800" b="0" i="0" u="none" strike="noStrike" kern="1200" cap="none" spc="0" normalizeH="0" baseline="0" noProof="0">
              <a:ln>
                <a:noFill/>
              </a:ln>
              <a:solidFill>
                <a:srgbClr val="000000"/>
              </a:solidFill>
              <a:effectLst/>
              <a:uLnTx/>
              <a:uFillTx/>
              <a:latin typeface="Arial"/>
              <a:ea typeface="+mn-ea"/>
              <a:cs typeface="Arial" panose="020B0604020202020204" pitchFamily="34" charset="0"/>
            </a:endParaRPr>
          </a:p>
        </p:txBody>
      </p:sp>
      <p:cxnSp>
        <p:nvCxnSpPr>
          <p:cNvPr id="8" name="LineBasicDefault 292">
            <a:extLst>
              <a:ext uri="{FF2B5EF4-FFF2-40B4-BE49-F238E27FC236}">
                <a16:creationId xmlns:a16="http://schemas.microsoft.com/office/drawing/2014/main" id="{2152E303-F4E4-7B1A-9B0A-BE8F54CA5F3D}"/>
              </a:ext>
            </a:extLst>
          </p:cNvPr>
          <p:cNvCxnSpPr>
            <a:cxnSpLocks/>
          </p:cNvCxnSpPr>
          <p:nvPr>
            <p:custDataLst>
              <p:tags r:id="rId4"/>
            </p:custDataLst>
          </p:nvPr>
        </p:nvCxnSpPr>
        <p:spPr>
          <a:xfrm flipH="1">
            <a:off x="1257300" y="2908172"/>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 name="LineBasicDefault 292">
            <a:extLst>
              <a:ext uri="{FF2B5EF4-FFF2-40B4-BE49-F238E27FC236}">
                <a16:creationId xmlns:a16="http://schemas.microsoft.com/office/drawing/2014/main" id="{A69149D6-5C25-A007-E45D-AC79A7976D99}"/>
              </a:ext>
            </a:extLst>
          </p:cNvPr>
          <p:cNvCxnSpPr>
            <a:cxnSpLocks/>
          </p:cNvCxnSpPr>
          <p:nvPr>
            <p:custDataLst>
              <p:tags r:id="rId5"/>
            </p:custDataLst>
          </p:nvPr>
        </p:nvCxnSpPr>
        <p:spPr>
          <a:xfrm flipH="1">
            <a:off x="1257300" y="4702544"/>
            <a:ext cx="10401300" cy="0"/>
          </a:xfrm>
          <a:prstGeom prst="straightConnector1">
            <a:avLst/>
          </a:prstGeom>
          <a:ln w="6350" cap="flat">
            <a:solidFill>
              <a:schemeClr val="bg1">
                <a:lumMod val="8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 name="LineBasicDefault 292">
            <a:extLst>
              <a:ext uri="{FF2B5EF4-FFF2-40B4-BE49-F238E27FC236}">
                <a16:creationId xmlns:a16="http://schemas.microsoft.com/office/drawing/2014/main" id="{00E8BC97-0186-56A9-C544-01514C7E6CC2}"/>
              </a:ext>
            </a:extLst>
          </p:cNvPr>
          <p:cNvCxnSpPr>
            <a:cxnSpLocks/>
          </p:cNvCxnSpPr>
          <p:nvPr>
            <p:custDataLst>
              <p:tags r:id="rId6"/>
            </p:custDataLst>
          </p:nvPr>
        </p:nvCxnSpPr>
        <p:spPr>
          <a:xfrm flipH="1">
            <a:off x="1257300" y="1699152"/>
            <a:ext cx="10401300" cy="0"/>
          </a:xfrm>
          <a:prstGeom prst="straightConnector1">
            <a:avLst/>
          </a:prstGeom>
          <a:ln w="6350" cap="flat">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91A0D27-E577-E17F-B169-65C8C51DBB42}"/>
              </a:ext>
            </a:extLst>
          </p:cNvPr>
          <p:cNvSpPr txBox="1">
            <a:spLocks/>
          </p:cNvSpPr>
          <p:nvPr/>
        </p:nvSpPr>
        <p:spPr>
          <a:xfrm>
            <a:off x="1257298" y="1776642"/>
            <a:ext cx="1075620" cy="184666"/>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200" b="1"/>
              <a:t>Batch Study</a:t>
            </a:r>
          </a:p>
        </p:txBody>
      </p:sp>
      <p:sp>
        <p:nvSpPr>
          <p:cNvPr id="18" name="TextBox 17">
            <a:extLst>
              <a:ext uri="{FF2B5EF4-FFF2-40B4-BE49-F238E27FC236}">
                <a16:creationId xmlns:a16="http://schemas.microsoft.com/office/drawing/2014/main" id="{3AE3A7A2-62E9-AF4C-3D75-465733DC761F}"/>
              </a:ext>
            </a:extLst>
          </p:cNvPr>
          <p:cNvSpPr txBox="1">
            <a:spLocks/>
          </p:cNvSpPr>
          <p:nvPr/>
        </p:nvSpPr>
        <p:spPr>
          <a:xfrm>
            <a:off x="1257298" y="3029957"/>
            <a:ext cx="1075620"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Generation study</a:t>
            </a:r>
          </a:p>
        </p:txBody>
      </p:sp>
      <p:sp>
        <p:nvSpPr>
          <p:cNvPr id="19" name="TextBox 18">
            <a:extLst>
              <a:ext uri="{FF2B5EF4-FFF2-40B4-BE49-F238E27FC236}">
                <a16:creationId xmlns:a16="http://schemas.microsoft.com/office/drawing/2014/main" id="{680E3D04-07C5-C071-E00E-CEB4D1EFED2B}"/>
              </a:ext>
            </a:extLst>
          </p:cNvPr>
          <p:cNvSpPr txBox="1">
            <a:spLocks/>
          </p:cNvSpPr>
          <p:nvPr/>
        </p:nvSpPr>
        <p:spPr>
          <a:xfrm>
            <a:off x="1264318" y="4814052"/>
            <a:ext cx="1245269" cy="369332"/>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Transmission Planning</a:t>
            </a:r>
          </a:p>
        </p:txBody>
      </p:sp>
      <p:sp>
        <p:nvSpPr>
          <p:cNvPr id="21" name="Arrow: Pentagon 20">
            <a:extLst>
              <a:ext uri="{FF2B5EF4-FFF2-40B4-BE49-F238E27FC236}">
                <a16:creationId xmlns:a16="http://schemas.microsoft.com/office/drawing/2014/main" id="{F747430F-B28A-4E47-1959-28F3155061C8}"/>
              </a:ext>
            </a:extLst>
          </p:cNvPr>
          <p:cNvSpPr>
            <a:spLocks/>
          </p:cNvSpPr>
          <p:nvPr/>
        </p:nvSpPr>
        <p:spPr>
          <a:xfrm>
            <a:off x="2948582" y="1776642"/>
            <a:ext cx="1865314"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LLIS </a:t>
            </a:r>
            <a:r>
              <a:rPr lang="en-US" sz="1200" i="1"/>
              <a:t>(meeting Batch Zero eligibility)</a:t>
            </a:r>
          </a:p>
        </p:txBody>
      </p:sp>
      <p:cxnSp>
        <p:nvCxnSpPr>
          <p:cNvPr id="28" name="LineBasicDefault 292">
            <a:extLst>
              <a:ext uri="{FF2B5EF4-FFF2-40B4-BE49-F238E27FC236}">
                <a16:creationId xmlns:a16="http://schemas.microsoft.com/office/drawing/2014/main" id="{201DEB44-C3A5-ECAF-4BFE-DDDE76091692}"/>
              </a:ext>
            </a:extLst>
          </p:cNvPr>
          <p:cNvCxnSpPr>
            <a:cxnSpLocks/>
          </p:cNvCxnSpPr>
          <p:nvPr>
            <p:custDataLst>
              <p:tags r:id="rId7"/>
            </p:custDataLst>
          </p:nvPr>
        </p:nvCxnSpPr>
        <p:spPr>
          <a:xfrm>
            <a:off x="8252751"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LineBasicDefault 292">
            <a:extLst>
              <a:ext uri="{FF2B5EF4-FFF2-40B4-BE49-F238E27FC236}">
                <a16:creationId xmlns:a16="http://schemas.microsoft.com/office/drawing/2014/main" id="{53A4B40A-AF1C-384F-321F-6ADFF5BCD173}"/>
              </a:ext>
            </a:extLst>
          </p:cNvPr>
          <p:cNvCxnSpPr>
            <a:cxnSpLocks/>
          </p:cNvCxnSpPr>
          <p:nvPr>
            <p:custDataLst>
              <p:tags r:id="rId8"/>
            </p:custDataLst>
          </p:nvPr>
        </p:nvCxnSpPr>
        <p:spPr>
          <a:xfrm>
            <a:off x="10253794" y="1700713"/>
            <a:ext cx="0" cy="3842190"/>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A9792CAB-A2CD-2F92-1F6B-22BB3E143D16}"/>
              </a:ext>
            </a:extLst>
          </p:cNvPr>
          <p:cNvSpPr txBox="1">
            <a:spLocks/>
          </p:cNvSpPr>
          <p:nvPr/>
        </p:nvSpPr>
        <p:spPr>
          <a:xfrm>
            <a:off x="7916299" y="1453419"/>
            <a:ext cx="695166" cy="215430"/>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Jan 2027</a:t>
            </a:r>
          </a:p>
        </p:txBody>
      </p:sp>
      <p:sp>
        <p:nvSpPr>
          <p:cNvPr id="32" name="TextBox 31">
            <a:extLst>
              <a:ext uri="{FF2B5EF4-FFF2-40B4-BE49-F238E27FC236}">
                <a16:creationId xmlns:a16="http://schemas.microsoft.com/office/drawing/2014/main" id="{6EBFA377-B625-2AAF-DD20-BABE6900590B}"/>
              </a:ext>
            </a:extLst>
          </p:cNvPr>
          <p:cNvSpPr txBox="1">
            <a:spLocks/>
          </p:cNvSpPr>
          <p:nvPr/>
        </p:nvSpPr>
        <p:spPr>
          <a:xfrm>
            <a:off x="9977667" y="1451521"/>
            <a:ext cx="662505" cy="184996"/>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Mar 2027</a:t>
            </a:r>
          </a:p>
        </p:txBody>
      </p:sp>
      <p:sp>
        <p:nvSpPr>
          <p:cNvPr id="170" name="Rectangle 169">
            <a:extLst>
              <a:ext uri="{FF2B5EF4-FFF2-40B4-BE49-F238E27FC236}">
                <a16:creationId xmlns:a16="http://schemas.microsoft.com/office/drawing/2014/main" id="{3DD61786-5ECB-6B6E-9978-707821BDB62B}"/>
              </a:ext>
            </a:extLst>
          </p:cNvPr>
          <p:cNvSpPr/>
          <p:nvPr/>
        </p:nvSpPr>
        <p:spPr>
          <a:xfrm>
            <a:off x="8256848" y="1713955"/>
            <a:ext cx="1994121" cy="4224503"/>
          </a:xfrm>
          <a:prstGeom prst="rect">
            <a:avLst/>
          </a:prstGeom>
          <a:solidFill>
            <a:srgbClr val="BFBFBF">
              <a:alpha val="3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rPr>
              <a:t>Developer commitment period (60 days)</a:t>
            </a:r>
          </a:p>
        </p:txBody>
      </p:sp>
      <p:sp>
        <p:nvSpPr>
          <p:cNvPr id="33" name="TextBox 32">
            <a:extLst>
              <a:ext uri="{FF2B5EF4-FFF2-40B4-BE49-F238E27FC236}">
                <a16:creationId xmlns:a16="http://schemas.microsoft.com/office/drawing/2014/main" id="{28151310-EC21-19CA-AC8E-4C0C13A16660}"/>
              </a:ext>
            </a:extLst>
          </p:cNvPr>
          <p:cNvSpPr txBox="1">
            <a:spLocks/>
          </p:cNvSpPr>
          <p:nvPr/>
        </p:nvSpPr>
        <p:spPr>
          <a:xfrm>
            <a:off x="1264318" y="6048117"/>
            <a:ext cx="2842031" cy="553998"/>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lgn="r">
              <a:buNone/>
            </a:pPr>
            <a:r>
              <a:rPr lang="en-US" sz="1200" b="1"/>
              <a:t>BYOG declaration executed to identify load–generation pairing  for studies </a:t>
            </a:r>
            <a:r>
              <a:rPr lang="en-US" sz="1200"/>
              <a:t>(pre- PG 6.9 milestone of generation)</a:t>
            </a:r>
          </a:p>
        </p:txBody>
      </p:sp>
      <p:sp>
        <p:nvSpPr>
          <p:cNvPr id="23" name="TextBox 22">
            <a:extLst>
              <a:ext uri="{FF2B5EF4-FFF2-40B4-BE49-F238E27FC236}">
                <a16:creationId xmlns:a16="http://schemas.microsoft.com/office/drawing/2014/main" id="{DB9C6806-43D8-A661-B614-01921BB04ABE}"/>
              </a:ext>
            </a:extLst>
          </p:cNvPr>
          <p:cNvSpPr txBox="1">
            <a:spLocks/>
          </p:cNvSpPr>
          <p:nvPr/>
        </p:nvSpPr>
        <p:spPr>
          <a:xfrm>
            <a:off x="4533857" y="1453424"/>
            <a:ext cx="719085" cy="215425"/>
          </a:xfrm>
          <a:prstGeom prst="rect">
            <a:avLst/>
          </a:prstGeom>
        </p:spPr>
        <p:txBody>
          <a:bodyPr vert="horz" wrap="square" lIns="0" tIns="0" rIns="0" bIns="0" rtlCol="0">
            <a:no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July 2026</a:t>
            </a:r>
          </a:p>
        </p:txBody>
      </p:sp>
      <p:cxnSp>
        <p:nvCxnSpPr>
          <p:cNvPr id="6" name="LineBasicDefault 292">
            <a:extLst>
              <a:ext uri="{FF2B5EF4-FFF2-40B4-BE49-F238E27FC236}">
                <a16:creationId xmlns:a16="http://schemas.microsoft.com/office/drawing/2014/main" id="{98505076-772A-FBFB-6D6E-E595CA9C29B6}"/>
              </a:ext>
            </a:extLst>
          </p:cNvPr>
          <p:cNvCxnSpPr>
            <a:cxnSpLocks/>
          </p:cNvCxnSpPr>
          <p:nvPr>
            <p:custDataLst>
              <p:tags r:id="rId9"/>
            </p:custDataLst>
          </p:nvPr>
        </p:nvCxnSpPr>
        <p:spPr>
          <a:xfrm>
            <a:off x="4879636" y="1699152"/>
            <a:ext cx="0" cy="4239311"/>
          </a:xfrm>
          <a:prstGeom prst="straightConnector1">
            <a:avLst/>
          </a:prstGeom>
          <a:ln w="6350" cap="flat">
            <a:solidFill>
              <a:schemeClr val="bg1">
                <a:lumMod val="75000"/>
              </a:schemeClr>
            </a:solidFill>
            <a:prstDash val="dash"/>
            <a:miter lim="800000"/>
            <a:tailEnd type="none"/>
          </a:ln>
        </p:spPr>
        <p:style>
          <a:lnRef idx="1">
            <a:schemeClr val="accent1"/>
          </a:lnRef>
          <a:fillRef idx="0">
            <a:schemeClr val="accent1"/>
          </a:fillRef>
          <a:effectRef idx="0">
            <a:schemeClr val="accent1"/>
          </a:effectRef>
          <a:fontRef idx="minor">
            <a:schemeClr val="tx1"/>
          </a:fontRef>
        </p:style>
      </p:cxnSp>
      <p:sp>
        <p:nvSpPr>
          <p:cNvPr id="26" name="Arrow: Pentagon 25">
            <a:extLst>
              <a:ext uri="{FF2B5EF4-FFF2-40B4-BE49-F238E27FC236}">
                <a16:creationId xmlns:a16="http://schemas.microsoft.com/office/drawing/2014/main" id="{76F8AA53-C7BA-AD98-ADE8-EEEE309D9CAB}"/>
              </a:ext>
            </a:extLst>
          </p:cNvPr>
          <p:cNvSpPr>
            <a:spLocks/>
          </p:cNvSpPr>
          <p:nvPr/>
        </p:nvSpPr>
        <p:spPr>
          <a:xfrm>
            <a:off x="4938748" y="1776642"/>
            <a:ext cx="1219748"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Case building</a:t>
            </a:r>
          </a:p>
        </p:txBody>
      </p:sp>
      <p:sp>
        <p:nvSpPr>
          <p:cNvPr id="34" name="Arrow: Chevron 33">
            <a:extLst>
              <a:ext uri="{FF2B5EF4-FFF2-40B4-BE49-F238E27FC236}">
                <a16:creationId xmlns:a16="http://schemas.microsoft.com/office/drawing/2014/main" id="{B0266FF1-F52A-4C18-A199-FEBC87DBEDDA}"/>
              </a:ext>
            </a:extLst>
          </p:cNvPr>
          <p:cNvSpPr>
            <a:spLocks/>
          </p:cNvSpPr>
          <p:nvPr/>
        </p:nvSpPr>
        <p:spPr>
          <a:xfrm>
            <a:off x="5976093" y="1776642"/>
            <a:ext cx="2235311" cy="457834"/>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chemeClr val="bg1"/>
                </a:solidFill>
              </a:rPr>
              <a:t>Batch Study</a:t>
            </a:r>
          </a:p>
        </p:txBody>
      </p:sp>
      <p:grpSp>
        <p:nvGrpSpPr>
          <p:cNvPr id="179" name="Group 178">
            <a:extLst>
              <a:ext uri="{FF2B5EF4-FFF2-40B4-BE49-F238E27FC236}">
                <a16:creationId xmlns:a16="http://schemas.microsoft.com/office/drawing/2014/main" id="{F78DC804-6F5C-9257-8D94-EB91EB53F0A9}"/>
              </a:ext>
            </a:extLst>
          </p:cNvPr>
          <p:cNvGrpSpPr/>
          <p:nvPr/>
        </p:nvGrpSpPr>
        <p:grpSpPr>
          <a:xfrm>
            <a:off x="5976091" y="2304889"/>
            <a:ext cx="649448" cy="365070"/>
            <a:chOff x="8702393" y="2175244"/>
            <a:chExt cx="1265584" cy="711416"/>
          </a:xfrm>
        </p:grpSpPr>
        <p:grpSp>
          <p:nvGrpSpPr>
            <p:cNvPr id="180" name="Group 179">
              <a:extLst>
                <a:ext uri="{FF2B5EF4-FFF2-40B4-BE49-F238E27FC236}">
                  <a16:creationId xmlns:a16="http://schemas.microsoft.com/office/drawing/2014/main" id="{94FAC869-6280-86BC-A3F8-11CCE53C3344}"/>
                </a:ext>
              </a:extLst>
            </p:cNvPr>
            <p:cNvGrpSpPr/>
            <p:nvPr/>
          </p:nvGrpSpPr>
          <p:grpSpPr>
            <a:xfrm>
              <a:off x="9244137" y="2371879"/>
              <a:ext cx="182097" cy="165541"/>
              <a:chOff x="2192059" y="2491703"/>
              <a:chExt cx="182096" cy="165542"/>
            </a:xfrm>
          </p:grpSpPr>
          <p:sp>
            <p:nvSpPr>
              <p:cNvPr id="190" name="Oval 189">
                <a:extLst>
                  <a:ext uri="{FF2B5EF4-FFF2-40B4-BE49-F238E27FC236}">
                    <a16:creationId xmlns:a16="http://schemas.microsoft.com/office/drawing/2014/main" id="{9A991488-6D69-3D5E-3A8B-D0F91FCF7B0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191" name="Graphic 190">
                <a:extLst>
                  <a:ext uri="{FF2B5EF4-FFF2-40B4-BE49-F238E27FC236}">
                    <a16:creationId xmlns:a16="http://schemas.microsoft.com/office/drawing/2014/main" id="{8D9BED9B-64F3-5B81-890C-64FD00D50AB9}"/>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81" name="Rectangle 180">
              <a:extLst>
                <a:ext uri="{FF2B5EF4-FFF2-40B4-BE49-F238E27FC236}">
                  <a16:creationId xmlns:a16="http://schemas.microsoft.com/office/drawing/2014/main" id="{BF9F2795-4C5B-992C-3D71-E737B446BDD4}"/>
                </a:ext>
              </a:extLst>
            </p:cNvPr>
            <p:cNvSpPr/>
            <p:nvPr/>
          </p:nvSpPr>
          <p:spPr>
            <a:xfrm>
              <a:off x="8702393" y="2326488"/>
              <a:ext cx="1265583" cy="560172"/>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82" name="Isosceles Triangle 181">
              <a:extLst>
                <a:ext uri="{FF2B5EF4-FFF2-40B4-BE49-F238E27FC236}">
                  <a16:creationId xmlns:a16="http://schemas.microsoft.com/office/drawing/2014/main" id="{B68138C2-D6A1-D70D-52C1-9845764D76F6}"/>
                </a:ext>
              </a:extLst>
            </p:cNvPr>
            <p:cNvSpPr>
              <a:spLocks/>
            </p:cNvSpPr>
            <p:nvPr/>
          </p:nvSpPr>
          <p:spPr>
            <a:xfrm flipV="1">
              <a:off x="9683002" y="2604118"/>
              <a:ext cx="226711" cy="206100"/>
            </a:xfrm>
            <a:prstGeom prst="triangl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83" name="Group 182">
              <a:extLst>
                <a:ext uri="{FF2B5EF4-FFF2-40B4-BE49-F238E27FC236}">
                  <a16:creationId xmlns:a16="http://schemas.microsoft.com/office/drawing/2014/main" id="{D57FA88B-A074-1748-1E0B-5BC9CC76EFDC}"/>
                </a:ext>
              </a:extLst>
            </p:cNvPr>
            <p:cNvGrpSpPr/>
            <p:nvPr/>
          </p:nvGrpSpPr>
          <p:grpSpPr>
            <a:xfrm>
              <a:off x="8780660" y="2594755"/>
              <a:ext cx="390217" cy="206098"/>
              <a:chOff x="1661620" y="2779259"/>
              <a:chExt cx="390217" cy="206100"/>
            </a:xfrm>
          </p:grpSpPr>
          <p:sp>
            <p:nvSpPr>
              <p:cNvPr id="188" name="Oval 187">
                <a:extLst>
                  <a:ext uri="{FF2B5EF4-FFF2-40B4-BE49-F238E27FC236}">
                    <a16:creationId xmlns:a16="http://schemas.microsoft.com/office/drawing/2014/main" id="{8654C777-A485-26F8-06E4-1DB96EA0185D}"/>
                  </a:ext>
                </a:extLst>
              </p:cNvPr>
              <p:cNvSpPr>
                <a:spLocks/>
              </p:cNvSpPr>
              <p:nvPr/>
            </p:nvSpPr>
            <p:spPr>
              <a:xfrm>
                <a:off x="1661620"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sp>
            <p:nvSpPr>
              <p:cNvPr id="189" name="Oval 188">
                <a:extLst>
                  <a:ext uri="{FF2B5EF4-FFF2-40B4-BE49-F238E27FC236}">
                    <a16:creationId xmlns:a16="http://schemas.microsoft.com/office/drawing/2014/main" id="{A2D21E42-BB9E-A39F-D3BD-95279EC926D0}"/>
                  </a:ext>
                </a:extLst>
              </p:cNvPr>
              <p:cNvSpPr>
                <a:spLocks/>
              </p:cNvSpPr>
              <p:nvPr/>
            </p:nvSpPr>
            <p:spPr>
              <a:xfrm>
                <a:off x="1825126" y="2779259"/>
                <a:ext cx="226711" cy="206100"/>
              </a:xfrm>
              <a:prstGeom prst="ellipse">
                <a:avLst/>
              </a:prstGeom>
              <a:solidFill>
                <a:schemeClr val="bg1"/>
              </a:solidFill>
              <a:ln w="12700" cap="sq">
                <a:solidFill>
                  <a:srgbClr val="005763">
                    <a:alpha val="2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400">
                    <a:solidFill>
                      <a:srgbClr val="CCDDE0"/>
                    </a:solidFill>
                  </a:rPr>
                  <a:t>~</a:t>
                </a:r>
              </a:p>
            </p:txBody>
          </p:sp>
        </p:grpSp>
        <p:cxnSp>
          <p:nvCxnSpPr>
            <p:cNvPr id="184" name="Straight Connector 183">
              <a:extLst>
                <a:ext uri="{FF2B5EF4-FFF2-40B4-BE49-F238E27FC236}">
                  <a16:creationId xmlns:a16="http://schemas.microsoft.com/office/drawing/2014/main" id="{833F7026-DA0C-6FA6-E98C-728E7C80D95E}"/>
                </a:ext>
              </a:extLst>
            </p:cNvPr>
            <p:cNvCxnSpPr>
              <a:cxnSpLocks/>
              <a:stCxn id="187" idx="2"/>
              <a:endCxn id="190" idx="0"/>
            </p:cNvCxnSpPr>
            <p:nvPr/>
          </p:nvCxnSpPr>
          <p:spPr>
            <a:xfrm>
              <a:off x="9335186" y="2248007"/>
              <a:ext cx="0" cy="123872"/>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5" name="Connector: Elbow 184">
              <a:extLst>
                <a:ext uri="{FF2B5EF4-FFF2-40B4-BE49-F238E27FC236}">
                  <a16:creationId xmlns:a16="http://schemas.microsoft.com/office/drawing/2014/main" id="{3BAAC5A1-3098-DD1E-7304-3F18B773CBA0}"/>
                </a:ext>
              </a:extLst>
            </p:cNvPr>
            <p:cNvCxnSpPr>
              <a:cxnSpLocks/>
              <a:stCxn id="188" idx="7"/>
            </p:cNvCxnSpPr>
            <p:nvPr/>
          </p:nvCxnSpPr>
          <p:spPr>
            <a:xfrm rot="5400000" flipH="1" flipV="1">
              <a:off x="9024010" y="2404807"/>
              <a:ext cx="170287" cy="269970"/>
            </a:xfrm>
            <a:prstGeom prst="bentConnector2">
              <a:avLst/>
            </a:prstGeom>
            <a:ln w="12700">
              <a:solidFill>
                <a:srgbClr val="005763">
                  <a:alpha val="20000"/>
                </a:srgbClr>
              </a:solidFill>
            </a:ln>
          </p:spPr>
          <p:style>
            <a:lnRef idx="2">
              <a:schemeClr val="accent1"/>
            </a:lnRef>
            <a:fillRef idx="0">
              <a:schemeClr val="accent1"/>
            </a:fillRef>
            <a:effectRef idx="1">
              <a:schemeClr val="accent1"/>
            </a:effectRef>
            <a:fontRef idx="minor">
              <a:schemeClr val="tx1"/>
            </a:fontRef>
          </p:style>
        </p:cxnSp>
        <p:cxnSp>
          <p:nvCxnSpPr>
            <p:cNvPr id="186" name="Connector: Elbow 185">
              <a:extLst>
                <a:ext uri="{FF2B5EF4-FFF2-40B4-BE49-F238E27FC236}">
                  <a16:creationId xmlns:a16="http://schemas.microsoft.com/office/drawing/2014/main" id="{E0EDBECE-4D44-AB17-E886-144D0C6E601B}"/>
                </a:ext>
              </a:extLst>
            </p:cNvPr>
            <p:cNvCxnSpPr>
              <a:cxnSpLocks/>
              <a:stCxn id="182" idx="3"/>
            </p:cNvCxnSpPr>
            <p:nvPr/>
          </p:nvCxnSpPr>
          <p:spPr>
            <a:xfrm rot="16200000" flipV="1">
              <a:off x="9536563" y="2344321"/>
              <a:ext cx="149468" cy="370121"/>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sp>
          <p:nvSpPr>
            <p:cNvPr id="187" name="Rectangle 186">
              <a:extLst>
                <a:ext uri="{FF2B5EF4-FFF2-40B4-BE49-F238E27FC236}">
                  <a16:creationId xmlns:a16="http://schemas.microsoft.com/office/drawing/2014/main" id="{BA6C9164-7EFE-28BC-C4ED-66C841604915}"/>
                </a:ext>
              </a:extLst>
            </p:cNvPr>
            <p:cNvSpPr/>
            <p:nvPr/>
          </p:nvSpPr>
          <p:spPr>
            <a:xfrm>
              <a:off x="8702395" y="2175244"/>
              <a:ext cx="1265582" cy="7276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2" name="TextBox 81">
            <a:extLst>
              <a:ext uri="{FF2B5EF4-FFF2-40B4-BE49-F238E27FC236}">
                <a16:creationId xmlns:a16="http://schemas.microsoft.com/office/drawing/2014/main" id="{12A7A809-4861-92A0-B7A1-B62814BCDB1F}"/>
              </a:ext>
            </a:extLst>
          </p:cNvPr>
          <p:cNvSpPr txBox="1">
            <a:spLocks/>
          </p:cNvSpPr>
          <p:nvPr/>
        </p:nvSpPr>
        <p:spPr>
          <a:xfrm>
            <a:off x="5976092" y="2705168"/>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only</a:t>
            </a:r>
          </a:p>
        </p:txBody>
      </p:sp>
      <p:grpSp>
        <p:nvGrpSpPr>
          <p:cNvPr id="15" name="Group 14">
            <a:extLst>
              <a:ext uri="{FF2B5EF4-FFF2-40B4-BE49-F238E27FC236}">
                <a16:creationId xmlns:a16="http://schemas.microsoft.com/office/drawing/2014/main" id="{BE4C76B8-A36E-B697-CF4D-3E6BB8D3FDF3}"/>
              </a:ext>
            </a:extLst>
          </p:cNvPr>
          <p:cNvGrpSpPr/>
          <p:nvPr/>
        </p:nvGrpSpPr>
        <p:grpSpPr>
          <a:xfrm>
            <a:off x="6298032" y="4814052"/>
            <a:ext cx="1913372" cy="1137654"/>
            <a:chOff x="7387544" y="4423595"/>
            <a:chExt cx="1913372" cy="1137654"/>
          </a:xfrm>
        </p:grpSpPr>
        <p:sp>
          <p:nvSpPr>
            <p:cNvPr id="27" name="Arrow: Pentagon 26">
              <a:extLst>
                <a:ext uri="{FF2B5EF4-FFF2-40B4-BE49-F238E27FC236}">
                  <a16:creationId xmlns:a16="http://schemas.microsoft.com/office/drawing/2014/main" id="{950E451C-E14A-7DFB-0ABC-7435DA325527}"/>
                </a:ext>
              </a:extLst>
            </p:cNvPr>
            <p:cNvSpPr>
              <a:spLocks/>
            </p:cNvSpPr>
            <p:nvPr/>
          </p:nvSpPr>
          <p:spPr>
            <a:xfrm>
              <a:off x="7387544" y="4423595"/>
              <a:ext cx="1913372"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Upgrade identification</a:t>
              </a:r>
            </a:p>
          </p:txBody>
        </p:sp>
        <p:grpSp>
          <p:nvGrpSpPr>
            <p:cNvPr id="192" name="Group 191">
              <a:extLst>
                <a:ext uri="{FF2B5EF4-FFF2-40B4-BE49-F238E27FC236}">
                  <a16:creationId xmlns:a16="http://schemas.microsoft.com/office/drawing/2014/main" id="{24E05EEB-2ECB-0CE6-A474-0A09628AF176}"/>
                </a:ext>
              </a:extLst>
            </p:cNvPr>
            <p:cNvGrpSpPr/>
            <p:nvPr/>
          </p:nvGrpSpPr>
          <p:grpSpPr>
            <a:xfrm>
              <a:off x="7387544" y="4979656"/>
              <a:ext cx="649448" cy="365070"/>
              <a:chOff x="9010491" y="3342751"/>
              <a:chExt cx="649448" cy="365070"/>
            </a:xfrm>
          </p:grpSpPr>
          <p:grpSp>
            <p:nvGrpSpPr>
              <p:cNvPr id="193" name="Group 192">
                <a:extLst>
                  <a:ext uri="{FF2B5EF4-FFF2-40B4-BE49-F238E27FC236}">
                    <a16:creationId xmlns:a16="http://schemas.microsoft.com/office/drawing/2014/main" id="{9FA2163C-63A8-A68D-7EBA-38A223DDCBB5}"/>
                  </a:ext>
                </a:extLst>
              </p:cNvPr>
              <p:cNvGrpSpPr/>
              <p:nvPr/>
            </p:nvGrpSpPr>
            <p:grpSpPr>
              <a:xfrm>
                <a:off x="9288493" y="3443656"/>
                <a:ext cx="93445" cy="84949"/>
                <a:chOff x="2192059" y="2491703"/>
                <a:chExt cx="182096" cy="165542"/>
              </a:xfrm>
            </p:grpSpPr>
            <p:sp>
              <p:nvSpPr>
                <p:cNvPr id="203" name="Oval 202">
                  <a:extLst>
                    <a:ext uri="{FF2B5EF4-FFF2-40B4-BE49-F238E27FC236}">
                      <a16:creationId xmlns:a16="http://schemas.microsoft.com/office/drawing/2014/main" id="{97B00CAE-2C36-384B-24FB-507B23264CF6}"/>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04" name="Graphic 203">
                  <a:extLst>
                    <a:ext uri="{FF2B5EF4-FFF2-40B4-BE49-F238E27FC236}">
                      <a16:creationId xmlns:a16="http://schemas.microsoft.com/office/drawing/2014/main" id="{9CD63C1A-A206-9124-665D-A87768E9192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194" name="Rectangle 193">
                <a:extLst>
                  <a:ext uri="{FF2B5EF4-FFF2-40B4-BE49-F238E27FC236}">
                    <a16:creationId xmlns:a16="http://schemas.microsoft.com/office/drawing/2014/main" id="{6578D0CB-1C63-C592-9345-B752CF19C257}"/>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195" name="Isosceles Triangle 194">
                <a:extLst>
                  <a:ext uri="{FF2B5EF4-FFF2-40B4-BE49-F238E27FC236}">
                    <a16:creationId xmlns:a16="http://schemas.microsoft.com/office/drawing/2014/main" id="{F859DD12-1B4E-FCCD-C788-70C8F63C0584}"/>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196" name="Group 195">
                <a:extLst>
                  <a:ext uri="{FF2B5EF4-FFF2-40B4-BE49-F238E27FC236}">
                    <a16:creationId xmlns:a16="http://schemas.microsoft.com/office/drawing/2014/main" id="{C3CCE0B6-51FD-468F-4FDC-99AEEAA1BA7D}"/>
                  </a:ext>
                </a:extLst>
              </p:cNvPr>
              <p:cNvGrpSpPr/>
              <p:nvPr/>
            </p:nvGrpSpPr>
            <p:grpSpPr>
              <a:xfrm>
                <a:off x="9050655" y="3558027"/>
                <a:ext cx="200244" cy="105761"/>
                <a:chOff x="1661620" y="2779259"/>
                <a:chExt cx="390217" cy="206100"/>
              </a:xfrm>
              <a:solidFill>
                <a:schemeClr val="accent5"/>
              </a:solidFill>
            </p:grpSpPr>
            <p:sp>
              <p:nvSpPr>
                <p:cNvPr id="201" name="Oval 200">
                  <a:extLst>
                    <a:ext uri="{FF2B5EF4-FFF2-40B4-BE49-F238E27FC236}">
                      <a16:creationId xmlns:a16="http://schemas.microsoft.com/office/drawing/2014/main" id="{250AA6F9-FE5B-E908-8BED-7629590164B8}"/>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02" name="Oval 201">
                  <a:extLst>
                    <a:ext uri="{FF2B5EF4-FFF2-40B4-BE49-F238E27FC236}">
                      <a16:creationId xmlns:a16="http://schemas.microsoft.com/office/drawing/2014/main" id="{E68B28B1-5AAA-A1F9-D5B4-EAFB093C2A1B}"/>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197" name="Straight Connector 196">
                <a:extLst>
                  <a:ext uri="{FF2B5EF4-FFF2-40B4-BE49-F238E27FC236}">
                    <a16:creationId xmlns:a16="http://schemas.microsoft.com/office/drawing/2014/main" id="{81219211-D153-FB0C-57F4-00D9A42D5127}"/>
                  </a:ext>
                </a:extLst>
              </p:cNvPr>
              <p:cNvCxnSpPr>
                <a:cxnSpLocks/>
                <a:stCxn id="200" idx="2"/>
                <a:endCxn id="20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8" name="Connector: Elbow 197">
                <a:extLst>
                  <a:ext uri="{FF2B5EF4-FFF2-40B4-BE49-F238E27FC236}">
                    <a16:creationId xmlns:a16="http://schemas.microsoft.com/office/drawing/2014/main" id="{54367F50-06A7-EFBC-0E6A-A0C129F89082}"/>
                  </a:ext>
                </a:extLst>
              </p:cNvPr>
              <p:cNvCxnSpPr>
                <a:cxnSpLocks/>
                <a:stCxn id="201"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199" name="Connector: Elbow 198">
                <a:extLst>
                  <a:ext uri="{FF2B5EF4-FFF2-40B4-BE49-F238E27FC236}">
                    <a16:creationId xmlns:a16="http://schemas.microsoft.com/office/drawing/2014/main" id="{6D69AB07-6CE8-5BE0-4130-7220EF668D7A}"/>
                  </a:ext>
                </a:extLst>
              </p:cNvPr>
              <p:cNvCxnSpPr>
                <a:cxnSpLocks/>
                <a:stCxn id="195"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00" name="Rectangle 199">
                <a:extLst>
                  <a:ext uri="{FF2B5EF4-FFF2-40B4-BE49-F238E27FC236}">
                    <a16:creationId xmlns:a16="http://schemas.microsoft.com/office/drawing/2014/main" id="{5198B03D-F840-F115-5A28-5C5EAE7FBD05}"/>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5" name="TextBox 84">
              <a:extLst>
                <a:ext uri="{FF2B5EF4-FFF2-40B4-BE49-F238E27FC236}">
                  <a16:creationId xmlns:a16="http://schemas.microsoft.com/office/drawing/2014/main" id="{46C2508D-FB1A-5BEE-6044-BEF620232C41}"/>
                </a:ext>
              </a:extLst>
            </p:cNvPr>
            <p:cNvSpPr txBox="1">
              <a:spLocks/>
            </p:cNvSpPr>
            <p:nvPr/>
          </p:nvSpPr>
          <p:spPr>
            <a:xfrm>
              <a:off x="7387544"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grpSp>
        <p:nvGrpSpPr>
          <p:cNvPr id="63" name="Group 62">
            <a:extLst>
              <a:ext uri="{FF2B5EF4-FFF2-40B4-BE49-F238E27FC236}">
                <a16:creationId xmlns:a16="http://schemas.microsoft.com/office/drawing/2014/main" id="{BA2ADCDD-90B3-336F-3829-AD6BA7760739}"/>
              </a:ext>
            </a:extLst>
          </p:cNvPr>
          <p:cNvGrpSpPr/>
          <p:nvPr/>
        </p:nvGrpSpPr>
        <p:grpSpPr>
          <a:xfrm>
            <a:off x="10315447" y="4814052"/>
            <a:ext cx="1343153" cy="1137654"/>
            <a:chOff x="9422162" y="4423595"/>
            <a:chExt cx="1343153" cy="1137654"/>
          </a:xfrm>
        </p:grpSpPr>
        <p:sp>
          <p:nvSpPr>
            <p:cNvPr id="40" name="Arrow: Pentagon 39">
              <a:extLst>
                <a:ext uri="{FF2B5EF4-FFF2-40B4-BE49-F238E27FC236}">
                  <a16:creationId xmlns:a16="http://schemas.microsoft.com/office/drawing/2014/main" id="{C2558688-AB7C-5D5F-EC5B-2C28D2BA3016}"/>
                </a:ext>
              </a:extLst>
            </p:cNvPr>
            <p:cNvSpPr>
              <a:spLocks/>
            </p:cNvSpPr>
            <p:nvPr/>
          </p:nvSpPr>
          <p:spPr>
            <a:xfrm>
              <a:off x="9422162" y="4423595"/>
              <a:ext cx="1199337" cy="457834"/>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Refinement study</a:t>
              </a:r>
            </a:p>
          </p:txBody>
        </p:sp>
        <p:grpSp>
          <p:nvGrpSpPr>
            <p:cNvPr id="205" name="Group 204">
              <a:extLst>
                <a:ext uri="{FF2B5EF4-FFF2-40B4-BE49-F238E27FC236}">
                  <a16:creationId xmlns:a16="http://schemas.microsoft.com/office/drawing/2014/main" id="{58AAD997-E8E3-AFDD-0DAC-8A2CFDCC4F0B}"/>
                </a:ext>
              </a:extLst>
            </p:cNvPr>
            <p:cNvGrpSpPr/>
            <p:nvPr/>
          </p:nvGrpSpPr>
          <p:grpSpPr>
            <a:xfrm>
              <a:off x="9422162" y="4979656"/>
              <a:ext cx="649448" cy="365070"/>
              <a:chOff x="9010491" y="3342751"/>
              <a:chExt cx="649448" cy="365070"/>
            </a:xfrm>
          </p:grpSpPr>
          <p:grpSp>
            <p:nvGrpSpPr>
              <p:cNvPr id="206" name="Group 205">
                <a:extLst>
                  <a:ext uri="{FF2B5EF4-FFF2-40B4-BE49-F238E27FC236}">
                    <a16:creationId xmlns:a16="http://schemas.microsoft.com/office/drawing/2014/main" id="{7B2AFF6C-4EE8-CD56-2456-A4380E57E863}"/>
                  </a:ext>
                </a:extLst>
              </p:cNvPr>
              <p:cNvGrpSpPr/>
              <p:nvPr/>
            </p:nvGrpSpPr>
            <p:grpSpPr>
              <a:xfrm>
                <a:off x="9288493" y="3443656"/>
                <a:ext cx="93445" cy="84949"/>
                <a:chOff x="2192059" y="2491703"/>
                <a:chExt cx="182096" cy="165542"/>
              </a:xfrm>
            </p:grpSpPr>
            <p:sp>
              <p:nvSpPr>
                <p:cNvPr id="216" name="Oval 215">
                  <a:extLst>
                    <a:ext uri="{FF2B5EF4-FFF2-40B4-BE49-F238E27FC236}">
                      <a16:creationId xmlns:a16="http://schemas.microsoft.com/office/drawing/2014/main" id="{4DF20B73-DA84-DB0D-8381-ED9D0E7E2A43}"/>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217" name="Graphic 216">
                  <a:extLst>
                    <a:ext uri="{FF2B5EF4-FFF2-40B4-BE49-F238E27FC236}">
                      <a16:creationId xmlns:a16="http://schemas.microsoft.com/office/drawing/2014/main" id="{05BE46D2-62B5-4F9A-1FAA-5ED2119766D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207" name="Rectangle 206">
                <a:extLst>
                  <a:ext uri="{FF2B5EF4-FFF2-40B4-BE49-F238E27FC236}">
                    <a16:creationId xmlns:a16="http://schemas.microsoft.com/office/drawing/2014/main" id="{456F3960-33A5-0891-ED7F-7C6C6A8035B1}"/>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208" name="Isosceles Triangle 207">
                <a:extLst>
                  <a:ext uri="{FF2B5EF4-FFF2-40B4-BE49-F238E27FC236}">
                    <a16:creationId xmlns:a16="http://schemas.microsoft.com/office/drawing/2014/main" id="{A8C6D5D6-9625-FAA4-AB57-A72D3D10FC5A}"/>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209" name="Group 208">
                <a:extLst>
                  <a:ext uri="{FF2B5EF4-FFF2-40B4-BE49-F238E27FC236}">
                    <a16:creationId xmlns:a16="http://schemas.microsoft.com/office/drawing/2014/main" id="{473E37C5-AF70-FA88-0BBA-739C63CB7D65}"/>
                  </a:ext>
                </a:extLst>
              </p:cNvPr>
              <p:cNvGrpSpPr/>
              <p:nvPr/>
            </p:nvGrpSpPr>
            <p:grpSpPr>
              <a:xfrm>
                <a:off x="9050655" y="3558027"/>
                <a:ext cx="200244" cy="105761"/>
                <a:chOff x="1661620" y="2779259"/>
                <a:chExt cx="390217" cy="206100"/>
              </a:xfrm>
              <a:solidFill>
                <a:schemeClr val="accent5"/>
              </a:solidFill>
            </p:grpSpPr>
            <p:sp>
              <p:nvSpPr>
                <p:cNvPr id="214" name="Oval 213">
                  <a:extLst>
                    <a:ext uri="{FF2B5EF4-FFF2-40B4-BE49-F238E27FC236}">
                      <a16:creationId xmlns:a16="http://schemas.microsoft.com/office/drawing/2014/main" id="{EFF8DAAE-5E2E-9209-52A8-724C38783CA3}"/>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215" name="Oval 214">
                  <a:extLst>
                    <a:ext uri="{FF2B5EF4-FFF2-40B4-BE49-F238E27FC236}">
                      <a16:creationId xmlns:a16="http://schemas.microsoft.com/office/drawing/2014/main" id="{1B0C5AE1-2BCC-6CFA-6654-61CD1A5266BD}"/>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210" name="Straight Connector 209">
                <a:extLst>
                  <a:ext uri="{FF2B5EF4-FFF2-40B4-BE49-F238E27FC236}">
                    <a16:creationId xmlns:a16="http://schemas.microsoft.com/office/drawing/2014/main" id="{98145679-94D9-2276-49D3-C8B8B4D75A7F}"/>
                  </a:ext>
                </a:extLst>
              </p:cNvPr>
              <p:cNvCxnSpPr>
                <a:cxnSpLocks/>
                <a:stCxn id="213" idx="2"/>
                <a:endCxn id="216"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1" name="Connector: Elbow 210">
                <a:extLst>
                  <a:ext uri="{FF2B5EF4-FFF2-40B4-BE49-F238E27FC236}">
                    <a16:creationId xmlns:a16="http://schemas.microsoft.com/office/drawing/2014/main" id="{C3A26234-1119-B242-FF7E-91D1BBF36F1F}"/>
                  </a:ext>
                </a:extLst>
              </p:cNvPr>
              <p:cNvCxnSpPr>
                <a:cxnSpLocks/>
                <a:stCxn id="214"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212" name="Connector: Elbow 211">
                <a:extLst>
                  <a:ext uri="{FF2B5EF4-FFF2-40B4-BE49-F238E27FC236}">
                    <a16:creationId xmlns:a16="http://schemas.microsoft.com/office/drawing/2014/main" id="{255BB2C5-E85E-E0B9-7CCC-ACF26D611735}"/>
                  </a:ext>
                </a:extLst>
              </p:cNvPr>
              <p:cNvCxnSpPr>
                <a:cxnSpLocks/>
                <a:stCxn id="208"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213" name="Rectangle 212">
                <a:extLst>
                  <a:ext uri="{FF2B5EF4-FFF2-40B4-BE49-F238E27FC236}">
                    <a16:creationId xmlns:a16="http://schemas.microsoft.com/office/drawing/2014/main" id="{88B70DBD-46D8-87F0-F89F-A950CA6C24FC}"/>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86" name="TextBox 85">
              <a:extLst>
                <a:ext uri="{FF2B5EF4-FFF2-40B4-BE49-F238E27FC236}">
                  <a16:creationId xmlns:a16="http://schemas.microsoft.com/office/drawing/2014/main" id="{51BF6289-76D9-4A2D-D8FE-375576B34741}"/>
                </a:ext>
              </a:extLst>
            </p:cNvPr>
            <p:cNvSpPr txBox="1">
              <a:spLocks/>
            </p:cNvSpPr>
            <p:nvPr/>
          </p:nvSpPr>
          <p:spPr>
            <a:xfrm>
              <a:off x="9422162" y="5407361"/>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sp>
        <p:nvSpPr>
          <p:cNvPr id="22" name="Arrow: Pentagon 21">
            <a:extLst>
              <a:ext uri="{FF2B5EF4-FFF2-40B4-BE49-F238E27FC236}">
                <a16:creationId xmlns:a16="http://schemas.microsoft.com/office/drawing/2014/main" id="{0B3FE7FF-7F70-1D9F-B394-5BA631C33252}"/>
              </a:ext>
            </a:extLst>
          </p:cNvPr>
          <p:cNvSpPr>
            <a:spLocks/>
          </p:cNvSpPr>
          <p:nvPr/>
        </p:nvSpPr>
        <p:spPr>
          <a:xfrm>
            <a:off x="2948582" y="3029957"/>
            <a:ext cx="5262822" cy="685329"/>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200" b="1"/>
              <a:t>Gen FIS studies</a:t>
            </a:r>
          </a:p>
          <a:p>
            <a:pPr algn="ctr"/>
            <a:r>
              <a:rPr lang="en-US" sz="1200" b="1"/>
              <a:t>Includes load FIS studies as applicable </a:t>
            </a:r>
          </a:p>
          <a:p>
            <a:pPr algn="ctr"/>
            <a:r>
              <a:rPr lang="en-US" sz="1200" i="1"/>
              <a:t>(includes load for stability/operability assessment)</a:t>
            </a:r>
          </a:p>
        </p:txBody>
      </p:sp>
      <p:pic>
        <p:nvPicPr>
          <p:cNvPr id="65" name="Graphic 64">
            <a:extLst>
              <a:ext uri="{FF2B5EF4-FFF2-40B4-BE49-F238E27FC236}">
                <a16:creationId xmlns:a16="http://schemas.microsoft.com/office/drawing/2014/main" id="{C114F140-B1E8-CF4F-237B-A6A6A8C02054}"/>
              </a:ext>
            </a:extLst>
          </p:cNvPr>
          <p:cNvPicPr>
            <a:picLocks/>
          </p:cNvPicPr>
          <p:nvPr/>
        </p:nvPicPr>
        <p:blipFill>
          <a:blip>
            <a:extLst>
              <a:ext uri="{96DAC541-7B7A-43D3-8B79-37D633B846F1}">
                <asvg:svgBlip xmlns:asvg="http://schemas.microsoft.com/office/drawing/2016/SVG/main" r:embed="rId14"/>
              </a:ext>
            </a:extLst>
          </a:blip>
          <a:stretch>
            <a:fillRect/>
          </a:stretch>
        </p:blipFill>
        <p:spPr>
          <a:xfrm>
            <a:off x="4247306" y="6230994"/>
            <a:ext cx="284384" cy="284384"/>
          </a:xfrm>
          <a:prstGeom prst="rect">
            <a:avLst/>
          </a:prstGeom>
        </p:spPr>
      </p:pic>
      <p:sp>
        <p:nvSpPr>
          <p:cNvPr id="67" name="Isosceles Triangle 66">
            <a:extLst>
              <a:ext uri="{FF2B5EF4-FFF2-40B4-BE49-F238E27FC236}">
                <a16:creationId xmlns:a16="http://schemas.microsoft.com/office/drawing/2014/main" id="{8B9298BB-9CD5-D4A2-D260-C88DF2FF8F20}"/>
              </a:ext>
            </a:extLst>
          </p:cNvPr>
          <p:cNvSpPr/>
          <p:nvPr/>
        </p:nvSpPr>
        <p:spPr>
          <a:xfrm>
            <a:off x="4318365" y="6048117"/>
            <a:ext cx="144042" cy="95025"/>
          </a:xfrm>
          <a:prstGeom prst="triangl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a:extLst>
              <a:ext uri="{FF2B5EF4-FFF2-40B4-BE49-F238E27FC236}">
                <a16:creationId xmlns:a16="http://schemas.microsoft.com/office/drawing/2014/main" id="{12D1F8C8-61B0-551C-5FC7-AF12F223C4FB}"/>
              </a:ext>
            </a:extLst>
          </p:cNvPr>
          <p:cNvGrpSpPr/>
          <p:nvPr/>
        </p:nvGrpSpPr>
        <p:grpSpPr>
          <a:xfrm>
            <a:off x="2948582" y="3818942"/>
            <a:ext cx="649448" cy="365070"/>
            <a:chOff x="9010491" y="2890169"/>
            <a:chExt cx="649448" cy="365070"/>
          </a:xfrm>
        </p:grpSpPr>
        <p:grpSp>
          <p:nvGrpSpPr>
            <p:cNvPr id="87" name="Group 86">
              <a:extLst>
                <a:ext uri="{FF2B5EF4-FFF2-40B4-BE49-F238E27FC236}">
                  <a16:creationId xmlns:a16="http://schemas.microsoft.com/office/drawing/2014/main" id="{D20F666F-299A-035D-E189-1B8DABB5FB68}"/>
                </a:ext>
              </a:extLst>
            </p:cNvPr>
            <p:cNvGrpSpPr/>
            <p:nvPr/>
          </p:nvGrpSpPr>
          <p:grpSpPr>
            <a:xfrm>
              <a:off x="9288493" y="2991074"/>
              <a:ext cx="93445" cy="84949"/>
              <a:chOff x="2192059" y="2491703"/>
              <a:chExt cx="182096" cy="165542"/>
            </a:xfrm>
          </p:grpSpPr>
          <p:sp>
            <p:nvSpPr>
              <p:cNvPr id="97" name="Oval 96">
                <a:extLst>
                  <a:ext uri="{FF2B5EF4-FFF2-40B4-BE49-F238E27FC236}">
                    <a16:creationId xmlns:a16="http://schemas.microsoft.com/office/drawing/2014/main" id="{77BA0A65-6095-B2A4-21D3-62F339AA9041}"/>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98" name="Graphic 97">
                <a:extLst>
                  <a:ext uri="{FF2B5EF4-FFF2-40B4-BE49-F238E27FC236}">
                    <a16:creationId xmlns:a16="http://schemas.microsoft.com/office/drawing/2014/main" id="{8016E085-FDAD-2717-2104-832B528438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88" name="Rectangle 87">
              <a:extLst>
                <a:ext uri="{FF2B5EF4-FFF2-40B4-BE49-F238E27FC236}">
                  <a16:creationId xmlns:a16="http://schemas.microsoft.com/office/drawing/2014/main" id="{5E110182-832D-1D3B-910E-2D365195C03F}"/>
                </a:ext>
              </a:extLst>
            </p:cNvPr>
            <p:cNvSpPr/>
            <p:nvPr/>
          </p:nvSpPr>
          <p:spPr>
            <a:xfrm>
              <a:off x="9010491" y="2967781"/>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89" name="Isosceles Triangle 88">
              <a:extLst>
                <a:ext uri="{FF2B5EF4-FFF2-40B4-BE49-F238E27FC236}">
                  <a16:creationId xmlns:a16="http://schemas.microsoft.com/office/drawing/2014/main" id="{AE130D93-553D-F2F6-3366-A08D0DE3B51C}"/>
                </a:ext>
              </a:extLst>
            </p:cNvPr>
            <p:cNvSpPr>
              <a:spLocks/>
            </p:cNvSpPr>
            <p:nvPr/>
          </p:nvSpPr>
          <p:spPr>
            <a:xfrm flipV="1">
              <a:off x="9513701" y="3110250"/>
              <a:ext cx="116339" cy="105762"/>
            </a:xfrm>
            <a:prstGeom prst="triangle">
              <a:avLst/>
            </a:prstGeom>
            <a:solidFill>
              <a:srgbClr val="CCDDE0"/>
            </a:solidFill>
            <a:ln w="12700" cap="sq">
              <a:solidFill>
                <a:srgbClr val="CCDDE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90" name="Group 89">
              <a:extLst>
                <a:ext uri="{FF2B5EF4-FFF2-40B4-BE49-F238E27FC236}">
                  <a16:creationId xmlns:a16="http://schemas.microsoft.com/office/drawing/2014/main" id="{D4DFA7A2-F9BD-B462-2EA1-6D2D9E768581}"/>
                </a:ext>
              </a:extLst>
            </p:cNvPr>
            <p:cNvGrpSpPr/>
            <p:nvPr/>
          </p:nvGrpSpPr>
          <p:grpSpPr>
            <a:xfrm>
              <a:off x="9050655" y="3105445"/>
              <a:ext cx="200244" cy="105761"/>
              <a:chOff x="1661620" y="2779259"/>
              <a:chExt cx="390217" cy="206100"/>
            </a:xfrm>
            <a:solidFill>
              <a:schemeClr val="accent5"/>
            </a:solidFill>
          </p:grpSpPr>
          <p:sp>
            <p:nvSpPr>
              <p:cNvPr id="95" name="Oval 94">
                <a:extLst>
                  <a:ext uri="{FF2B5EF4-FFF2-40B4-BE49-F238E27FC236}">
                    <a16:creationId xmlns:a16="http://schemas.microsoft.com/office/drawing/2014/main" id="{9FC97694-A6CF-B24C-FCA8-804DC251B5EA}"/>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96" name="Oval 95">
                <a:extLst>
                  <a:ext uri="{FF2B5EF4-FFF2-40B4-BE49-F238E27FC236}">
                    <a16:creationId xmlns:a16="http://schemas.microsoft.com/office/drawing/2014/main" id="{DD605390-2FDD-A60F-39DF-580ADA1DC500}"/>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91" name="Straight Connector 90">
              <a:extLst>
                <a:ext uri="{FF2B5EF4-FFF2-40B4-BE49-F238E27FC236}">
                  <a16:creationId xmlns:a16="http://schemas.microsoft.com/office/drawing/2014/main" id="{DC1E7158-FA4B-8C08-E42C-AC25B8C7DB78}"/>
                </a:ext>
              </a:extLst>
            </p:cNvPr>
            <p:cNvCxnSpPr>
              <a:cxnSpLocks/>
              <a:stCxn id="94" idx="2"/>
              <a:endCxn id="97" idx="0"/>
            </p:cNvCxnSpPr>
            <p:nvPr/>
          </p:nvCxnSpPr>
          <p:spPr>
            <a:xfrm>
              <a:off x="9335216" y="2927508"/>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2" name="Connector: Elbow 91">
              <a:extLst>
                <a:ext uri="{FF2B5EF4-FFF2-40B4-BE49-F238E27FC236}">
                  <a16:creationId xmlns:a16="http://schemas.microsoft.com/office/drawing/2014/main" id="{7DE5C1B6-F189-D156-F356-43D4DD82A2FF}"/>
                </a:ext>
              </a:extLst>
            </p:cNvPr>
            <p:cNvCxnSpPr>
              <a:cxnSpLocks/>
              <a:stCxn id="95" idx="7"/>
            </p:cNvCxnSpPr>
            <p:nvPr/>
          </p:nvCxnSpPr>
          <p:spPr>
            <a:xfrm rot="5400000" flipH="1" flipV="1">
              <a:off x="9175532" y="3007971"/>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93" name="Connector: Elbow 92">
              <a:extLst>
                <a:ext uri="{FF2B5EF4-FFF2-40B4-BE49-F238E27FC236}">
                  <a16:creationId xmlns:a16="http://schemas.microsoft.com/office/drawing/2014/main" id="{3B8BFF12-E23E-0DEA-A5C8-D75034F374B5}"/>
                </a:ext>
              </a:extLst>
            </p:cNvPr>
            <p:cNvCxnSpPr>
              <a:cxnSpLocks/>
              <a:stCxn id="89" idx="3"/>
            </p:cNvCxnSpPr>
            <p:nvPr/>
          </p:nvCxnSpPr>
          <p:spPr>
            <a:xfrm rot="16200000" flipV="1">
              <a:off x="9438554" y="2976932"/>
              <a:ext cx="76701" cy="189932"/>
            </a:xfrm>
            <a:prstGeom prst="bentConnector2">
              <a:avLst/>
            </a:prstGeom>
            <a:ln w="12700">
              <a:solidFill>
                <a:srgbClr val="CCDDE0"/>
              </a:solidFill>
            </a:ln>
          </p:spPr>
          <p:style>
            <a:lnRef idx="2">
              <a:schemeClr val="accent1"/>
            </a:lnRef>
            <a:fillRef idx="0">
              <a:schemeClr val="accent1"/>
            </a:fillRef>
            <a:effectRef idx="1">
              <a:schemeClr val="accent1"/>
            </a:effectRef>
            <a:fontRef idx="minor">
              <a:schemeClr val="tx1"/>
            </a:fontRef>
          </p:style>
        </p:cxnSp>
        <p:sp>
          <p:nvSpPr>
            <p:cNvPr id="94" name="Rectangle 93">
              <a:extLst>
                <a:ext uri="{FF2B5EF4-FFF2-40B4-BE49-F238E27FC236}">
                  <a16:creationId xmlns:a16="http://schemas.microsoft.com/office/drawing/2014/main" id="{C9F39D36-E2F1-19C9-E6C4-25AFDB46C367}"/>
                </a:ext>
              </a:extLst>
            </p:cNvPr>
            <p:cNvSpPr/>
            <p:nvPr/>
          </p:nvSpPr>
          <p:spPr>
            <a:xfrm>
              <a:off x="9010492" y="2890169"/>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113" name="TextBox 112">
            <a:extLst>
              <a:ext uri="{FF2B5EF4-FFF2-40B4-BE49-F238E27FC236}">
                <a16:creationId xmlns:a16="http://schemas.microsoft.com/office/drawing/2014/main" id="{6CE182A2-DBB7-D68A-CBF4-5BC77696C742}"/>
              </a:ext>
            </a:extLst>
          </p:cNvPr>
          <p:cNvSpPr txBox="1">
            <a:spLocks/>
          </p:cNvSpPr>
          <p:nvPr/>
        </p:nvSpPr>
        <p:spPr>
          <a:xfrm>
            <a:off x="2948582" y="4281724"/>
            <a:ext cx="1112079"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gen only</a:t>
            </a:r>
          </a:p>
        </p:txBody>
      </p:sp>
      <p:sp>
        <p:nvSpPr>
          <p:cNvPr id="114" name="TextBox 113">
            <a:extLst>
              <a:ext uri="{FF2B5EF4-FFF2-40B4-BE49-F238E27FC236}">
                <a16:creationId xmlns:a16="http://schemas.microsoft.com/office/drawing/2014/main" id="{0CE09DB1-CB71-D289-C099-332C395B5649}"/>
              </a:ext>
            </a:extLst>
          </p:cNvPr>
          <p:cNvSpPr txBox="1">
            <a:spLocks/>
          </p:cNvSpPr>
          <p:nvPr/>
        </p:nvSpPr>
        <p:spPr>
          <a:xfrm>
            <a:off x="4501669" y="4281724"/>
            <a:ext cx="1343153" cy="153888"/>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None/>
            </a:pPr>
            <a:r>
              <a:rPr lang="en-US" sz="1000"/>
              <a:t>Focus on load and gen</a:t>
            </a:r>
          </a:p>
        </p:txBody>
      </p:sp>
      <p:grpSp>
        <p:nvGrpSpPr>
          <p:cNvPr id="70" name="Group 69">
            <a:extLst>
              <a:ext uri="{FF2B5EF4-FFF2-40B4-BE49-F238E27FC236}">
                <a16:creationId xmlns:a16="http://schemas.microsoft.com/office/drawing/2014/main" id="{63437519-3A3C-FCA9-A9BC-5799A2605FC3}"/>
              </a:ext>
            </a:extLst>
          </p:cNvPr>
          <p:cNvGrpSpPr/>
          <p:nvPr/>
        </p:nvGrpSpPr>
        <p:grpSpPr>
          <a:xfrm>
            <a:off x="4501669" y="3818942"/>
            <a:ext cx="649448" cy="365070"/>
            <a:chOff x="9010491" y="3342751"/>
            <a:chExt cx="649448" cy="365070"/>
          </a:xfrm>
        </p:grpSpPr>
        <p:grpSp>
          <p:nvGrpSpPr>
            <p:cNvPr id="71" name="Group 70">
              <a:extLst>
                <a:ext uri="{FF2B5EF4-FFF2-40B4-BE49-F238E27FC236}">
                  <a16:creationId xmlns:a16="http://schemas.microsoft.com/office/drawing/2014/main" id="{5C24CC5B-9552-DF5C-E388-B80DAC036321}"/>
                </a:ext>
              </a:extLst>
            </p:cNvPr>
            <p:cNvGrpSpPr/>
            <p:nvPr/>
          </p:nvGrpSpPr>
          <p:grpSpPr>
            <a:xfrm>
              <a:off x="9288493" y="3443656"/>
              <a:ext cx="93445" cy="84949"/>
              <a:chOff x="2192059" y="2491703"/>
              <a:chExt cx="182096" cy="165542"/>
            </a:xfrm>
          </p:grpSpPr>
          <p:sp>
            <p:nvSpPr>
              <p:cNvPr id="83" name="Oval 82">
                <a:extLst>
                  <a:ext uri="{FF2B5EF4-FFF2-40B4-BE49-F238E27FC236}">
                    <a16:creationId xmlns:a16="http://schemas.microsoft.com/office/drawing/2014/main" id="{9E5EEBB9-3337-5A1E-7403-23CA80160654}"/>
                  </a:ext>
                </a:extLst>
              </p:cNvPr>
              <p:cNvSpPr/>
              <p:nvPr/>
            </p:nvSpPr>
            <p:spPr>
              <a:xfrm>
                <a:off x="2192059" y="2491703"/>
                <a:ext cx="182096" cy="165542"/>
              </a:xfrm>
              <a:prstGeom prst="ellipse">
                <a:avLst/>
              </a:prstGeom>
              <a:solidFill>
                <a:schemeClr val="accent5"/>
              </a:solidFill>
              <a:ln w="12700" cap="sq">
                <a:solidFill>
                  <a:srgbClr val="26D07C"/>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050" b="0" i="0" u="none" strike="noStrike" kern="1200" cap="none" spc="0" normalizeH="0" baseline="0" noProof="0" err="1">
                  <a:ln>
                    <a:noFill/>
                  </a:ln>
                  <a:solidFill>
                    <a:srgbClr val="FFFFFF"/>
                  </a:solidFill>
                  <a:effectLst/>
                  <a:uLnTx/>
                  <a:uFillTx/>
                  <a:latin typeface="Arial"/>
                  <a:ea typeface="+mn-ea"/>
                  <a:cs typeface="+mn-cs"/>
                </a:endParaRPr>
              </a:p>
            </p:txBody>
          </p:sp>
          <p:pic>
            <p:nvPicPr>
              <p:cNvPr id="84" name="Graphic 83">
                <a:extLst>
                  <a:ext uri="{FF2B5EF4-FFF2-40B4-BE49-F238E27FC236}">
                    <a16:creationId xmlns:a16="http://schemas.microsoft.com/office/drawing/2014/main" id="{C121ED70-F5F4-DD9B-B647-B7A26674879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195558" y="2494884"/>
                <a:ext cx="175098" cy="159180"/>
              </a:xfrm>
              <a:prstGeom prst="rect">
                <a:avLst/>
              </a:prstGeom>
            </p:spPr>
          </p:pic>
        </p:grpSp>
        <p:sp>
          <p:nvSpPr>
            <p:cNvPr id="72" name="Rectangle 71">
              <a:extLst>
                <a:ext uri="{FF2B5EF4-FFF2-40B4-BE49-F238E27FC236}">
                  <a16:creationId xmlns:a16="http://schemas.microsoft.com/office/drawing/2014/main" id="{55F3D9FE-A424-47DD-7104-36501F866E89}"/>
                </a:ext>
              </a:extLst>
            </p:cNvPr>
            <p:cNvSpPr/>
            <p:nvPr/>
          </p:nvSpPr>
          <p:spPr>
            <a:xfrm>
              <a:off x="9010491" y="3420363"/>
              <a:ext cx="649447" cy="287458"/>
            </a:xfrm>
            <a:prstGeom prst="rect">
              <a:avLst/>
            </a:prstGeom>
            <a:noFill/>
            <a:ln w="12700">
              <a:solidFill>
                <a:srgbClr val="CCDDE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sp>
          <p:nvSpPr>
            <p:cNvPr id="73" name="Isosceles Triangle 72">
              <a:extLst>
                <a:ext uri="{FF2B5EF4-FFF2-40B4-BE49-F238E27FC236}">
                  <a16:creationId xmlns:a16="http://schemas.microsoft.com/office/drawing/2014/main" id="{B2D7FEAB-2B8C-542E-2069-EB542B20C2B9}"/>
                </a:ext>
              </a:extLst>
            </p:cNvPr>
            <p:cNvSpPr>
              <a:spLocks/>
            </p:cNvSpPr>
            <p:nvPr/>
          </p:nvSpPr>
          <p:spPr>
            <a:xfrm flipV="1">
              <a:off x="9513701" y="3562832"/>
              <a:ext cx="116339" cy="105762"/>
            </a:xfrm>
            <a:prstGeom prst="triangle">
              <a:avLst/>
            </a:prstGeom>
            <a:solidFill>
              <a:schemeClr val="accent5"/>
            </a:solidFill>
            <a:ln w="12700" cap="sq">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err="1">
                <a:solidFill>
                  <a:schemeClr val="accent1"/>
                </a:solidFill>
              </a:endParaRPr>
            </a:p>
          </p:txBody>
        </p:sp>
        <p:grpSp>
          <p:nvGrpSpPr>
            <p:cNvPr id="74" name="Group 73">
              <a:extLst>
                <a:ext uri="{FF2B5EF4-FFF2-40B4-BE49-F238E27FC236}">
                  <a16:creationId xmlns:a16="http://schemas.microsoft.com/office/drawing/2014/main" id="{E59E59AA-E00D-C191-B2C0-F99A05032939}"/>
                </a:ext>
              </a:extLst>
            </p:cNvPr>
            <p:cNvGrpSpPr/>
            <p:nvPr/>
          </p:nvGrpSpPr>
          <p:grpSpPr>
            <a:xfrm>
              <a:off x="9050655" y="3558027"/>
              <a:ext cx="200244" cy="105761"/>
              <a:chOff x="1661620" y="2779259"/>
              <a:chExt cx="390217" cy="206100"/>
            </a:xfrm>
            <a:solidFill>
              <a:schemeClr val="accent5"/>
            </a:solidFill>
          </p:grpSpPr>
          <p:sp>
            <p:nvSpPr>
              <p:cNvPr id="79" name="Oval 78">
                <a:extLst>
                  <a:ext uri="{FF2B5EF4-FFF2-40B4-BE49-F238E27FC236}">
                    <a16:creationId xmlns:a16="http://schemas.microsoft.com/office/drawing/2014/main" id="{0CBBF4FE-9B2F-6149-1718-2212B3C1BB65}"/>
                  </a:ext>
                </a:extLst>
              </p:cNvPr>
              <p:cNvSpPr>
                <a:spLocks/>
              </p:cNvSpPr>
              <p:nvPr/>
            </p:nvSpPr>
            <p:spPr>
              <a:xfrm>
                <a:off x="1661620"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sp>
            <p:nvSpPr>
              <p:cNvPr id="80" name="Oval 79">
                <a:extLst>
                  <a:ext uri="{FF2B5EF4-FFF2-40B4-BE49-F238E27FC236}">
                    <a16:creationId xmlns:a16="http://schemas.microsoft.com/office/drawing/2014/main" id="{E399762E-ABBE-AC25-E038-2F57F0978CE1}"/>
                  </a:ext>
                </a:extLst>
              </p:cNvPr>
              <p:cNvSpPr>
                <a:spLocks/>
              </p:cNvSpPr>
              <p:nvPr/>
            </p:nvSpPr>
            <p:spPr>
              <a:xfrm>
                <a:off x="1825126" y="2779259"/>
                <a:ext cx="226711" cy="206100"/>
              </a:xfrm>
              <a:prstGeom prst="ellipse">
                <a:avLst/>
              </a:prstGeom>
              <a:grpFill/>
              <a:ln w="12700" cap="sq">
                <a:solidFill>
                  <a:schemeClr val="accent5">
                    <a:alpha val="2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400">
                  <a:solidFill>
                    <a:srgbClr val="CCDDE0"/>
                  </a:solidFill>
                </a:endParaRPr>
              </a:p>
            </p:txBody>
          </p:sp>
        </p:grpSp>
        <p:cxnSp>
          <p:nvCxnSpPr>
            <p:cNvPr id="75" name="Straight Connector 74">
              <a:extLst>
                <a:ext uri="{FF2B5EF4-FFF2-40B4-BE49-F238E27FC236}">
                  <a16:creationId xmlns:a16="http://schemas.microsoft.com/office/drawing/2014/main" id="{7D2A6D5B-FC04-7393-DCA6-654E70D90DD7}"/>
                </a:ext>
              </a:extLst>
            </p:cNvPr>
            <p:cNvCxnSpPr>
              <a:cxnSpLocks/>
              <a:stCxn id="78" idx="2"/>
              <a:endCxn id="83" idx="0"/>
            </p:cNvCxnSpPr>
            <p:nvPr/>
          </p:nvCxnSpPr>
          <p:spPr>
            <a:xfrm>
              <a:off x="9335216" y="3380090"/>
              <a:ext cx="0" cy="63566"/>
            </a:xfrm>
            <a:prstGeom prst="line">
              <a:avLst/>
            </a:prstGeom>
            <a:ln w="12700" cap="flat">
              <a:solidFill>
                <a:srgbClr val="26D07C"/>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825A3AA1-2D91-850B-0B5D-77F9E5AD77D1}"/>
                </a:ext>
              </a:extLst>
            </p:cNvPr>
            <p:cNvCxnSpPr>
              <a:cxnSpLocks/>
              <a:stCxn id="79" idx="7"/>
            </p:cNvCxnSpPr>
            <p:nvPr/>
          </p:nvCxnSpPr>
          <p:spPr>
            <a:xfrm rot="5400000" flipH="1" flipV="1">
              <a:off x="9175532" y="3460553"/>
              <a:ext cx="87384" cy="138538"/>
            </a:xfrm>
            <a:prstGeom prst="bentConnector2">
              <a:avLst/>
            </a:prstGeom>
            <a:ln w="12700">
              <a:solidFill>
                <a:srgbClr val="26D07C"/>
              </a:solidFill>
            </a:ln>
          </p:spPr>
          <p:style>
            <a:lnRef idx="2">
              <a:schemeClr val="accent1"/>
            </a:lnRef>
            <a:fillRef idx="0">
              <a:schemeClr val="accent1"/>
            </a:fillRef>
            <a:effectRef idx="1">
              <a:schemeClr val="accent1"/>
            </a:effectRef>
            <a:fontRef idx="minor">
              <a:schemeClr val="tx1"/>
            </a:fontRef>
          </p:style>
        </p:cxnSp>
        <p:cxnSp>
          <p:nvCxnSpPr>
            <p:cNvPr id="77" name="Connector: Elbow 76">
              <a:extLst>
                <a:ext uri="{FF2B5EF4-FFF2-40B4-BE49-F238E27FC236}">
                  <a16:creationId xmlns:a16="http://schemas.microsoft.com/office/drawing/2014/main" id="{0959FDDA-9AFC-8CE8-4714-3CEFC8A9051E}"/>
                </a:ext>
              </a:extLst>
            </p:cNvPr>
            <p:cNvCxnSpPr>
              <a:cxnSpLocks/>
              <a:stCxn id="73" idx="3"/>
            </p:cNvCxnSpPr>
            <p:nvPr/>
          </p:nvCxnSpPr>
          <p:spPr>
            <a:xfrm rot="16200000" flipV="1">
              <a:off x="9438554" y="3429514"/>
              <a:ext cx="76701" cy="189932"/>
            </a:xfrm>
            <a:prstGeom prst="bentConnector2">
              <a:avLst/>
            </a:prstGeom>
            <a:ln w="12700">
              <a:solidFill>
                <a:schemeClr val="accent5"/>
              </a:solidFill>
            </a:ln>
          </p:spPr>
          <p:style>
            <a:lnRef idx="2">
              <a:schemeClr val="accent1"/>
            </a:lnRef>
            <a:fillRef idx="0">
              <a:schemeClr val="accent1"/>
            </a:fillRef>
            <a:effectRef idx="1">
              <a:schemeClr val="accent1"/>
            </a:effectRef>
            <a:fontRef idx="minor">
              <a:schemeClr val="tx1"/>
            </a:fontRef>
          </p:style>
        </p:cxnSp>
        <p:sp>
          <p:nvSpPr>
            <p:cNvPr id="78" name="Rectangle 77">
              <a:extLst>
                <a:ext uri="{FF2B5EF4-FFF2-40B4-BE49-F238E27FC236}">
                  <a16:creationId xmlns:a16="http://schemas.microsoft.com/office/drawing/2014/main" id="{662027A8-F363-566B-2EB1-B5289C9F1D4F}"/>
                </a:ext>
              </a:extLst>
            </p:cNvPr>
            <p:cNvSpPr/>
            <p:nvPr/>
          </p:nvSpPr>
          <p:spPr>
            <a:xfrm>
              <a:off x="9010492" y="3342751"/>
              <a:ext cx="649447" cy="3733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b="1"/>
            </a:p>
          </p:txBody>
        </p:sp>
      </p:grpSp>
      <p:sp>
        <p:nvSpPr>
          <p:cNvPr id="10" name="Isosceles Triangle 9">
            <a:extLst>
              <a:ext uri="{FF2B5EF4-FFF2-40B4-BE49-F238E27FC236}">
                <a16:creationId xmlns:a16="http://schemas.microsoft.com/office/drawing/2014/main" id="{FD228041-FCE1-F914-AE9E-C5DFF5C4D090}"/>
              </a:ext>
            </a:extLst>
          </p:cNvPr>
          <p:cNvSpPr/>
          <p:nvPr/>
        </p:nvSpPr>
        <p:spPr>
          <a:xfrm>
            <a:off x="8160182" y="1899663"/>
            <a:ext cx="182880" cy="182880"/>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31573509-8962-5CE7-F5C8-CDA4BFFD4157}"/>
              </a:ext>
            </a:extLst>
          </p:cNvPr>
          <p:cNvSpPr/>
          <p:nvPr/>
        </p:nvSpPr>
        <p:spPr>
          <a:xfrm>
            <a:off x="8160182" y="3268493"/>
            <a:ext cx="182880" cy="182880"/>
          </a:xfrm>
          <a:prstGeom prst="triangl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AEAC6F0-CB5E-5B5A-BDC6-F0FDFF51E806}"/>
              </a:ext>
            </a:extLst>
          </p:cNvPr>
          <p:cNvSpPr txBox="1">
            <a:spLocks/>
          </p:cNvSpPr>
          <p:nvPr/>
        </p:nvSpPr>
        <p:spPr>
          <a:xfrm>
            <a:off x="8420440" y="1920921"/>
            <a:ext cx="1541874" cy="16927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Output: </a:t>
            </a:r>
            <a:r>
              <a:rPr lang="en-US" sz="1100"/>
              <a:t>withdrawal limit</a:t>
            </a:r>
          </a:p>
        </p:txBody>
      </p:sp>
      <p:sp>
        <p:nvSpPr>
          <p:cNvPr id="24" name="TextBox 23">
            <a:extLst>
              <a:ext uri="{FF2B5EF4-FFF2-40B4-BE49-F238E27FC236}">
                <a16:creationId xmlns:a16="http://schemas.microsoft.com/office/drawing/2014/main" id="{C180F829-7A4C-9E33-C72E-BB0328C15C0D}"/>
              </a:ext>
            </a:extLst>
          </p:cNvPr>
          <p:cNvSpPr txBox="1">
            <a:spLocks/>
          </p:cNvSpPr>
          <p:nvPr/>
        </p:nvSpPr>
        <p:spPr>
          <a:xfrm>
            <a:off x="8420440" y="3287983"/>
            <a:ext cx="1874556" cy="169277"/>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100" b="1"/>
              <a:t>Output: </a:t>
            </a:r>
            <a:r>
              <a:rPr lang="en-US" sz="1100"/>
              <a:t>stability limit (</a:t>
            </a:r>
            <a:r>
              <a:rPr lang="en-US" sz="1100" i="1"/>
              <a:t>if any</a:t>
            </a:r>
            <a:r>
              <a:rPr lang="en-US" sz="1100"/>
              <a:t>)</a:t>
            </a:r>
          </a:p>
        </p:txBody>
      </p:sp>
      <p:sp>
        <p:nvSpPr>
          <p:cNvPr id="30" name="TextBox 29">
            <a:extLst>
              <a:ext uri="{FF2B5EF4-FFF2-40B4-BE49-F238E27FC236}">
                <a16:creationId xmlns:a16="http://schemas.microsoft.com/office/drawing/2014/main" id="{115D78F6-3ABD-3560-7B00-3FD2B71991EC}"/>
              </a:ext>
            </a:extLst>
          </p:cNvPr>
          <p:cNvSpPr txBox="1">
            <a:spLocks/>
          </p:cNvSpPr>
          <p:nvPr/>
        </p:nvSpPr>
        <p:spPr>
          <a:xfrm>
            <a:off x="8558591" y="6048117"/>
            <a:ext cx="2842026" cy="369332"/>
          </a:xfrm>
          <a:prstGeom prst="rect">
            <a:avLst/>
          </a:prstGeom>
          <a:solidFill>
            <a:schemeClr val="bg1"/>
          </a:solidFill>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200" b="1"/>
              <a:t>Total load allocation = min (Requested Load, Stability Limit </a:t>
            </a:r>
            <a:r>
              <a:rPr lang="en-US" sz="1200" i="1"/>
              <a:t>– if any</a:t>
            </a:r>
            <a:r>
              <a:rPr lang="en-US" sz="1200" b="1"/>
              <a:t>)</a:t>
            </a:r>
            <a:endParaRPr lang="en-US" sz="1200" b="1" i="1"/>
          </a:p>
        </p:txBody>
      </p:sp>
      <p:pic>
        <p:nvPicPr>
          <p:cNvPr id="37" name="Graphic 36">
            <a:extLst>
              <a:ext uri="{FF2B5EF4-FFF2-40B4-BE49-F238E27FC236}">
                <a16:creationId xmlns:a16="http://schemas.microsoft.com/office/drawing/2014/main" id="{55CD43F4-54BA-875A-E9A8-F9FD5D0EA57A}"/>
              </a:ext>
            </a:extLst>
          </p:cNvPr>
          <p:cNvPicPr>
            <a:picLocks/>
          </p:cNvPicPr>
          <p:nvPr/>
        </p:nvPicPr>
        <p:blipFill>
          <a:blip>
            <a:extLst>
              <a:ext uri="{96DAC541-7B7A-43D3-8B79-37D633B846F1}">
                <asvg:svgBlip xmlns:asvg="http://schemas.microsoft.com/office/drawing/2016/SVG/main" r:embed="rId15"/>
              </a:ext>
            </a:extLst>
          </a:blip>
          <a:stretch>
            <a:fillRect/>
          </a:stretch>
        </p:blipFill>
        <p:spPr>
          <a:xfrm>
            <a:off x="8120322" y="6230994"/>
            <a:ext cx="284384" cy="284384"/>
          </a:xfrm>
          <a:prstGeom prst="rect">
            <a:avLst/>
          </a:prstGeom>
        </p:spPr>
      </p:pic>
      <p:sp>
        <p:nvSpPr>
          <p:cNvPr id="39" name="Isosceles Triangle 38">
            <a:extLst>
              <a:ext uri="{FF2B5EF4-FFF2-40B4-BE49-F238E27FC236}">
                <a16:creationId xmlns:a16="http://schemas.microsoft.com/office/drawing/2014/main" id="{0BA7E017-1097-AAF1-0985-02975F898CB0}"/>
              </a:ext>
            </a:extLst>
          </p:cNvPr>
          <p:cNvSpPr/>
          <p:nvPr/>
        </p:nvSpPr>
        <p:spPr>
          <a:xfrm>
            <a:off x="8201130" y="6048117"/>
            <a:ext cx="144042" cy="95025"/>
          </a:xfrm>
          <a:prstGeom prst="triangl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7220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42D18490-7A23-FA20-3063-8C1551A4560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5" name="think-cell data - do not delete" hidden="1">
                        <a:extLst>
                          <a:ext uri="{FF2B5EF4-FFF2-40B4-BE49-F238E27FC236}">
                            <a16:creationId xmlns:a16="http://schemas.microsoft.com/office/drawing/2014/main" id="{42D18490-7A23-FA20-3063-8C1551A4560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BC369F42-BD9A-03CD-DB57-3E1CC614ADA6}"/>
              </a:ext>
            </a:extLst>
          </p:cNvPr>
          <p:cNvSpPr>
            <a:spLocks noGrp="1"/>
          </p:cNvSpPr>
          <p:nvPr>
            <p:ph type="title"/>
          </p:nvPr>
        </p:nvSpPr>
        <p:spPr>
          <a:xfrm>
            <a:off x="1257300" y="457200"/>
            <a:ext cx="10401300" cy="664797"/>
          </a:xfrm>
        </p:spPr>
        <p:txBody>
          <a:bodyPr vert="horz">
            <a:spAutoFit/>
          </a:bodyPr>
          <a:lstStyle/>
          <a:p>
            <a:r>
              <a:rPr lang="en-US"/>
              <a:t>ERCOT will need future NPRR on PUN Telemetry and RUC Requirements</a:t>
            </a:r>
          </a:p>
        </p:txBody>
      </p:sp>
      <p:sp>
        <p:nvSpPr>
          <p:cNvPr id="3" name="Slide Number Placeholder 4">
            <a:extLst>
              <a:ext uri="{FF2B5EF4-FFF2-40B4-BE49-F238E27FC236}">
                <a16:creationId xmlns:a16="http://schemas.microsoft.com/office/drawing/2014/main" id="{C7A5A2DE-7931-5DE3-5E58-FD6AE4C508CE}"/>
              </a:ext>
            </a:extLst>
          </p:cNvPr>
          <p:cNvSpPr>
            <a:spLocks noGrp="1"/>
          </p:cNvSpPr>
          <p:nvPr>
            <p:ph type="sldNum" sz="quarter" idx="12"/>
          </p:nvPr>
        </p:nvSpPr>
        <p:spPr/>
        <p:txBody>
          <a:bodyPr/>
          <a:lstStyle/>
          <a:p>
            <a:fld id="{BCDE79FB-97BA-492B-8D57-F1373F9ADA95}" type="slidenum">
              <a:rPr lang="en-US" smtClean="0"/>
              <a:t>23</a:t>
            </a:fld>
            <a:endParaRPr lang="en-US"/>
          </a:p>
        </p:txBody>
      </p:sp>
      <p:pic>
        <p:nvPicPr>
          <p:cNvPr id="11" name="Picture 10">
            <a:extLst>
              <a:ext uri="{FF2B5EF4-FFF2-40B4-BE49-F238E27FC236}">
                <a16:creationId xmlns:a16="http://schemas.microsoft.com/office/drawing/2014/main" id="{D0BDBE3F-3385-AAB2-6447-70564C8CCDB5}"/>
              </a:ext>
            </a:extLst>
          </p:cNvPr>
          <p:cNvPicPr>
            <a:picLocks noChangeAspect="1"/>
          </p:cNvPicPr>
          <p:nvPr/>
        </p:nvPicPr>
        <p:blipFill>
          <a:blip r:embed="rId5"/>
          <a:stretch>
            <a:fillRect/>
          </a:stretch>
        </p:blipFill>
        <p:spPr>
          <a:xfrm>
            <a:off x="1755751" y="2144253"/>
            <a:ext cx="8680496" cy="2569494"/>
          </a:xfrm>
          <a:prstGeom prst="rect">
            <a:avLst/>
          </a:prstGeom>
        </p:spPr>
      </p:pic>
    </p:spTree>
    <p:extLst>
      <p:ext uri="{BB962C8B-B14F-4D97-AF65-F5344CB8AC3E}">
        <p14:creationId xmlns:p14="http://schemas.microsoft.com/office/powerpoint/2010/main" val="4261661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2C7B9-04DE-86A2-4CA4-5A713F54BC6B}"/>
            </a:ext>
          </a:extLst>
        </p:cNvPr>
        <p:cNvGrpSpPr/>
        <p:nvPr/>
      </p:nvGrpSpPr>
      <p:grpSpPr>
        <a:xfrm>
          <a:off x="0" y="0"/>
          <a:ext cx="0" cy="0"/>
          <a:chOff x="0" y="0"/>
          <a:chExt cx="0" cy="0"/>
        </a:xfrm>
      </p:grpSpPr>
      <p:graphicFrame>
        <p:nvGraphicFramePr>
          <p:cNvPr id="42" name="think-cell data - do not delete" hidden="1">
            <a:extLst>
              <a:ext uri="{FF2B5EF4-FFF2-40B4-BE49-F238E27FC236}">
                <a16:creationId xmlns:a16="http://schemas.microsoft.com/office/drawing/2014/main" id="{03891A52-E3F7-E986-B149-2039A0ED598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8" imgW="404" imgH="403" progId="TCLayout.ActiveDocument.1">
                  <p:embed/>
                </p:oleObj>
              </mc:Choice>
              <mc:Fallback>
                <p:oleObj name="think-cell Slide" r:id="rId18" imgW="404" imgH="403" progId="TCLayout.ActiveDocument.1">
                  <p:embed/>
                  <p:pic>
                    <p:nvPicPr>
                      <p:cNvPr id="42" name="think-cell data - do not delete" hidden="1">
                        <a:extLst>
                          <a:ext uri="{FF2B5EF4-FFF2-40B4-BE49-F238E27FC236}">
                            <a16:creationId xmlns:a16="http://schemas.microsoft.com/office/drawing/2014/main" id="{03891A52-E3F7-E986-B149-2039A0ED5980}"/>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7DCA590D-D66F-E2AD-3803-21E93924A580}"/>
              </a:ext>
            </a:extLst>
          </p:cNvPr>
          <p:cNvSpPr>
            <a:spLocks noGrp="1"/>
          </p:cNvSpPr>
          <p:nvPr>
            <p:ph type="title"/>
          </p:nvPr>
        </p:nvSpPr>
        <p:spPr>
          <a:xfrm>
            <a:off x="1257300" y="447532"/>
            <a:ext cx="10401300" cy="553998"/>
          </a:xfrm>
        </p:spPr>
        <p:txBody>
          <a:bodyPr vert="horz">
            <a:spAutoFit/>
          </a:bodyPr>
          <a:lstStyle/>
          <a:p>
            <a:r>
              <a:rPr lang="en-US"/>
              <a:t>April 30</a:t>
            </a:r>
            <a:r>
              <a:rPr lang="en-US" baseline="30000"/>
              <a:t>th</a:t>
            </a:r>
            <a:r>
              <a:rPr lang="en-US"/>
              <a:t> comments/approach: proposed “bookend” allocation </a:t>
            </a:r>
            <a:br>
              <a:rPr lang="en-US"/>
            </a:br>
            <a:r>
              <a:rPr lang="en-US" sz="1600"/>
              <a:t>Approach addresses developer ‘gap year’ concerns at the cost of extending the Batch Zero timeline</a:t>
            </a:r>
            <a:endParaRPr lang="en-US"/>
          </a:p>
        </p:txBody>
      </p:sp>
      <p:sp>
        <p:nvSpPr>
          <p:cNvPr id="3" name="Slide Number Placeholder 4">
            <a:extLst>
              <a:ext uri="{FF2B5EF4-FFF2-40B4-BE49-F238E27FC236}">
                <a16:creationId xmlns:a16="http://schemas.microsoft.com/office/drawing/2014/main" id="{E39A4767-DFAB-0594-23B2-CCC2ACB6E5B7}"/>
              </a:ext>
            </a:extLst>
          </p:cNvPr>
          <p:cNvSpPr>
            <a:spLocks noGrp="1"/>
          </p:cNvSpPr>
          <p:nvPr>
            <p:ph type="sldNum" sz="quarter" idx="12"/>
          </p:nvPr>
        </p:nvSpPr>
        <p:spPr/>
        <p:txBody>
          <a:bodyPr/>
          <a:lstStyle/>
          <a:p>
            <a:fld id="{BCDE79FB-97BA-492B-8D57-F1373F9ADA95}" type="slidenum">
              <a:rPr lang="en-US" smtClean="0"/>
              <a:t>24</a:t>
            </a:fld>
            <a:endParaRPr lang="en-US"/>
          </a:p>
        </p:txBody>
      </p:sp>
      <p:grpSp>
        <p:nvGrpSpPr>
          <p:cNvPr id="4" name="Group 3">
            <a:extLst>
              <a:ext uri="{FF2B5EF4-FFF2-40B4-BE49-F238E27FC236}">
                <a16:creationId xmlns:a16="http://schemas.microsoft.com/office/drawing/2014/main" id="{59BBDD54-8519-3077-27D3-5DFECF12C02B}"/>
              </a:ext>
            </a:extLst>
          </p:cNvPr>
          <p:cNvGrpSpPr/>
          <p:nvPr/>
        </p:nvGrpSpPr>
        <p:grpSpPr>
          <a:xfrm>
            <a:off x="554736" y="1104241"/>
            <a:ext cx="7438157" cy="312738"/>
            <a:chOff x="554736" y="1030552"/>
            <a:chExt cx="7438157" cy="312822"/>
          </a:xfrm>
        </p:grpSpPr>
        <p:pic>
          <p:nvPicPr>
            <p:cNvPr id="5" name="Graphic 4">
              <a:extLst>
                <a:ext uri="{FF2B5EF4-FFF2-40B4-BE49-F238E27FC236}">
                  <a16:creationId xmlns:a16="http://schemas.microsoft.com/office/drawing/2014/main" id="{83859A9A-E48B-FAD1-F4A0-38375A4C2449}"/>
                </a:ext>
              </a:extLst>
            </p:cNvPr>
            <p:cNvPicPr>
              <a:picLocks noChangeAspect="1"/>
            </p:cNvPicPr>
            <p:nvPr/>
          </p:nvPicPr>
          <p:blipFill>
            <a:blip>
              <a:extLst>
                <a:ext uri="{96DAC541-7B7A-43D3-8B79-37D633B846F1}">
                  <asvg:svgBlip xmlns:asvg="http://schemas.microsoft.com/office/drawing/2016/SVG/main" r:embed="rId20"/>
                </a:ext>
              </a:extLst>
            </a:blip>
            <a:stretch>
              <a:fillRect/>
            </a:stretch>
          </p:blipFill>
          <p:spPr>
            <a:xfrm>
              <a:off x="554736" y="1030552"/>
              <a:ext cx="312822" cy="312822"/>
            </a:xfrm>
            <a:prstGeom prst="rect">
              <a:avLst/>
            </a:prstGeom>
          </p:spPr>
        </p:pic>
        <p:sp>
          <p:nvSpPr>
            <p:cNvPr id="6" name="TextBox 5">
              <a:extLst>
                <a:ext uri="{FF2B5EF4-FFF2-40B4-BE49-F238E27FC236}">
                  <a16:creationId xmlns:a16="http://schemas.microsoft.com/office/drawing/2014/main" id="{20D938B9-C9C9-E0F0-909D-644488D8FBA3}"/>
                </a:ext>
              </a:extLst>
            </p:cNvPr>
            <p:cNvSpPr txBox="1">
              <a:spLocks/>
            </p:cNvSpPr>
            <p:nvPr/>
          </p:nvSpPr>
          <p:spPr>
            <a:xfrm>
              <a:off x="1025166" y="1079241"/>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2032</a:t>
              </a:r>
            </a:p>
          </p:txBody>
        </p:sp>
      </p:grpSp>
      <p:graphicFrame>
        <p:nvGraphicFramePr>
          <p:cNvPr id="59" name="Chart 58">
            <a:extLst>
              <a:ext uri="{FF2B5EF4-FFF2-40B4-BE49-F238E27FC236}">
                <a16:creationId xmlns:a16="http://schemas.microsoft.com/office/drawing/2014/main" id="{434175C2-B145-6EE9-679D-AC8800A42D66}"/>
              </a:ext>
            </a:extLst>
          </p:cNvPr>
          <p:cNvGraphicFramePr/>
          <p:nvPr>
            <p:custDataLst>
              <p:tags r:id="rId2"/>
            </p:custDataLst>
          </p:nvPr>
        </p:nvGraphicFramePr>
        <p:xfrm>
          <a:off x="471488" y="1595438"/>
          <a:ext cx="8085137" cy="1974850"/>
        </p:xfrm>
        <a:graphic>
          <a:graphicData uri="http://schemas.openxmlformats.org/drawingml/2006/chart">
            <c:chart xmlns:c="http://schemas.openxmlformats.org/drawingml/2006/chart" xmlns:r="http://schemas.openxmlformats.org/officeDocument/2006/relationships" r:id="rId21"/>
          </a:graphicData>
        </a:graphic>
      </p:graphicFrame>
      <p:sp>
        <p:nvSpPr>
          <p:cNvPr id="8" name="Text Placeholder 4">
            <a:extLst>
              <a:ext uri="{FF2B5EF4-FFF2-40B4-BE49-F238E27FC236}">
                <a16:creationId xmlns:a16="http://schemas.microsoft.com/office/drawing/2014/main" id="{D7F80F5B-08D2-C535-8950-2A6C0EB8EDF8}"/>
              </a:ext>
            </a:extLst>
          </p:cNvPr>
          <p:cNvSpPr>
            <a:spLocks noGrp="1"/>
          </p:cNvSpPr>
          <p:nvPr>
            <p:custDataLst>
              <p:tags r:id="rId3"/>
            </p:custDataLst>
          </p:nvPr>
        </p:nvSpPr>
        <p:spPr bwMode="auto">
          <a:xfrm>
            <a:off x="1057275"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b="1">
                <a:cs typeface="+mn-cs"/>
              </a:rPr>
              <a:t>2027</a:t>
            </a:r>
            <a:endParaRPr lang="en-US" sz="1050" b="1">
              <a:cs typeface="+mn-cs"/>
            </a:endParaRPr>
          </a:p>
        </p:txBody>
      </p:sp>
      <p:sp>
        <p:nvSpPr>
          <p:cNvPr id="9" name="Text Placeholder 4">
            <a:extLst>
              <a:ext uri="{FF2B5EF4-FFF2-40B4-BE49-F238E27FC236}">
                <a16:creationId xmlns:a16="http://schemas.microsoft.com/office/drawing/2014/main" id="{86EA43F9-E866-24AE-F564-7071ABFBD4A1}"/>
              </a:ext>
            </a:extLst>
          </p:cNvPr>
          <p:cNvSpPr>
            <a:spLocks noGrp="1"/>
          </p:cNvSpPr>
          <p:nvPr>
            <p:custDataLst>
              <p:tags r:id="rId4"/>
            </p:custDataLst>
          </p:nvPr>
        </p:nvSpPr>
        <p:spPr bwMode="auto">
          <a:xfrm>
            <a:off x="2378075"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buNone/>
            </a:pPr>
            <a:r>
              <a:rPr lang="en-US" sz="1050" b="1">
                <a:cs typeface="+mn-cs"/>
              </a:rPr>
              <a:t>2028</a:t>
            </a:r>
          </a:p>
        </p:txBody>
      </p:sp>
      <p:sp>
        <p:nvSpPr>
          <p:cNvPr id="10" name="Text Placeholder 4">
            <a:extLst>
              <a:ext uri="{FF2B5EF4-FFF2-40B4-BE49-F238E27FC236}">
                <a16:creationId xmlns:a16="http://schemas.microsoft.com/office/drawing/2014/main" id="{E3D9C20D-BE06-ECB8-6CD0-6BA8B8236884}"/>
              </a:ext>
            </a:extLst>
          </p:cNvPr>
          <p:cNvSpPr>
            <a:spLocks noGrp="1"/>
          </p:cNvSpPr>
          <p:nvPr>
            <p:custDataLst>
              <p:tags r:id="rId5"/>
            </p:custDataLst>
          </p:nvPr>
        </p:nvSpPr>
        <p:spPr bwMode="auto">
          <a:xfrm>
            <a:off x="3697288"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2029</a:t>
            </a:r>
          </a:p>
        </p:txBody>
      </p:sp>
      <p:sp>
        <p:nvSpPr>
          <p:cNvPr id="11" name="Text Placeholder 4">
            <a:extLst>
              <a:ext uri="{FF2B5EF4-FFF2-40B4-BE49-F238E27FC236}">
                <a16:creationId xmlns:a16="http://schemas.microsoft.com/office/drawing/2014/main" id="{DFEDC17F-4942-73E1-F335-7A8EC1393BD4}"/>
              </a:ext>
            </a:extLst>
          </p:cNvPr>
          <p:cNvSpPr>
            <a:spLocks noGrp="1"/>
          </p:cNvSpPr>
          <p:nvPr>
            <p:custDataLst>
              <p:tags r:id="rId6"/>
            </p:custDataLst>
          </p:nvPr>
        </p:nvSpPr>
        <p:spPr bwMode="auto">
          <a:xfrm>
            <a:off x="5018088"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2030</a:t>
            </a:r>
          </a:p>
        </p:txBody>
      </p:sp>
      <p:sp>
        <p:nvSpPr>
          <p:cNvPr id="12" name="Text Placeholder 4">
            <a:extLst>
              <a:ext uri="{FF2B5EF4-FFF2-40B4-BE49-F238E27FC236}">
                <a16:creationId xmlns:a16="http://schemas.microsoft.com/office/drawing/2014/main" id="{8F4ACA6B-B63C-1AE6-67B3-90BB2EE9C0A5}"/>
              </a:ext>
            </a:extLst>
          </p:cNvPr>
          <p:cNvSpPr>
            <a:spLocks noGrp="1"/>
          </p:cNvSpPr>
          <p:nvPr>
            <p:custDataLst>
              <p:tags r:id="rId7"/>
            </p:custDataLst>
          </p:nvPr>
        </p:nvSpPr>
        <p:spPr bwMode="auto">
          <a:xfrm>
            <a:off x="6337299"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sz="1050" b="1">
                <a:cs typeface="+mn-cs"/>
              </a:rPr>
              <a:t>2031</a:t>
            </a:r>
          </a:p>
        </p:txBody>
      </p:sp>
      <p:sp>
        <p:nvSpPr>
          <p:cNvPr id="13" name="Text Placeholder 4">
            <a:extLst>
              <a:ext uri="{FF2B5EF4-FFF2-40B4-BE49-F238E27FC236}">
                <a16:creationId xmlns:a16="http://schemas.microsoft.com/office/drawing/2014/main" id="{314D267F-BD43-D417-10DA-9F5A0F868C36}"/>
              </a:ext>
            </a:extLst>
          </p:cNvPr>
          <p:cNvSpPr>
            <a:spLocks noGrp="1"/>
          </p:cNvSpPr>
          <p:nvPr>
            <p:custDataLst>
              <p:tags r:id="rId8"/>
            </p:custDataLst>
          </p:nvPr>
        </p:nvSpPr>
        <p:spPr bwMode="auto">
          <a:xfrm>
            <a:off x="7658100" y="33782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b="1">
                <a:cs typeface="+mn-cs"/>
              </a:rPr>
              <a:t>2032</a:t>
            </a:r>
            <a:endParaRPr lang="en-US" sz="1050" b="1">
              <a:cs typeface="+mn-cs"/>
            </a:endParaRPr>
          </a:p>
        </p:txBody>
      </p:sp>
      <p:sp>
        <p:nvSpPr>
          <p:cNvPr id="43" name="Text Placeholder 2">
            <a:extLst>
              <a:ext uri="{FF2B5EF4-FFF2-40B4-BE49-F238E27FC236}">
                <a16:creationId xmlns:a16="http://schemas.microsoft.com/office/drawing/2014/main" id="{E117534D-C175-91CE-AB0E-8AF761299486}"/>
              </a:ext>
            </a:extLst>
          </p:cNvPr>
          <p:cNvSpPr>
            <a:spLocks noGrp="1"/>
          </p:cNvSpPr>
          <p:nvPr>
            <p:custDataLst>
              <p:tags r:id="rId9"/>
            </p:custDataLst>
          </p:nvPr>
        </p:nvSpPr>
        <p:spPr bwMode="gray">
          <a:xfrm>
            <a:off x="3722688" y="2589213"/>
            <a:ext cx="2619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FAB30838-700D-4C78-ACAC-236B2B7CAB7F}" type="datetime'''4''''0''''''''''''''''''''''''0'''''''''''">
              <a:rPr lang="en-US" altLang="en-US" sz="1050" b="1" smtClean="0"/>
              <a:pPr lvl="0" algn="ctr">
                <a:spcBef>
                  <a:spcPct val="0"/>
                </a:spcBef>
                <a:spcAft>
                  <a:spcPct val="0"/>
                </a:spcAft>
              </a:pPr>
              <a:t>400</a:t>
            </a:fld>
            <a:endParaRPr lang="en-US" sz="1050" b="1"/>
          </a:p>
        </p:txBody>
      </p:sp>
      <p:sp>
        <p:nvSpPr>
          <p:cNvPr id="48" name="Text Placeholder 2">
            <a:extLst>
              <a:ext uri="{FF2B5EF4-FFF2-40B4-BE49-F238E27FC236}">
                <a16:creationId xmlns:a16="http://schemas.microsoft.com/office/drawing/2014/main" id="{E117534D-C175-91CE-AB0E-8AF761299486}"/>
              </a:ext>
            </a:extLst>
          </p:cNvPr>
          <p:cNvSpPr>
            <a:spLocks noGrp="1"/>
          </p:cNvSpPr>
          <p:nvPr>
            <p:custDataLst>
              <p:tags r:id="rId10"/>
            </p:custDataLst>
          </p:nvPr>
        </p:nvSpPr>
        <p:spPr bwMode="gray">
          <a:xfrm>
            <a:off x="6362700" y="2170113"/>
            <a:ext cx="261938"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5CCD234F-47E1-420D-A234-42DB029E3EAE}" type="datetime'''''''''''''7''''''''0''''0'''''''''''''''''''''''">
              <a:rPr lang="en-US" altLang="en-US" sz="1050" b="1" smtClean="0"/>
              <a:pPr lvl="0" algn="ctr">
                <a:spcBef>
                  <a:spcPct val="0"/>
                </a:spcBef>
                <a:spcAft>
                  <a:spcPct val="0"/>
                </a:spcAft>
              </a:pPr>
              <a:t>700</a:t>
            </a:fld>
            <a:endParaRPr lang="en-US" sz="1050" b="1"/>
          </a:p>
        </p:txBody>
      </p:sp>
      <p:grpSp>
        <p:nvGrpSpPr>
          <p:cNvPr id="14" name="Group 13">
            <a:extLst>
              <a:ext uri="{FF2B5EF4-FFF2-40B4-BE49-F238E27FC236}">
                <a16:creationId xmlns:a16="http://schemas.microsoft.com/office/drawing/2014/main" id="{5EA91701-CE4A-5F29-48A4-37F9DB808B05}"/>
              </a:ext>
            </a:extLst>
          </p:cNvPr>
          <p:cNvGrpSpPr/>
          <p:nvPr/>
        </p:nvGrpSpPr>
        <p:grpSpPr>
          <a:xfrm>
            <a:off x="554038" y="1482725"/>
            <a:ext cx="7918704" cy="211138"/>
            <a:chOff x="1257300" y="1665156"/>
            <a:chExt cx="2802637" cy="256495"/>
          </a:xfrm>
        </p:grpSpPr>
        <p:sp>
          <p:nvSpPr>
            <p:cNvPr id="15" name="TextBox 14">
              <a:extLst>
                <a:ext uri="{FF2B5EF4-FFF2-40B4-BE49-F238E27FC236}">
                  <a16:creationId xmlns:a16="http://schemas.microsoft.com/office/drawing/2014/main" id="{025C9B90-4561-A6B6-2EEC-0D4595382F3F}"/>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Illustrative ramp schedule and allocation methodology by year</a:t>
              </a:r>
              <a:r>
                <a:rPr lang="en-US" sz="1200"/>
                <a:t>, MW</a:t>
              </a:r>
            </a:p>
          </p:txBody>
        </p:sp>
        <p:cxnSp>
          <p:nvCxnSpPr>
            <p:cNvPr id="16" name="LineBasicDefault 7">
              <a:extLst>
                <a:ext uri="{FF2B5EF4-FFF2-40B4-BE49-F238E27FC236}">
                  <a16:creationId xmlns:a16="http://schemas.microsoft.com/office/drawing/2014/main" id="{3CAD58B5-FC2D-8E20-014B-81E94851D8B6}"/>
                </a:ext>
              </a:extLst>
            </p:cNvPr>
            <p:cNvCxnSpPr>
              <a:cxnSpLocks/>
            </p:cNvCxnSpPr>
            <p:nvPr>
              <p:custDataLst>
                <p:tags r:id="rId16"/>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18B659D4-B227-711A-4A12-22ACF543E5ED}"/>
              </a:ext>
            </a:extLst>
          </p:cNvPr>
          <p:cNvGrpSpPr/>
          <p:nvPr/>
        </p:nvGrpSpPr>
        <p:grpSpPr>
          <a:xfrm>
            <a:off x="9097401" y="1482725"/>
            <a:ext cx="2775460" cy="211138"/>
            <a:chOff x="1257300" y="1665156"/>
            <a:chExt cx="2802637" cy="256495"/>
          </a:xfrm>
        </p:grpSpPr>
        <p:sp>
          <p:nvSpPr>
            <p:cNvPr id="19" name="TextBox 18">
              <a:extLst>
                <a:ext uri="{FF2B5EF4-FFF2-40B4-BE49-F238E27FC236}">
                  <a16:creationId xmlns:a16="http://schemas.microsoft.com/office/drawing/2014/main" id="{8A74BBC4-4ECA-2CC1-9C6D-F11E4708A326}"/>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Key highlights</a:t>
              </a:r>
            </a:p>
          </p:txBody>
        </p:sp>
        <p:cxnSp>
          <p:nvCxnSpPr>
            <p:cNvPr id="20" name="LineBasicDefault 7">
              <a:extLst>
                <a:ext uri="{FF2B5EF4-FFF2-40B4-BE49-F238E27FC236}">
                  <a16:creationId xmlns:a16="http://schemas.microsoft.com/office/drawing/2014/main" id="{7675898A-8755-CC4C-638A-C423CF545625}"/>
                </a:ext>
              </a:extLst>
            </p:cNvPr>
            <p:cNvCxnSpPr>
              <a:cxnSpLocks/>
            </p:cNvCxnSpPr>
            <p:nvPr>
              <p:custDataLst>
                <p:tags r:id="rId15"/>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7" name="Group 6">
            <a:extLst>
              <a:ext uri="{FF2B5EF4-FFF2-40B4-BE49-F238E27FC236}">
                <a16:creationId xmlns:a16="http://schemas.microsoft.com/office/drawing/2014/main" id="{A6054360-F231-D59F-9A25-BE3FFE27079B}"/>
              </a:ext>
            </a:extLst>
          </p:cNvPr>
          <p:cNvGrpSpPr/>
          <p:nvPr/>
        </p:nvGrpSpPr>
        <p:grpSpPr>
          <a:xfrm>
            <a:off x="628409" y="3655079"/>
            <a:ext cx="7770260" cy="923330"/>
            <a:chOff x="628409" y="3655079"/>
            <a:chExt cx="7770260" cy="923330"/>
          </a:xfrm>
        </p:grpSpPr>
        <p:sp>
          <p:nvSpPr>
            <p:cNvPr id="21" name="TextBox 20">
              <a:extLst>
                <a:ext uri="{FF2B5EF4-FFF2-40B4-BE49-F238E27FC236}">
                  <a16:creationId xmlns:a16="http://schemas.microsoft.com/office/drawing/2014/main" id="{7DF6F0C5-DA22-B465-10A1-CB6EFFA72623}"/>
                </a:ext>
              </a:extLst>
            </p:cNvPr>
            <p:cNvSpPr txBox="1">
              <a:spLocks/>
            </p:cNvSpPr>
            <p:nvPr/>
          </p:nvSpPr>
          <p:spPr>
            <a:xfrm>
              <a:off x="628409" y="3655079"/>
              <a:ext cx="1168977" cy="923330"/>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Not studied: </a:t>
              </a:r>
              <a:r>
                <a:rPr lang="en-US" sz="1200"/>
                <a:t>based on existing system capacity (no upgrades)</a:t>
              </a:r>
            </a:p>
          </p:txBody>
        </p:sp>
        <p:sp>
          <p:nvSpPr>
            <p:cNvPr id="22" name="TextBox 21">
              <a:extLst>
                <a:ext uri="{FF2B5EF4-FFF2-40B4-BE49-F238E27FC236}">
                  <a16:creationId xmlns:a16="http://schemas.microsoft.com/office/drawing/2014/main" id="{2C3B54DB-3ED4-8EE5-5C38-1C8BC19AB96B}"/>
                </a:ext>
              </a:extLst>
            </p:cNvPr>
            <p:cNvSpPr txBox="1">
              <a:spLocks/>
            </p:cNvSpPr>
            <p:nvPr/>
          </p:nvSpPr>
          <p:spPr>
            <a:xfrm>
              <a:off x="1948781"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3" name="TextBox 22">
              <a:extLst>
                <a:ext uri="{FF2B5EF4-FFF2-40B4-BE49-F238E27FC236}">
                  <a16:creationId xmlns:a16="http://schemas.microsoft.com/office/drawing/2014/main" id="{16F498A6-7BF2-62D2-3654-FAC3392FA5C5}"/>
                </a:ext>
              </a:extLst>
            </p:cNvPr>
            <p:cNvSpPr txBox="1">
              <a:spLocks/>
            </p:cNvSpPr>
            <p:nvPr/>
          </p:nvSpPr>
          <p:spPr>
            <a:xfrm>
              <a:off x="3269153" y="3658764"/>
              <a:ext cx="1168977"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Allocated with incremental transmission</a:t>
              </a:r>
            </a:p>
          </p:txBody>
        </p:sp>
        <p:sp>
          <p:nvSpPr>
            <p:cNvPr id="24" name="TextBox 23">
              <a:extLst>
                <a:ext uri="{FF2B5EF4-FFF2-40B4-BE49-F238E27FC236}">
                  <a16:creationId xmlns:a16="http://schemas.microsoft.com/office/drawing/2014/main" id="{E61875D2-38BC-36F2-84BE-6F8620D32098}"/>
                </a:ext>
              </a:extLst>
            </p:cNvPr>
            <p:cNvSpPr txBox="1">
              <a:spLocks/>
            </p:cNvSpPr>
            <p:nvPr/>
          </p:nvSpPr>
          <p:spPr>
            <a:xfrm>
              <a:off x="4589525" y="3658764"/>
              <a:ext cx="1168977"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sp>
          <p:nvSpPr>
            <p:cNvPr id="25" name="TextBox 24">
              <a:extLst>
                <a:ext uri="{FF2B5EF4-FFF2-40B4-BE49-F238E27FC236}">
                  <a16:creationId xmlns:a16="http://schemas.microsoft.com/office/drawing/2014/main" id="{DB842453-81D5-1920-94D9-325B24456DB1}"/>
                </a:ext>
              </a:extLst>
            </p:cNvPr>
            <p:cNvSpPr txBox="1">
              <a:spLocks/>
            </p:cNvSpPr>
            <p:nvPr/>
          </p:nvSpPr>
          <p:spPr>
            <a:xfrm>
              <a:off x="5909897" y="3658764"/>
              <a:ext cx="1168977"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Allocated with incremental transmission</a:t>
              </a:r>
              <a:endParaRPr lang="en-US" sz="1200"/>
            </a:p>
          </p:txBody>
        </p:sp>
        <p:sp>
          <p:nvSpPr>
            <p:cNvPr id="26" name="TextBox 25">
              <a:extLst>
                <a:ext uri="{FF2B5EF4-FFF2-40B4-BE49-F238E27FC236}">
                  <a16:creationId xmlns:a16="http://schemas.microsoft.com/office/drawing/2014/main" id="{E3FF2444-188E-7DD9-5974-10B9AADD59E9}"/>
                </a:ext>
              </a:extLst>
            </p:cNvPr>
            <p:cNvSpPr txBox="1">
              <a:spLocks/>
            </p:cNvSpPr>
            <p:nvPr/>
          </p:nvSpPr>
          <p:spPr>
            <a:xfrm>
              <a:off x="7230269" y="3658764"/>
              <a:ext cx="1168400"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Bef>
                  <a:spcPts val="300"/>
                </a:spcBef>
                <a:spcAft>
                  <a:spcPts val="300"/>
                </a:spcAft>
              </a:pPr>
              <a:r>
                <a:rPr lang="en-US" sz="1200" b="1"/>
                <a:t>Fully studied</a:t>
              </a:r>
              <a:r>
                <a:rPr lang="en-US" sz="1200"/>
                <a:t> (all cases)</a:t>
              </a:r>
            </a:p>
          </p:txBody>
        </p:sp>
      </p:grpSp>
      <p:sp>
        <p:nvSpPr>
          <p:cNvPr id="27" name="Rectangle 26">
            <a:extLst>
              <a:ext uri="{FF2B5EF4-FFF2-40B4-BE49-F238E27FC236}">
                <a16:creationId xmlns:a16="http://schemas.microsoft.com/office/drawing/2014/main" id="{0F3AD367-5435-20BB-861E-69473EDDA2BD}"/>
              </a:ext>
            </a:extLst>
          </p:cNvPr>
          <p:cNvSpPr/>
          <p:nvPr>
            <p:custDataLst>
              <p:tags r:id="rId11"/>
            </p:custDataLst>
          </p:nvPr>
        </p:nvSpPr>
        <p:spPr bwMode="auto">
          <a:xfrm>
            <a:off x="6997700" y="1471613"/>
            <a:ext cx="138113" cy="138113"/>
          </a:xfrm>
          <a:prstGeom prst="rect">
            <a:avLst/>
          </a:prstGeom>
          <a:solidFill>
            <a:schemeClr val="accent1"/>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28" name="Rectangle 27">
            <a:extLst>
              <a:ext uri="{FF2B5EF4-FFF2-40B4-BE49-F238E27FC236}">
                <a16:creationId xmlns:a16="http://schemas.microsoft.com/office/drawing/2014/main" id="{6F2DECFE-3A9B-ACE8-0FBD-41891E289BF2}"/>
              </a:ext>
            </a:extLst>
          </p:cNvPr>
          <p:cNvSpPr/>
          <p:nvPr>
            <p:custDataLst>
              <p:tags r:id="rId12"/>
            </p:custDataLst>
          </p:nvPr>
        </p:nvSpPr>
        <p:spPr bwMode="auto">
          <a:xfrm>
            <a:off x="7715250" y="1471613"/>
            <a:ext cx="138113" cy="138113"/>
          </a:xfrm>
          <a:prstGeom prst="rect">
            <a:avLst/>
          </a:prstGeom>
          <a:solidFill>
            <a:srgbClr val="B3B3B3"/>
          </a:solidFill>
          <a:ln w="9525" cap="sq" cmpd="sng" algn="ctr">
            <a:solidFill>
              <a:schemeClr val="bg1"/>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0" name="Text Placeholder 4">
            <a:extLst>
              <a:ext uri="{FF2B5EF4-FFF2-40B4-BE49-F238E27FC236}">
                <a16:creationId xmlns:a16="http://schemas.microsoft.com/office/drawing/2014/main" id="{8EEF90F1-3783-4D60-988E-A57C04B4FB34}"/>
              </a:ext>
            </a:extLst>
          </p:cNvPr>
          <p:cNvSpPr>
            <a:spLocks noGrp="1"/>
          </p:cNvSpPr>
          <p:nvPr>
            <p:custDataLst>
              <p:tags r:id="rId13"/>
            </p:custDataLst>
          </p:nvPr>
        </p:nvSpPr>
        <p:spPr bwMode="auto">
          <a:xfrm>
            <a:off x="7186613" y="1468438"/>
            <a:ext cx="427038"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C5EB4E74-ACE4-49CE-9061-CCE06CDE9916}" type="datetime'''''''S''''''t''''''''''''''''u''''die''''''d'''''''''">
              <a:rPr lang="en-US" altLang="en-US" sz="1000" smtClean="0">
                <a:cs typeface="+mn-cs"/>
              </a:rPr>
              <a:pPr lvl="0">
                <a:spcBef>
                  <a:spcPct val="0"/>
                </a:spcBef>
                <a:spcAft>
                  <a:spcPct val="0"/>
                </a:spcAft>
              </a:pPr>
              <a:t>Studied</a:t>
            </a:fld>
            <a:endParaRPr lang="en-US" sz="1000">
              <a:cs typeface="+mn-cs"/>
            </a:endParaRPr>
          </a:p>
        </p:txBody>
      </p:sp>
      <p:sp>
        <p:nvSpPr>
          <p:cNvPr id="31" name="Text Placeholder 4">
            <a:extLst>
              <a:ext uri="{FF2B5EF4-FFF2-40B4-BE49-F238E27FC236}">
                <a16:creationId xmlns:a16="http://schemas.microsoft.com/office/drawing/2014/main" id="{E863E25E-ED25-17CB-2907-69D1B65EBB27}"/>
              </a:ext>
            </a:extLst>
          </p:cNvPr>
          <p:cNvSpPr>
            <a:spLocks noGrp="1"/>
          </p:cNvSpPr>
          <p:nvPr>
            <p:custDataLst>
              <p:tags r:id="rId14"/>
            </p:custDataLst>
          </p:nvPr>
        </p:nvSpPr>
        <p:spPr bwMode="auto">
          <a:xfrm>
            <a:off x="7904163" y="1468438"/>
            <a:ext cx="519113" cy="1524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spcBef>
                <a:spcPct val="0"/>
              </a:spcBef>
              <a:spcAft>
                <a:spcPct val="0"/>
              </a:spcAft>
            </a:pPr>
            <a:fld id="{9513059E-A306-4181-8BD9-A4711737093F}" type="datetime'''''''A''''''''ll''oc''''''''''''''''''at''ed'''''''''">
              <a:rPr lang="en-US" altLang="en-US" sz="1000" smtClean="0">
                <a:cs typeface="+mn-cs"/>
              </a:rPr>
              <a:pPr lvl="0">
                <a:spcBef>
                  <a:spcPct val="0"/>
                </a:spcBef>
                <a:spcAft>
                  <a:spcPct val="0"/>
                </a:spcAft>
              </a:pPr>
              <a:t>Allocated</a:t>
            </a:fld>
            <a:endParaRPr lang="en-US" sz="1000">
              <a:cs typeface="+mn-cs"/>
            </a:endParaRPr>
          </a:p>
        </p:txBody>
      </p:sp>
      <p:sp>
        <p:nvSpPr>
          <p:cNvPr id="33" name="TextBox 32">
            <a:extLst>
              <a:ext uri="{FF2B5EF4-FFF2-40B4-BE49-F238E27FC236}">
                <a16:creationId xmlns:a16="http://schemas.microsoft.com/office/drawing/2014/main" id="{99A7DF8B-0215-DE55-E405-0C38B4CBC4BC}"/>
              </a:ext>
            </a:extLst>
          </p:cNvPr>
          <p:cNvSpPr txBox="1">
            <a:spLocks/>
          </p:cNvSpPr>
          <p:nvPr/>
        </p:nvSpPr>
        <p:spPr>
          <a:xfrm>
            <a:off x="9097401" y="1855346"/>
            <a:ext cx="2775460" cy="381642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Adjusted “bookend” study approach: </a:t>
            </a:r>
            <a:r>
              <a:rPr lang="en-US" sz="1200" b="1"/>
              <a:t>fully study 2028, 2030, and 2032</a:t>
            </a:r>
            <a:r>
              <a:rPr lang="en-US" sz="1200"/>
              <a:t>, </a:t>
            </a:r>
            <a:r>
              <a:rPr lang="en-US" sz="1200" b="1"/>
              <a:t>while allocating 2029 and 2031</a:t>
            </a:r>
            <a:r>
              <a:rPr lang="en-US" sz="1200"/>
              <a:t> using anchored transmission plans</a:t>
            </a:r>
          </a:p>
          <a:p>
            <a:pPr marL="171450" indent="-171450">
              <a:spcBef>
                <a:spcPts val="300"/>
              </a:spcBef>
              <a:spcAft>
                <a:spcPts val="300"/>
              </a:spcAft>
              <a:buFont typeface="Arial" panose="020B0604020202020204" pitchFamily="34" charset="0"/>
              <a:buChar char="•"/>
            </a:pPr>
            <a:r>
              <a:rPr lang="en-US" sz="1200" b="1"/>
              <a:t>Mitigates key developer concerns on “gap years”</a:t>
            </a:r>
            <a:r>
              <a:rPr lang="en-US" sz="1200"/>
              <a:t> by avoiding zero-allocation outcomes:</a:t>
            </a:r>
          </a:p>
          <a:p>
            <a:pPr marL="404813" lvl="1" indent="-171450">
              <a:spcBef>
                <a:spcPts val="300"/>
              </a:spcBef>
              <a:spcAft>
                <a:spcPts val="300"/>
              </a:spcAft>
              <a:buFont typeface="Arial" panose="020B0604020202020204" pitchFamily="34" charset="0"/>
              <a:buChar char="-"/>
            </a:pPr>
            <a:r>
              <a:rPr lang="en-US" sz="1200" b="1"/>
              <a:t>Improves project economics and bankability</a:t>
            </a:r>
            <a:r>
              <a:rPr lang="en-US" sz="1200"/>
              <a:t> by providing interim MW visibility, reducing delayed revenues/underutilization</a:t>
            </a:r>
          </a:p>
          <a:p>
            <a:pPr marL="404813" lvl="1" indent="-171450">
              <a:spcBef>
                <a:spcPts val="300"/>
              </a:spcBef>
              <a:spcAft>
                <a:spcPts val="300"/>
              </a:spcAft>
              <a:buFont typeface="Arial" panose="020B0604020202020204" pitchFamily="34" charset="0"/>
              <a:buChar char="-"/>
            </a:pPr>
            <a:r>
              <a:rPr lang="en-US" sz="1200" b="1"/>
              <a:t>Anchors allocation on years with major planned transmission additions</a:t>
            </a:r>
            <a:r>
              <a:rPr lang="en-US" sz="1200"/>
              <a:t> (e.g., backbone upgrades)</a:t>
            </a:r>
          </a:p>
          <a:p>
            <a:pPr marL="171450" indent="-171450">
              <a:spcBef>
                <a:spcPts val="300"/>
              </a:spcBef>
              <a:spcAft>
                <a:spcPts val="300"/>
              </a:spcAft>
              <a:buFont typeface="Arial" panose="020B0604020202020204" pitchFamily="34" charset="0"/>
              <a:buChar char="•"/>
            </a:pPr>
            <a:r>
              <a:rPr lang="en-US" sz="1200" b="1">
                <a:solidFill>
                  <a:srgbClr val="FF0000"/>
                </a:solidFill>
              </a:rPr>
              <a:t>Trade-off:</a:t>
            </a:r>
            <a:r>
              <a:rPr lang="en-US" sz="1200">
                <a:solidFill>
                  <a:srgbClr val="FF0000"/>
                </a:solidFill>
              </a:rPr>
              <a:t> </a:t>
            </a:r>
            <a:r>
              <a:rPr lang="en-US" sz="1200" b="1">
                <a:solidFill>
                  <a:srgbClr val="FF0000"/>
                </a:solidFill>
              </a:rPr>
              <a:t>additional 10 weeks of steady-state analysis</a:t>
            </a:r>
            <a:r>
              <a:rPr lang="en-US" sz="1200">
                <a:solidFill>
                  <a:srgbClr val="FF0000"/>
                </a:solidFill>
              </a:rPr>
              <a:t>, delaying Batch Zero results publication and potentially pushing the start of Batch 1</a:t>
            </a:r>
          </a:p>
        </p:txBody>
      </p:sp>
      <p:pic>
        <p:nvPicPr>
          <p:cNvPr id="34" name="Graphic 33">
            <a:extLst>
              <a:ext uri="{FF2B5EF4-FFF2-40B4-BE49-F238E27FC236}">
                <a16:creationId xmlns:a16="http://schemas.microsoft.com/office/drawing/2014/main" id="{64B5EEFF-1500-DE3B-0C69-49B2E599971F}"/>
              </a:ext>
            </a:extLst>
          </p:cNvPr>
          <p:cNvPicPr>
            <a:picLocks/>
          </p:cNvPicPr>
          <p:nvPr/>
        </p:nvPicPr>
        <p:blipFill>
          <a:blip>
            <a:extLst>
              <a:ext uri="{96DAC541-7B7A-43D3-8B79-37D633B846F1}">
                <asvg:svgBlip xmlns:asvg="http://schemas.microsoft.com/office/drawing/2016/SVG/main" r:embed="rId22"/>
              </a:ext>
            </a:extLst>
          </a:blip>
          <a:stretch>
            <a:fillRect/>
          </a:stretch>
        </p:blipFill>
        <p:spPr>
          <a:xfrm>
            <a:off x="4671081" y="4742696"/>
            <a:ext cx="458002" cy="458002"/>
          </a:xfrm>
          <a:prstGeom prst="rect">
            <a:avLst/>
          </a:prstGeom>
        </p:spPr>
      </p:pic>
      <p:pic>
        <p:nvPicPr>
          <p:cNvPr id="35" name="Graphic 34">
            <a:extLst>
              <a:ext uri="{FF2B5EF4-FFF2-40B4-BE49-F238E27FC236}">
                <a16:creationId xmlns:a16="http://schemas.microsoft.com/office/drawing/2014/main" id="{6B9EB596-922F-2EA3-BD10-AF84FF7463DC}"/>
              </a:ext>
            </a:extLst>
          </p:cNvPr>
          <p:cNvPicPr>
            <a:picLocks/>
          </p:cNvPicPr>
          <p:nvPr/>
        </p:nvPicPr>
        <p:blipFill>
          <a:blip>
            <a:extLst>
              <a:ext uri="{96DAC541-7B7A-43D3-8B79-37D633B846F1}">
                <asvg:svgBlip xmlns:asvg="http://schemas.microsoft.com/office/drawing/2016/SVG/main" r:embed="rId23"/>
              </a:ext>
            </a:extLst>
          </a:blip>
          <a:stretch>
            <a:fillRect/>
          </a:stretch>
        </p:blipFill>
        <p:spPr>
          <a:xfrm>
            <a:off x="615682" y="4742696"/>
            <a:ext cx="458002" cy="458002"/>
          </a:xfrm>
          <a:prstGeom prst="rect">
            <a:avLst/>
          </a:prstGeom>
        </p:spPr>
      </p:pic>
      <p:sp>
        <p:nvSpPr>
          <p:cNvPr id="36" name="TextBox 35">
            <a:extLst>
              <a:ext uri="{FF2B5EF4-FFF2-40B4-BE49-F238E27FC236}">
                <a16:creationId xmlns:a16="http://schemas.microsoft.com/office/drawing/2014/main" id="{3E52086F-B56E-BC62-E13A-A04459EFC020}"/>
              </a:ext>
            </a:extLst>
          </p:cNvPr>
          <p:cNvSpPr txBox="1">
            <a:spLocks/>
          </p:cNvSpPr>
          <p:nvPr/>
        </p:nvSpPr>
        <p:spPr>
          <a:xfrm>
            <a:off x="1130704" y="4742696"/>
            <a:ext cx="3287183" cy="1523494"/>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Enablers</a:t>
            </a:r>
          </a:p>
          <a:p>
            <a:pPr marL="171450" indent="-171450">
              <a:spcBef>
                <a:spcPts val="300"/>
              </a:spcBef>
              <a:spcAft>
                <a:spcPts val="300"/>
              </a:spcAft>
              <a:buFont typeface="Arial" panose="020B0604020202020204" pitchFamily="34" charset="0"/>
              <a:buChar char="•"/>
            </a:pPr>
            <a:r>
              <a:rPr lang="en-US" sz="1200" b="1"/>
              <a:t>Early TSP involvement at study kickoff</a:t>
            </a:r>
            <a:r>
              <a:rPr lang="en-US" sz="1200"/>
              <a:t>, with a shared 2032 system case</a:t>
            </a:r>
          </a:p>
          <a:p>
            <a:pPr marL="171450" indent="-171450">
              <a:spcBef>
                <a:spcPts val="300"/>
              </a:spcBef>
              <a:spcAft>
                <a:spcPts val="300"/>
              </a:spcAft>
              <a:buFont typeface="Arial" panose="020B0604020202020204" pitchFamily="34" charset="0"/>
              <a:buChar char="•"/>
            </a:pPr>
            <a:r>
              <a:rPr lang="en-US" sz="1200" b="1"/>
              <a:t>Parallel development of transmission solutions </a:t>
            </a:r>
            <a:r>
              <a:rPr lang="en-US" sz="1200"/>
              <a:t>and cost estimates</a:t>
            </a:r>
          </a:p>
          <a:p>
            <a:pPr marL="171450" indent="-171450">
              <a:spcBef>
                <a:spcPts val="300"/>
              </a:spcBef>
              <a:spcAft>
                <a:spcPts val="300"/>
              </a:spcAft>
              <a:buFont typeface="Arial" panose="020B0604020202020204" pitchFamily="34" charset="0"/>
              <a:buChar char="•"/>
            </a:pPr>
            <a:r>
              <a:rPr lang="en-US" sz="1200" b="1"/>
              <a:t>Centralized ERCOT coordination</a:t>
            </a:r>
            <a:r>
              <a:rPr lang="en-US" sz="1200"/>
              <a:t>, consolidating TSP inputs into a single plan</a:t>
            </a:r>
          </a:p>
        </p:txBody>
      </p:sp>
      <p:sp>
        <p:nvSpPr>
          <p:cNvPr id="37" name="TextBox 36">
            <a:extLst>
              <a:ext uri="{FF2B5EF4-FFF2-40B4-BE49-F238E27FC236}">
                <a16:creationId xmlns:a16="http://schemas.microsoft.com/office/drawing/2014/main" id="{4A1BE821-878B-6A74-F2B8-7CB10F54335F}"/>
              </a:ext>
            </a:extLst>
          </p:cNvPr>
          <p:cNvSpPr txBox="1">
            <a:spLocks/>
          </p:cNvSpPr>
          <p:nvPr/>
        </p:nvSpPr>
        <p:spPr>
          <a:xfrm>
            <a:off x="5187951" y="4742696"/>
            <a:ext cx="3227388" cy="1708160"/>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Advantages</a:t>
            </a:r>
          </a:p>
          <a:p>
            <a:pPr marL="171450" indent="-171450">
              <a:spcBef>
                <a:spcPts val="300"/>
              </a:spcBef>
              <a:spcAft>
                <a:spcPts val="300"/>
              </a:spcAft>
              <a:buFont typeface="Arial" panose="020B0604020202020204" pitchFamily="34" charset="0"/>
              <a:buChar char="•"/>
            </a:pPr>
            <a:r>
              <a:rPr lang="en-US" sz="1200" b="1"/>
              <a:t>Delivers an actionable 2032 transmission plan within Batch Zero timeline</a:t>
            </a:r>
            <a:r>
              <a:rPr lang="en-US" sz="1200"/>
              <a:t>, </a:t>
            </a:r>
            <a:r>
              <a:rPr lang="en-US" sz="1200" b="1"/>
              <a:t>with full TSPs engagement </a:t>
            </a:r>
            <a:r>
              <a:rPr lang="en-US" sz="1200"/>
              <a:t>and avoiding reliance on future cycles </a:t>
            </a:r>
          </a:p>
          <a:p>
            <a:pPr marL="171450" indent="-171450">
              <a:spcBef>
                <a:spcPts val="300"/>
              </a:spcBef>
              <a:spcAft>
                <a:spcPts val="300"/>
              </a:spcAft>
              <a:buFont typeface="Arial" panose="020B0604020202020204" pitchFamily="34" charset="0"/>
              <a:buChar char="•"/>
            </a:pPr>
            <a:r>
              <a:rPr lang="en-US" sz="1200" b="1"/>
              <a:t>Provides full 2027-2032 visibility </a:t>
            </a:r>
            <a:r>
              <a:rPr lang="en-US" sz="1200"/>
              <a:t>for customer decisions</a:t>
            </a:r>
          </a:p>
          <a:p>
            <a:pPr marL="171450" indent="-171450">
              <a:spcBef>
                <a:spcPts val="300"/>
              </a:spcBef>
              <a:spcAft>
                <a:spcPts val="300"/>
              </a:spcAft>
              <a:buFont typeface="Arial" panose="020B0604020202020204" pitchFamily="34" charset="0"/>
              <a:buChar char="•"/>
            </a:pPr>
            <a:r>
              <a:rPr lang="en-US" sz="1200" b="1"/>
              <a:t>Reduces complexity and rework</a:t>
            </a:r>
          </a:p>
        </p:txBody>
      </p:sp>
      <p:sp>
        <p:nvSpPr>
          <p:cNvPr id="38" name="Rectangle 37">
            <a:extLst>
              <a:ext uri="{FF2B5EF4-FFF2-40B4-BE49-F238E27FC236}">
                <a16:creationId xmlns:a16="http://schemas.microsoft.com/office/drawing/2014/main" id="{A273846B-955F-3C06-393B-9C2C75279F9B}"/>
              </a:ext>
            </a:extLst>
          </p:cNvPr>
          <p:cNvSpPr/>
          <p:nvPr/>
        </p:nvSpPr>
        <p:spPr>
          <a:xfrm>
            <a:off x="554038" y="4706137"/>
            <a:ext cx="3863849" cy="185829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39" name="Rectangle 38">
            <a:extLst>
              <a:ext uri="{FF2B5EF4-FFF2-40B4-BE49-F238E27FC236}">
                <a16:creationId xmlns:a16="http://schemas.microsoft.com/office/drawing/2014/main" id="{5DF8CF74-FA87-33F6-3062-9FA662095989}"/>
              </a:ext>
            </a:extLst>
          </p:cNvPr>
          <p:cNvSpPr/>
          <p:nvPr/>
        </p:nvSpPr>
        <p:spPr>
          <a:xfrm>
            <a:off x="4610100" y="4706137"/>
            <a:ext cx="3863975" cy="1858292"/>
          </a:xfrm>
          <a:prstGeom prst="rect">
            <a:avLst/>
          </a:prstGeom>
          <a:noFill/>
          <a:ln w="190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Tree>
    <p:extLst>
      <p:ext uri="{BB962C8B-B14F-4D97-AF65-F5344CB8AC3E}">
        <p14:creationId xmlns:p14="http://schemas.microsoft.com/office/powerpoint/2010/main" val="2072683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0C770-DF75-E934-E155-4DF8614942E5}"/>
            </a:ext>
          </a:extLst>
        </p:cNvPr>
        <p:cNvGrpSpPr/>
        <p:nvPr/>
      </p:nvGrpSpPr>
      <p:grpSpPr>
        <a:xfrm>
          <a:off x="0" y="0"/>
          <a:ext cx="0" cy="0"/>
          <a:chOff x="0" y="0"/>
          <a:chExt cx="0" cy="0"/>
        </a:xfrm>
      </p:grpSpPr>
      <p:graphicFrame>
        <p:nvGraphicFramePr>
          <p:cNvPr id="8" name="Object 6" hidden="1">
            <a:extLst>
              <a:ext uri="{FF2B5EF4-FFF2-40B4-BE49-F238E27FC236}">
                <a16:creationId xmlns:a16="http://schemas.microsoft.com/office/drawing/2014/main" id="{5E11794B-9775-4599-0DD8-A884A9D8582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6" imgW="404" imgH="403" progId="TCLayout.ActiveDocument.1">
                  <p:embed/>
                </p:oleObj>
              </mc:Choice>
              <mc:Fallback>
                <p:oleObj name="think-cell Slide" r:id="rId66" imgW="404" imgH="403" progId="TCLayout.ActiveDocument.1">
                  <p:embed/>
                  <p:pic>
                    <p:nvPicPr>
                      <p:cNvPr id="8" name="Object 6" hidden="1">
                        <a:extLst>
                          <a:ext uri="{FF2B5EF4-FFF2-40B4-BE49-F238E27FC236}">
                            <a16:creationId xmlns:a16="http://schemas.microsoft.com/office/drawing/2014/main" id="{5E11794B-9775-4599-0DD8-A884A9D8582C}"/>
                          </a:ext>
                        </a:extLst>
                      </p:cNvPr>
                      <p:cNvPicPr/>
                      <p:nvPr/>
                    </p:nvPicPr>
                    <p:blipFill>
                      <a:blip r:embed="rId67"/>
                      <a:stretch>
                        <a:fillRect/>
                      </a:stretch>
                    </p:blipFill>
                    <p:spPr>
                      <a:xfrm>
                        <a:off x="1588" y="1588"/>
                        <a:ext cx="1588" cy="1588"/>
                      </a:xfrm>
                      <a:prstGeom prst="rect">
                        <a:avLst/>
                      </a:prstGeom>
                    </p:spPr>
                  </p:pic>
                </p:oleObj>
              </mc:Fallback>
            </mc:AlternateContent>
          </a:graphicData>
        </a:graphic>
      </p:graphicFrame>
      <p:cxnSp>
        <p:nvCxnSpPr>
          <p:cNvPr id="523" name="Straight Connector 522">
            <a:extLst>
              <a:ext uri="{FF2B5EF4-FFF2-40B4-BE49-F238E27FC236}">
                <a16:creationId xmlns:a16="http://schemas.microsoft.com/office/drawing/2014/main" id="{B88657FF-2605-DA05-3963-5A3A3D446FF4}"/>
              </a:ext>
            </a:extLst>
          </p:cNvPr>
          <p:cNvCxnSpPr>
            <a:cxnSpLocks/>
          </p:cNvCxnSpPr>
          <p:nvPr>
            <p:custDataLst>
              <p:tags r:id="rId2"/>
            </p:custDataLst>
          </p:nvPr>
        </p:nvCxnSpPr>
        <p:spPr bwMode="auto">
          <a:xfrm>
            <a:off x="7261511"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2" name="Straight Connector 521">
            <a:extLst>
              <a:ext uri="{FF2B5EF4-FFF2-40B4-BE49-F238E27FC236}">
                <a16:creationId xmlns:a16="http://schemas.microsoft.com/office/drawing/2014/main" id="{A926CBE3-0399-7C8C-F2AE-43EE9834C82E}"/>
              </a:ext>
            </a:extLst>
          </p:cNvPr>
          <p:cNvCxnSpPr>
            <a:cxnSpLocks/>
          </p:cNvCxnSpPr>
          <p:nvPr>
            <p:custDataLst>
              <p:tags r:id="rId3"/>
            </p:custDataLst>
          </p:nvPr>
        </p:nvCxnSpPr>
        <p:spPr bwMode="auto">
          <a:xfrm>
            <a:off x="6855294"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1" name="Straight Connector 520">
            <a:extLst>
              <a:ext uri="{FF2B5EF4-FFF2-40B4-BE49-F238E27FC236}">
                <a16:creationId xmlns:a16="http://schemas.microsoft.com/office/drawing/2014/main" id="{956D4617-3D6F-B748-7EF7-15158036B4C6}"/>
              </a:ext>
            </a:extLst>
          </p:cNvPr>
          <p:cNvCxnSpPr>
            <a:cxnSpLocks/>
          </p:cNvCxnSpPr>
          <p:nvPr>
            <p:custDataLst>
              <p:tags r:id="rId4"/>
            </p:custDataLst>
          </p:nvPr>
        </p:nvCxnSpPr>
        <p:spPr bwMode="auto">
          <a:xfrm>
            <a:off x="6449078"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0" name="Straight Connector 519">
            <a:extLst>
              <a:ext uri="{FF2B5EF4-FFF2-40B4-BE49-F238E27FC236}">
                <a16:creationId xmlns:a16="http://schemas.microsoft.com/office/drawing/2014/main" id="{EC804F6B-B45C-1790-F3B0-2E697A518F31}"/>
              </a:ext>
            </a:extLst>
          </p:cNvPr>
          <p:cNvCxnSpPr>
            <a:cxnSpLocks/>
          </p:cNvCxnSpPr>
          <p:nvPr>
            <p:custDataLst>
              <p:tags r:id="rId5"/>
            </p:custDataLst>
          </p:nvPr>
        </p:nvCxnSpPr>
        <p:spPr bwMode="auto">
          <a:xfrm>
            <a:off x="604286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9" name="Straight Connector 518">
            <a:extLst>
              <a:ext uri="{FF2B5EF4-FFF2-40B4-BE49-F238E27FC236}">
                <a16:creationId xmlns:a16="http://schemas.microsoft.com/office/drawing/2014/main" id="{CD90E610-1271-6A90-17E4-B70C6AE65B2F}"/>
              </a:ext>
            </a:extLst>
          </p:cNvPr>
          <p:cNvCxnSpPr>
            <a:cxnSpLocks/>
          </p:cNvCxnSpPr>
          <p:nvPr>
            <p:custDataLst>
              <p:tags r:id="rId6"/>
            </p:custDataLst>
          </p:nvPr>
        </p:nvCxnSpPr>
        <p:spPr bwMode="auto">
          <a:xfrm>
            <a:off x="5636645"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8" name="Straight Connector 517">
            <a:extLst>
              <a:ext uri="{FF2B5EF4-FFF2-40B4-BE49-F238E27FC236}">
                <a16:creationId xmlns:a16="http://schemas.microsoft.com/office/drawing/2014/main" id="{780782DE-F26D-F836-83E3-94C59DCC761D}"/>
              </a:ext>
            </a:extLst>
          </p:cNvPr>
          <p:cNvCxnSpPr>
            <a:cxnSpLocks/>
          </p:cNvCxnSpPr>
          <p:nvPr>
            <p:custDataLst>
              <p:tags r:id="rId7"/>
            </p:custDataLst>
          </p:nvPr>
        </p:nvCxnSpPr>
        <p:spPr bwMode="auto">
          <a:xfrm>
            <a:off x="5230429"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17" name="Straight Connector 516">
            <a:extLst>
              <a:ext uri="{FF2B5EF4-FFF2-40B4-BE49-F238E27FC236}">
                <a16:creationId xmlns:a16="http://schemas.microsoft.com/office/drawing/2014/main" id="{E522F482-1CDC-8D19-AA07-F99AAB78DB36}"/>
              </a:ext>
            </a:extLst>
          </p:cNvPr>
          <p:cNvCxnSpPr>
            <a:cxnSpLocks/>
          </p:cNvCxnSpPr>
          <p:nvPr>
            <p:custDataLst>
              <p:tags r:id="rId8"/>
            </p:custDataLst>
          </p:nvPr>
        </p:nvCxnSpPr>
        <p:spPr bwMode="auto">
          <a:xfrm>
            <a:off x="482421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41E08BE0-8D4A-4BC8-29C4-215A033E6B9E}"/>
              </a:ext>
            </a:extLst>
          </p:cNvPr>
          <p:cNvCxnSpPr>
            <a:cxnSpLocks/>
          </p:cNvCxnSpPr>
          <p:nvPr>
            <p:custDataLst>
              <p:tags r:id="rId9"/>
            </p:custDataLst>
          </p:nvPr>
        </p:nvCxnSpPr>
        <p:spPr bwMode="auto">
          <a:xfrm>
            <a:off x="4417996" y="1411264"/>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0" name="Straight Connector 529">
            <a:extLst>
              <a:ext uri="{FF2B5EF4-FFF2-40B4-BE49-F238E27FC236}">
                <a16:creationId xmlns:a16="http://schemas.microsoft.com/office/drawing/2014/main" id="{39B2458A-DB0D-5B2A-9D73-C6BE412F7FAD}"/>
              </a:ext>
            </a:extLst>
          </p:cNvPr>
          <p:cNvCxnSpPr>
            <a:cxnSpLocks/>
          </p:cNvCxnSpPr>
          <p:nvPr>
            <p:custDataLst>
              <p:tags r:id="rId10"/>
            </p:custDataLst>
          </p:nvPr>
        </p:nvCxnSpPr>
        <p:spPr bwMode="auto">
          <a:xfrm>
            <a:off x="11634786"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4" name="Straight Connector 523">
            <a:extLst>
              <a:ext uri="{FF2B5EF4-FFF2-40B4-BE49-F238E27FC236}">
                <a16:creationId xmlns:a16="http://schemas.microsoft.com/office/drawing/2014/main" id="{D26F7B6A-A58D-97F4-9F4B-7D08ACC180CB}"/>
              </a:ext>
            </a:extLst>
          </p:cNvPr>
          <p:cNvCxnSpPr>
            <a:cxnSpLocks/>
          </p:cNvCxnSpPr>
          <p:nvPr>
            <p:custDataLst>
              <p:tags r:id="rId11"/>
            </p:custDataLst>
          </p:nvPr>
        </p:nvCxnSpPr>
        <p:spPr bwMode="auto">
          <a:xfrm>
            <a:off x="7667727"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5" name="Straight Connector 524">
            <a:extLst>
              <a:ext uri="{FF2B5EF4-FFF2-40B4-BE49-F238E27FC236}">
                <a16:creationId xmlns:a16="http://schemas.microsoft.com/office/drawing/2014/main" id="{8C52429F-5731-6CAC-F074-5808931C241E}"/>
              </a:ext>
            </a:extLst>
          </p:cNvPr>
          <p:cNvCxnSpPr>
            <a:cxnSpLocks/>
          </p:cNvCxnSpPr>
          <p:nvPr>
            <p:custDataLst>
              <p:tags r:id="rId12"/>
            </p:custDataLst>
          </p:nvPr>
        </p:nvCxnSpPr>
        <p:spPr bwMode="auto">
          <a:xfrm>
            <a:off x="807394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6" name="Straight Connector 525">
            <a:extLst>
              <a:ext uri="{FF2B5EF4-FFF2-40B4-BE49-F238E27FC236}">
                <a16:creationId xmlns:a16="http://schemas.microsoft.com/office/drawing/2014/main" id="{F7054146-C4A6-9028-4CDA-01CEB11D9366}"/>
              </a:ext>
            </a:extLst>
          </p:cNvPr>
          <p:cNvCxnSpPr>
            <a:cxnSpLocks/>
          </p:cNvCxnSpPr>
          <p:nvPr>
            <p:custDataLst>
              <p:tags r:id="rId13"/>
            </p:custDataLst>
          </p:nvPr>
        </p:nvCxnSpPr>
        <p:spPr bwMode="auto">
          <a:xfrm>
            <a:off x="8480160"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8" name="Straight Connector 527">
            <a:extLst>
              <a:ext uri="{FF2B5EF4-FFF2-40B4-BE49-F238E27FC236}">
                <a16:creationId xmlns:a16="http://schemas.microsoft.com/office/drawing/2014/main" id="{FD8F1BA3-9710-803B-2757-EA1252B92A1B}"/>
              </a:ext>
            </a:extLst>
          </p:cNvPr>
          <p:cNvCxnSpPr>
            <a:cxnSpLocks/>
          </p:cNvCxnSpPr>
          <p:nvPr>
            <p:custDataLst>
              <p:tags r:id="rId14"/>
            </p:custDataLst>
          </p:nvPr>
        </p:nvCxnSpPr>
        <p:spPr bwMode="auto">
          <a:xfrm>
            <a:off x="9698810"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29" name="Straight Connector 528">
            <a:extLst>
              <a:ext uri="{FF2B5EF4-FFF2-40B4-BE49-F238E27FC236}">
                <a16:creationId xmlns:a16="http://schemas.microsoft.com/office/drawing/2014/main" id="{717A3BFF-C4D5-E26E-FBC6-84090BA23282}"/>
              </a:ext>
            </a:extLst>
          </p:cNvPr>
          <p:cNvCxnSpPr>
            <a:cxnSpLocks/>
          </p:cNvCxnSpPr>
          <p:nvPr>
            <p:custDataLst>
              <p:tags r:id="rId15"/>
            </p:custDataLst>
          </p:nvPr>
        </p:nvCxnSpPr>
        <p:spPr bwMode="auto">
          <a:xfrm>
            <a:off x="1051124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7C908198-9C5B-9FD5-179D-DE7BA92B0E55}"/>
              </a:ext>
            </a:extLst>
          </p:cNvPr>
          <p:cNvCxnSpPr>
            <a:cxnSpLocks/>
          </p:cNvCxnSpPr>
          <p:nvPr>
            <p:custDataLst>
              <p:tags r:id="rId16"/>
            </p:custDataLst>
          </p:nvPr>
        </p:nvCxnSpPr>
        <p:spPr bwMode="auto">
          <a:xfrm>
            <a:off x="9292593"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F5A3429-9DAC-009F-B231-C18D9CB8503E}"/>
              </a:ext>
            </a:extLst>
          </p:cNvPr>
          <p:cNvCxnSpPr>
            <a:cxnSpLocks/>
          </p:cNvCxnSpPr>
          <p:nvPr>
            <p:custDataLst>
              <p:tags r:id="rId17"/>
            </p:custDataLst>
          </p:nvPr>
        </p:nvCxnSpPr>
        <p:spPr bwMode="auto">
          <a:xfrm>
            <a:off x="10917459"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8" name="Straight Connector 567">
            <a:extLst>
              <a:ext uri="{FF2B5EF4-FFF2-40B4-BE49-F238E27FC236}">
                <a16:creationId xmlns:a16="http://schemas.microsoft.com/office/drawing/2014/main" id="{336AF1D6-F03E-EDE4-822B-045449868042}"/>
              </a:ext>
            </a:extLst>
          </p:cNvPr>
          <p:cNvCxnSpPr>
            <a:cxnSpLocks/>
          </p:cNvCxnSpPr>
          <p:nvPr>
            <p:custDataLst>
              <p:tags r:id="rId18"/>
            </p:custDataLst>
          </p:nvPr>
        </p:nvCxnSpPr>
        <p:spPr bwMode="auto">
          <a:xfrm>
            <a:off x="8886376"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69" name="Straight Connector 568">
            <a:extLst>
              <a:ext uri="{FF2B5EF4-FFF2-40B4-BE49-F238E27FC236}">
                <a16:creationId xmlns:a16="http://schemas.microsoft.com/office/drawing/2014/main" id="{890E1241-4A35-005F-6786-EF20CAB6A2D5}"/>
              </a:ext>
            </a:extLst>
          </p:cNvPr>
          <p:cNvCxnSpPr>
            <a:cxnSpLocks/>
          </p:cNvCxnSpPr>
          <p:nvPr>
            <p:custDataLst>
              <p:tags r:id="rId19"/>
            </p:custDataLst>
          </p:nvPr>
        </p:nvCxnSpPr>
        <p:spPr bwMode="auto">
          <a:xfrm>
            <a:off x="10105027"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75" name="Straight Connector 574">
            <a:extLst>
              <a:ext uri="{FF2B5EF4-FFF2-40B4-BE49-F238E27FC236}">
                <a16:creationId xmlns:a16="http://schemas.microsoft.com/office/drawing/2014/main" id="{F6BAF28A-B12D-E137-35E6-CAFF9512150B}"/>
              </a:ext>
            </a:extLst>
          </p:cNvPr>
          <p:cNvCxnSpPr>
            <a:cxnSpLocks/>
          </p:cNvCxnSpPr>
          <p:nvPr>
            <p:custDataLst>
              <p:tags r:id="rId20"/>
            </p:custDataLst>
          </p:nvPr>
        </p:nvCxnSpPr>
        <p:spPr bwMode="auto">
          <a:xfrm>
            <a:off x="11276122" y="1411263"/>
            <a:ext cx="0" cy="5109470"/>
          </a:xfrm>
          <a:prstGeom prst="line">
            <a:avLst/>
          </a:prstGeom>
          <a:ln w="6350" cap="flat" cmpd="sng" algn="ctr">
            <a:solidFill>
              <a:schemeClr val="bg1">
                <a:lumMod val="8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1" name="Slide Number Placeholder 5">
            <a:extLst>
              <a:ext uri="{FF2B5EF4-FFF2-40B4-BE49-F238E27FC236}">
                <a16:creationId xmlns:a16="http://schemas.microsoft.com/office/drawing/2014/main" id="{882AA1D9-5CFC-5F5C-5AF7-B90777FF06F3}"/>
              </a:ext>
            </a:extLst>
          </p:cNvPr>
          <p:cNvSpPr>
            <a:spLocks noGrp="1"/>
          </p:cNvSpPr>
          <p:nvPr>
            <p:ph type="sldNum" sz="quarter" idx="12"/>
          </p:nvPr>
        </p:nvSpPr>
        <p:spPr/>
        <p:txBody>
          <a:bodyPr/>
          <a:lstStyle/>
          <a:p>
            <a:fld id="{BCDE79FB-97BA-492B-8D57-F1373F9ADA95}" type="slidenum">
              <a:rPr lang="en-US" smtClean="0"/>
              <a:t>25</a:t>
            </a:fld>
            <a:endParaRPr lang="en-US"/>
          </a:p>
        </p:txBody>
      </p:sp>
      <p:sp>
        <p:nvSpPr>
          <p:cNvPr id="15" name="Title Placeholder 1">
            <a:extLst>
              <a:ext uri="{FF2B5EF4-FFF2-40B4-BE49-F238E27FC236}">
                <a16:creationId xmlns:a16="http://schemas.microsoft.com/office/drawing/2014/main" id="{740F6D3D-C5B3-E976-9727-820C0573D7D4}"/>
              </a:ext>
            </a:extLst>
          </p:cNvPr>
          <p:cNvSpPr>
            <a:spLocks noGrp="1"/>
          </p:cNvSpPr>
          <p:nvPr>
            <p:ph type="title"/>
          </p:nvPr>
        </p:nvSpPr>
        <p:spPr>
          <a:xfrm>
            <a:off x="1257300" y="272268"/>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a:t>Batch Zero Adjusted Timelines Comparison</a:t>
            </a:r>
          </a:p>
        </p:txBody>
      </p:sp>
      <p:cxnSp>
        <p:nvCxnSpPr>
          <p:cNvPr id="61" name="Straight Connector 60">
            <a:extLst>
              <a:ext uri="{FF2B5EF4-FFF2-40B4-BE49-F238E27FC236}">
                <a16:creationId xmlns:a16="http://schemas.microsoft.com/office/drawing/2014/main" id="{6258A9AD-D49B-363C-D7FD-CB91D7B93818}"/>
              </a:ext>
            </a:extLst>
          </p:cNvPr>
          <p:cNvCxnSpPr>
            <a:cxnSpLocks/>
          </p:cNvCxnSpPr>
          <p:nvPr>
            <p:custDataLst>
              <p:tags r:id="rId21"/>
            </p:custDataLst>
          </p:nvPr>
        </p:nvCxnSpPr>
        <p:spPr bwMode="auto">
          <a:xfrm>
            <a:off x="740664" y="6547081"/>
            <a:ext cx="10894122" cy="0"/>
          </a:xfrm>
          <a:prstGeom prst="line">
            <a:avLst/>
          </a:prstGeom>
          <a:ln w="190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DC5094E7-A8DA-10AE-DD12-9CF891AD1967}"/>
              </a:ext>
            </a:extLst>
          </p:cNvPr>
          <p:cNvSpPr txBox="1">
            <a:spLocks/>
          </p:cNvSpPr>
          <p:nvPr/>
        </p:nvSpPr>
        <p:spPr>
          <a:xfrm>
            <a:off x="2064618" y="1221880"/>
            <a:ext cx="2232921" cy="153888"/>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spc="-20">
                <a:cs typeface="+mn-cs"/>
              </a:rPr>
              <a:t>Activity</a:t>
            </a:r>
          </a:p>
        </p:txBody>
      </p:sp>
      <p:cxnSp>
        <p:nvCxnSpPr>
          <p:cNvPr id="419" name="Straight Connector 418">
            <a:extLst>
              <a:ext uri="{FF2B5EF4-FFF2-40B4-BE49-F238E27FC236}">
                <a16:creationId xmlns:a16="http://schemas.microsoft.com/office/drawing/2014/main" id="{5F4D3C94-5519-9250-982A-0E187170B53D}"/>
              </a:ext>
            </a:extLst>
          </p:cNvPr>
          <p:cNvCxnSpPr>
            <a:cxnSpLocks/>
          </p:cNvCxnSpPr>
          <p:nvPr>
            <p:custDataLst>
              <p:tags r:id="rId22"/>
            </p:custDataLst>
          </p:nvPr>
        </p:nvCxnSpPr>
        <p:spPr bwMode="auto">
          <a:xfrm>
            <a:off x="2064618" y="2766964"/>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4" name="Straight Connector 413">
            <a:extLst>
              <a:ext uri="{FF2B5EF4-FFF2-40B4-BE49-F238E27FC236}">
                <a16:creationId xmlns:a16="http://schemas.microsoft.com/office/drawing/2014/main" id="{602DEE1A-2C31-6681-B459-A35920317F58}"/>
              </a:ext>
            </a:extLst>
          </p:cNvPr>
          <p:cNvCxnSpPr>
            <a:cxnSpLocks/>
          </p:cNvCxnSpPr>
          <p:nvPr>
            <p:custDataLst>
              <p:tags r:id="rId23"/>
            </p:custDataLst>
          </p:nvPr>
        </p:nvCxnSpPr>
        <p:spPr bwMode="auto">
          <a:xfrm>
            <a:off x="2064618" y="1843107"/>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3" name="Straight Connector 412">
            <a:extLst>
              <a:ext uri="{FF2B5EF4-FFF2-40B4-BE49-F238E27FC236}">
                <a16:creationId xmlns:a16="http://schemas.microsoft.com/office/drawing/2014/main" id="{7A880485-D52F-B7F8-5480-BAE977A0DB1E}"/>
              </a:ext>
            </a:extLst>
          </p:cNvPr>
          <p:cNvCxnSpPr>
            <a:cxnSpLocks/>
          </p:cNvCxnSpPr>
          <p:nvPr>
            <p:custDataLst>
              <p:tags r:id="rId24"/>
            </p:custDataLst>
          </p:nvPr>
        </p:nvCxnSpPr>
        <p:spPr bwMode="auto">
          <a:xfrm>
            <a:off x="2064618" y="1629098"/>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6" name="Straight Connector 415">
            <a:extLst>
              <a:ext uri="{FF2B5EF4-FFF2-40B4-BE49-F238E27FC236}">
                <a16:creationId xmlns:a16="http://schemas.microsoft.com/office/drawing/2014/main" id="{90C7C1E8-5547-2A3F-4EFD-36EEA3B18BE4}"/>
              </a:ext>
            </a:extLst>
          </p:cNvPr>
          <p:cNvCxnSpPr>
            <a:cxnSpLocks/>
          </p:cNvCxnSpPr>
          <p:nvPr>
            <p:custDataLst>
              <p:tags r:id="rId25"/>
            </p:custDataLst>
          </p:nvPr>
        </p:nvCxnSpPr>
        <p:spPr bwMode="auto">
          <a:xfrm>
            <a:off x="2064618" y="2198031"/>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7" name="Straight Connector 416">
            <a:extLst>
              <a:ext uri="{FF2B5EF4-FFF2-40B4-BE49-F238E27FC236}">
                <a16:creationId xmlns:a16="http://schemas.microsoft.com/office/drawing/2014/main" id="{BEBA98DA-DCBA-9462-D342-7126A7993B5A}"/>
              </a:ext>
            </a:extLst>
          </p:cNvPr>
          <p:cNvCxnSpPr>
            <a:cxnSpLocks/>
          </p:cNvCxnSpPr>
          <p:nvPr>
            <p:custDataLst>
              <p:tags r:id="rId26"/>
            </p:custDataLst>
          </p:nvPr>
        </p:nvCxnSpPr>
        <p:spPr bwMode="auto">
          <a:xfrm>
            <a:off x="2064618" y="2412040"/>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25" name="TextBox 224">
            <a:extLst>
              <a:ext uri="{FF2B5EF4-FFF2-40B4-BE49-F238E27FC236}">
                <a16:creationId xmlns:a16="http://schemas.microsoft.com/office/drawing/2014/main" id="{CF79D84D-0884-0C2A-3865-1BE2733E9418}"/>
              </a:ext>
            </a:extLst>
          </p:cNvPr>
          <p:cNvSpPr txBox="1">
            <a:spLocks/>
          </p:cNvSpPr>
          <p:nvPr/>
        </p:nvSpPr>
        <p:spPr>
          <a:xfrm>
            <a:off x="2064618" y="2809755"/>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RPG Comment period and Board approval</a:t>
            </a:r>
          </a:p>
        </p:txBody>
      </p:sp>
      <p:sp>
        <p:nvSpPr>
          <p:cNvPr id="249" name="TextBox 248">
            <a:extLst>
              <a:ext uri="{FF2B5EF4-FFF2-40B4-BE49-F238E27FC236}">
                <a16:creationId xmlns:a16="http://schemas.microsoft.com/office/drawing/2014/main" id="{584CE580-77C4-6D7A-6CCF-B6ACFCF5C8C2}"/>
              </a:ext>
            </a:extLst>
          </p:cNvPr>
          <p:cNvSpPr txBox="1">
            <a:spLocks/>
          </p:cNvSpPr>
          <p:nvPr/>
        </p:nvSpPr>
        <p:spPr>
          <a:xfrm>
            <a:off x="2064618" y="2240822"/>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247" name="TextBox 246">
            <a:extLst>
              <a:ext uri="{FF2B5EF4-FFF2-40B4-BE49-F238E27FC236}">
                <a16:creationId xmlns:a16="http://schemas.microsoft.com/office/drawing/2014/main" id="{05448358-AC23-F0D2-AD75-8D5F0EA53CEE}"/>
              </a:ext>
            </a:extLst>
          </p:cNvPr>
          <p:cNvSpPr txBox="1">
            <a:spLocks/>
          </p:cNvSpPr>
          <p:nvPr/>
        </p:nvSpPr>
        <p:spPr>
          <a:xfrm>
            <a:off x="2064618" y="1671889"/>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(15 weeks)</a:t>
            </a:r>
          </a:p>
        </p:txBody>
      </p:sp>
      <p:sp>
        <p:nvSpPr>
          <p:cNvPr id="255" name="TextBox 254">
            <a:extLst>
              <a:ext uri="{FF2B5EF4-FFF2-40B4-BE49-F238E27FC236}">
                <a16:creationId xmlns:a16="http://schemas.microsoft.com/office/drawing/2014/main" id="{C9B5328F-1895-D49B-C875-669C8B22114C}"/>
              </a:ext>
            </a:extLst>
          </p:cNvPr>
          <p:cNvSpPr txBox="1">
            <a:spLocks/>
          </p:cNvSpPr>
          <p:nvPr/>
        </p:nvSpPr>
        <p:spPr>
          <a:xfrm>
            <a:off x="2064618" y="1451637"/>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245" name="TextBox 244">
            <a:extLst>
              <a:ext uri="{FF2B5EF4-FFF2-40B4-BE49-F238E27FC236}">
                <a16:creationId xmlns:a16="http://schemas.microsoft.com/office/drawing/2014/main" id="{F8971A7A-F48B-CC47-1789-E45242526240}"/>
              </a:ext>
            </a:extLst>
          </p:cNvPr>
          <p:cNvSpPr txBox="1">
            <a:spLocks/>
          </p:cNvSpPr>
          <p:nvPr/>
        </p:nvSpPr>
        <p:spPr>
          <a:xfrm>
            <a:off x="2064618" y="1885898"/>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251" name="TextBox 250">
            <a:extLst>
              <a:ext uri="{FF2B5EF4-FFF2-40B4-BE49-F238E27FC236}">
                <a16:creationId xmlns:a16="http://schemas.microsoft.com/office/drawing/2014/main" id="{41403475-27EE-CEE7-F13B-A8A935622890}"/>
              </a:ext>
            </a:extLst>
          </p:cNvPr>
          <p:cNvSpPr txBox="1">
            <a:spLocks/>
          </p:cNvSpPr>
          <p:nvPr/>
        </p:nvSpPr>
        <p:spPr>
          <a:xfrm>
            <a:off x="2064618" y="2454831"/>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grpSp>
        <p:nvGrpSpPr>
          <p:cNvPr id="18" name="Group 17">
            <a:extLst>
              <a:ext uri="{FF2B5EF4-FFF2-40B4-BE49-F238E27FC236}">
                <a16:creationId xmlns:a16="http://schemas.microsoft.com/office/drawing/2014/main" id="{50E75FBD-B8C5-55BA-E656-54A8598CEE55}"/>
              </a:ext>
            </a:extLst>
          </p:cNvPr>
          <p:cNvGrpSpPr/>
          <p:nvPr/>
        </p:nvGrpSpPr>
        <p:grpSpPr>
          <a:xfrm>
            <a:off x="740664" y="1401639"/>
            <a:ext cx="10894122" cy="3432698"/>
            <a:chOff x="740664" y="1401639"/>
            <a:chExt cx="10894122" cy="3432698"/>
          </a:xfrm>
        </p:grpSpPr>
        <p:cxnSp>
          <p:nvCxnSpPr>
            <p:cNvPr id="60" name="Straight Connector 59">
              <a:extLst>
                <a:ext uri="{FF2B5EF4-FFF2-40B4-BE49-F238E27FC236}">
                  <a16:creationId xmlns:a16="http://schemas.microsoft.com/office/drawing/2014/main" id="{89B79176-41BE-15A8-D0DD-B0FAA0FB1EA5}"/>
                </a:ext>
              </a:extLst>
            </p:cNvPr>
            <p:cNvCxnSpPr>
              <a:cxnSpLocks/>
            </p:cNvCxnSpPr>
            <p:nvPr>
              <p:custDataLst>
                <p:tags r:id="rId61"/>
              </p:custDataLst>
            </p:nvPr>
          </p:nvCxnSpPr>
          <p:spPr bwMode="auto">
            <a:xfrm flipV="1">
              <a:off x="740664" y="1401639"/>
              <a:ext cx="10894122" cy="7207"/>
            </a:xfrm>
            <a:prstGeom prst="line">
              <a:avLst/>
            </a:prstGeom>
            <a:ln w="1270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CB890BD5-0D6E-91AB-CAA5-38011D4CABCF}"/>
                </a:ext>
              </a:extLst>
            </p:cNvPr>
            <p:cNvCxnSpPr>
              <a:cxnSpLocks/>
            </p:cNvCxnSpPr>
            <p:nvPr>
              <p:custDataLst>
                <p:tags r:id="rId62"/>
              </p:custDataLst>
            </p:nvPr>
          </p:nvCxnSpPr>
          <p:spPr bwMode="auto">
            <a:xfrm>
              <a:off x="740664" y="3121592"/>
              <a:ext cx="10894122"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1" name="Straight Connector 630">
              <a:extLst>
                <a:ext uri="{FF2B5EF4-FFF2-40B4-BE49-F238E27FC236}">
                  <a16:creationId xmlns:a16="http://schemas.microsoft.com/office/drawing/2014/main" id="{D2F3C9B7-4612-716A-4506-DF32D05C2B46}"/>
                </a:ext>
              </a:extLst>
            </p:cNvPr>
            <p:cNvCxnSpPr>
              <a:cxnSpLocks/>
            </p:cNvCxnSpPr>
            <p:nvPr>
              <p:custDataLst>
                <p:tags r:id="rId63"/>
              </p:custDataLst>
            </p:nvPr>
          </p:nvCxnSpPr>
          <p:spPr bwMode="auto">
            <a:xfrm>
              <a:off x="740664" y="4834337"/>
              <a:ext cx="10894122" cy="0"/>
            </a:xfrm>
            <a:prstGeom prst="line">
              <a:avLst/>
            </a:prstGeom>
            <a:ln w="6350" cap="flat" cmpd="sng" algn="ctr">
              <a:solidFill>
                <a:schemeClr val="tx1"/>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grpSp>
      <p:sp>
        <p:nvSpPr>
          <p:cNvPr id="197" name="TextBox 196">
            <a:extLst>
              <a:ext uri="{FF2B5EF4-FFF2-40B4-BE49-F238E27FC236}">
                <a16:creationId xmlns:a16="http://schemas.microsoft.com/office/drawing/2014/main" id="{A89325FE-D9EA-1E58-BBA1-9CB48DAA549F}"/>
              </a:ext>
            </a:extLst>
          </p:cNvPr>
          <p:cNvSpPr txBox="1"/>
          <p:nvPr/>
        </p:nvSpPr>
        <p:spPr>
          <a:xfrm>
            <a:off x="4824212"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199" name="TextBox 198">
            <a:extLst>
              <a:ext uri="{FF2B5EF4-FFF2-40B4-BE49-F238E27FC236}">
                <a16:creationId xmlns:a16="http://schemas.microsoft.com/office/drawing/2014/main" id="{16444D42-9D02-2720-9133-14D2EC9F4911}"/>
              </a:ext>
            </a:extLst>
          </p:cNvPr>
          <p:cNvSpPr txBox="1"/>
          <p:nvPr/>
        </p:nvSpPr>
        <p:spPr>
          <a:xfrm>
            <a:off x="5230429"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201" name="TextBox 200">
            <a:extLst>
              <a:ext uri="{FF2B5EF4-FFF2-40B4-BE49-F238E27FC236}">
                <a16:creationId xmlns:a16="http://schemas.microsoft.com/office/drawing/2014/main" id="{2959A7A1-B8CC-760D-396A-78DC92544147}"/>
              </a:ext>
            </a:extLst>
          </p:cNvPr>
          <p:cNvSpPr txBox="1"/>
          <p:nvPr/>
        </p:nvSpPr>
        <p:spPr>
          <a:xfrm>
            <a:off x="5636645"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Oct</a:t>
            </a:r>
          </a:p>
        </p:txBody>
      </p:sp>
      <p:sp>
        <p:nvSpPr>
          <p:cNvPr id="203" name="TextBox 202">
            <a:extLst>
              <a:ext uri="{FF2B5EF4-FFF2-40B4-BE49-F238E27FC236}">
                <a16:creationId xmlns:a16="http://schemas.microsoft.com/office/drawing/2014/main" id="{F84E043E-A3E2-6337-DA70-F650BDC5646C}"/>
              </a:ext>
            </a:extLst>
          </p:cNvPr>
          <p:cNvSpPr txBox="1"/>
          <p:nvPr/>
        </p:nvSpPr>
        <p:spPr>
          <a:xfrm>
            <a:off x="6042862"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Nov</a:t>
            </a:r>
          </a:p>
        </p:txBody>
      </p:sp>
      <p:sp>
        <p:nvSpPr>
          <p:cNvPr id="195" name="TextBox 194">
            <a:extLst>
              <a:ext uri="{FF2B5EF4-FFF2-40B4-BE49-F238E27FC236}">
                <a16:creationId xmlns:a16="http://schemas.microsoft.com/office/drawing/2014/main" id="{399D4BDC-9995-E2BA-4E11-E391D5050552}"/>
              </a:ext>
            </a:extLst>
          </p:cNvPr>
          <p:cNvSpPr txBox="1"/>
          <p:nvPr/>
        </p:nvSpPr>
        <p:spPr>
          <a:xfrm>
            <a:off x="441799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sp>
        <p:nvSpPr>
          <p:cNvPr id="205" name="TextBox 204">
            <a:extLst>
              <a:ext uri="{FF2B5EF4-FFF2-40B4-BE49-F238E27FC236}">
                <a16:creationId xmlns:a16="http://schemas.microsoft.com/office/drawing/2014/main" id="{19D72678-BD38-5069-41D1-688E4D3C6C3B}"/>
              </a:ext>
            </a:extLst>
          </p:cNvPr>
          <p:cNvSpPr txBox="1"/>
          <p:nvPr/>
        </p:nvSpPr>
        <p:spPr>
          <a:xfrm>
            <a:off x="6449078"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Dec</a:t>
            </a:r>
          </a:p>
        </p:txBody>
      </p:sp>
      <p:sp>
        <p:nvSpPr>
          <p:cNvPr id="209" name="TextBox 208">
            <a:extLst>
              <a:ext uri="{FF2B5EF4-FFF2-40B4-BE49-F238E27FC236}">
                <a16:creationId xmlns:a16="http://schemas.microsoft.com/office/drawing/2014/main" id="{7B318D5B-1E8E-EF01-E2AD-79B7B6137D8C}"/>
              </a:ext>
            </a:extLst>
          </p:cNvPr>
          <p:cNvSpPr txBox="1"/>
          <p:nvPr/>
        </p:nvSpPr>
        <p:spPr>
          <a:xfrm>
            <a:off x="7261511"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Feb</a:t>
            </a:r>
          </a:p>
        </p:txBody>
      </p:sp>
      <p:sp>
        <p:nvSpPr>
          <p:cNvPr id="211" name="TextBox 210">
            <a:extLst>
              <a:ext uri="{FF2B5EF4-FFF2-40B4-BE49-F238E27FC236}">
                <a16:creationId xmlns:a16="http://schemas.microsoft.com/office/drawing/2014/main" id="{898438C4-D226-442D-D548-92432F286223}"/>
              </a:ext>
            </a:extLst>
          </p:cNvPr>
          <p:cNvSpPr txBox="1"/>
          <p:nvPr/>
        </p:nvSpPr>
        <p:spPr>
          <a:xfrm>
            <a:off x="7667727"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Mar</a:t>
            </a:r>
          </a:p>
        </p:txBody>
      </p:sp>
      <p:sp>
        <p:nvSpPr>
          <p:cNvPr id="213" name="TextBox 212">
            <a:extLst>
              <a:ext uri="{FF2B5EF4-FFF2-40B4-BE49-F238E27FC236}">
                <a16:creationId xmlns:a16="http://schemas.microsoft.com/office/drawing/2014/main" id="{E6AC00C8-2C57-EE37-E311-E55EE935DAFB}"/>
              </a:ext>
            </a:extLst>
          </p:cNvPr>
          <p:cNvSpPr txBox="1"/>
          <p:nvPr/>
        </p:nvSpPr>
        <p:spPr>
          <a:xfrm>
            <a:off x="807394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Apr</a:t>
            </a:r>
          </a:p>
        </p:txBody>
      </p:sp>
      <p:sp>
        <p:nvSpPr>
          <p:cNvPr id="215" name="TextBox 214">
            <a:extLst>
              <a:ext uri="{FF2B5EF4-FFF2-40B4-BE49-F238E27FC236}">
                <a16:creationId xmlns:a16="http://schemas.microsoft.com/office/drawing/2014/main" id="{06C59A49-E64F-A6E5-F3DC-D1C34A4BFEC2}"/>
              </a:ext>
            </a:extLst>
          </p:cNvPr>
          <p:cNvSpPr txBox="1"/>
          <p:nvPr/>
        </p:nvSpPr>
        <p:spPr>
          <a:xfrm>
            <a:off x="8480160"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May</a:t>
            </a:r>
          </a:p>
        </p:txBody>
      </p:sp>
      <p:sp>
        <p:nvSpPr>
          <p:cNvPr id="217" name="TextBox 216">
            <a:extLst>
              <a:ext uri="{FF2B5EF4-FFF2-40B4-BE49-F238E27FC236}">
                <a16:creationId xmlns:a16="http://schemas.microsoft.com/office/drawing/2014/main" id="{B8815089-437B-C814-1C20-56EB81176F24}"/>
              </a:ext>
            </a:extLst>
          </p:cNvPr>
          <p:cNvSpPr txBox="1"/>
          <p:nvPr/>
        </p:nvSpPr>
        <p:spPr>
          <a:xfrm>
            <a:off x="888637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Jun</a:t>
            </a:r>
          </a:p>
        </p:txBody>
      </p:sp>
      <p:sp>
        <p:nvSpPr>
          <p:cNvPr id="219" name="TextBox 218">
            <a:extLst>
              <a:ext uri="{FF2B5EF4-FFF2-40B4-BE49-F238E27FC236}">
                <a16:creationId xmlns:a16="http://schemas.microsoft.com/office/drawing/2014/main" id="{5FD940B7-9F60-58E4-32A8-9885A49F01A6}"/>
              </a:ext>
            </a:extLst>
          </p:cNvPr>
          <p:cNvSpPr txBox="1"/>
          <p:nvPr/>
        </p:nvSpPr>
        <p:spPr>
          <a:xfrm>
            <a:off x="9698810"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Aug</a:t>
            </a:r>
          </a:p>
        </p:txBody>
      </p:sp>
      <p:sp>
        <p:nvSpPr>
          <p:cNvPr id="221" name="TextBox 220">
            <a:extLst>
              <a:ext uri="{FF2B5EF4-FFF2-40B4-BE49-F238E27FC236}">
                <a16:creationId xmlns:a16="http://schemas.microsoft.com/office/drawing/2014/main" id="{494CE651-133E-956B-A5F4-104FAA7601A8}"/>
              </a:ext>
            </a:extLst>
          </p:cNvPr>
          <p:cNvSpPr txBox="1"/>
          <p:nvPr/>
        </p:nvSpPr>
        <p:spPr>
          <a:xfrm>
            <a:off x="1051124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Oct</a:t>
            </a:r>
          </a:p>
        </p:txBody>
      </p:sp>
      <p:sp>
        <p:nvSpPr>
          <p:cNvPr id="207" name="TextBox 206">
            <a:extLst>
              <a:ext uri="{FF2B5EF4-FFF2-40B4-BE49-F238E27FC236}">
                <a16:creationId xmlns:a16="http://schemas.microsoft.com/office/drawing/2014/main" id="{B114C42A-8E00-B340-505D-8347A0F7A08C}"/>
              </a:ext>
            </a:extLst>
          </p:cNvPr>
          <p:cNvSpPr txBox="1"/>
          <p:nvPr/>
        </p:nvSpPr>
        <p:spPr>
          <a:xfrm>
            <a:off x="6855294"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Jan</a:t>
            </a:r>
          </a:p>
        </p:txBody>
      </p:sp>
      <p:sp>
        <p:nvSpPr>
          <p:cNvPr id="223" name="TextBox 222">
            <a:extLst>
              <a:ext uri="{FF2B5EF4-FFF2-40B4-BE49-F238E27FC236}">
                <a16:creationId xmlns:a16="http://schemas.microsoft.com/office/drawing/2014/main" id="{1A3CCF00-F18D-016A-1373-58E03D81DA82}"/>
              </a:ext>
            </a:extLst>
          </p:cNvPr>
          <p:cNvSpPr txBox="1"/>
          <p:nvPr/>
        </p:nvSpPr>
        <p:spPr>
          <a:xfrm>
            <a:off x="1132367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Dec</a:t>
            </a:r>
          </a:p>
        </p:txBody>
      </p:sp>
      <p:sp>
        <p:nvSpPr>
          <p:cNvPr id="2" name="TextBox 1">
            <a:extLst>
              <a:ext uri="{FF2B5EF4-FFF2-40B4-BE49-F238E27FC236}">
                <a16:creationId xmlns:a16="http://schemas.microsoft.com/office/drawing/2014/main" id="{DA7EB372-1A69-7D61-DBDA-3DCE241C43E8}"/>
              </a:ext>
            </a:extLst>
          </p:cNvPr>
          <p:cNvSpPr txBox="1"/>
          <p:nvPr/>
        </p:nvSpPr>
        <p:spPr>
          <a:xfrm>
            <a:off x="10917459"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Nov</a:t>
            </a:r>
          </a:p>
        </p:txBody>
      </p:sp>
      <p:sp>
        <p:nvSpPr>
          <p:cNvPr id="5" name="TextBox 4">
            <a:extLst>
              <a:ext uri="{FF2B5EF4-FFF2-40B4-BE49-F238E27FC236}">
                <a16:creationId xmlns:a16="http://schemas.microsoft.com/office/drawing/2014/main" id="{6F936925-C17D-ADD3-5980-1C6E3F363F0C}"/>
              </a:ext>
            </a:extLst>
          </p:cNvPr>
          <p:cNvSpPr txBox="1"/>
          <p:nvPr/>
        </p:nvSpPr>
        <p:spPr>
          <a:xfrm>
            <a:off x="10105026"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Sep</a:t>
            </a:r>
          </a:p>
        </p:txBody>
      </p:sp>
      <p:sp>
        <p:nvSpPr>
          <p:cNvPr id="7" name="TextBox 6">
            <a:extLst>
              <a:ext uri="{FF2B5EF4-FFF2-40B4-BE49-F238E27FC236}">
                <a16:creationId xmlns:a16="http://schemas.microsoft.com/office/drawing/2014/main" id="{79CEDCA0-6138-76E4-71C1-439CDAB25B99}"/>
              </a:ext>
            </a:extLst>
          </p:cNvPr>
          <p:cNvSpPr txBox="1"/>
          <p:nvPr/>
        </p:nvSpPr>
        <p:spPr>
          <a:xfrm>
            <a:off x="9292593" y="1221880"/>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Jul</a:t>
            </a:r>
          </a:p>
        </p:txBody>
      </p:sp>
      <p:cxnSp>
        <p:nvCxnSpPr>
          <p:cNvPr id="14" name="Straight Connector 13">
            <a:extLst>
              <a:ext uri="{FF2B5EF4-FFF2-40B4-BE49-F238E27FC236}">
                <a16:creationId xmlns:a16="http://schemas.microsoft.com/office/drawing/2014/main" id="{B6476926-46DE-6434-F387-84B5B9865805}"/>
              </a:ext>
            </a:extLst>
          </p:cNvPr>
          <p:cNvCxnSpPr>
            <a:cxnSpLocks/>
          </p:cNvCxnSpPr>
          <p:nvPr>
            <p:custDataLst>
              <p:tags r:id="rId27"/>
            </p:custDataLst>
          </p:nvPr>
        </p:nvCxnSpPr>
        <p:spPr bwMode="auto">
          <a:xfrm>
            <a:off x="4417996" y="1168911"/>
            <a:ext cx="2377719"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27C7F8D-DB9F-6F5E-B17C-D017BF0B9F85}"/>
              </a:ext>
            </a:extLst>
          </p:cNvPr>
          <p:cNvCxnSpPr>
            <a:cxnSpLocks/>
          </p:cNvCxnSpPr>
          <p:nvPr>
            <p:custDataLst>
              <p:tags r:id="rId28"/>
            </p:custDataLst>
          </p:nvPr>
        </p:nvCxnSpPr>
        <p:spPr bwMode="auto">
          <a:xfrm>
            <a:off x="6855294" y="1168911"/>
            <a:ext cx="4747783"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B050E78B-5701-13DD-DB09-43E789277397}"/>
              </a:ext>
            </a:extLst>
          </p:cNvPr>
          <p:cNvSpPr txBox="1"/>
          <p:nvPr/>
        </p:nvSpPr>
        <p:spPr>
          <a:xfrm>
            <a:off x="4417996" y="976289"/>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2026</a:t>
            </a:r>
          </a:p>
        </p:txBody>
      </p:sp>
      <p:sp>
        <p:nvSpPr>
          <p:cNvPr id="29" name="TextBox 28">
            <a:extLst>
              <a:ext uri="{FF2B5EF4-FFF2-40B4-BE49-F238E27FC236}">
                <a16:creationId xmlns:a16="http://schemas.microsoft.com/office/drawing/2014/main" id="{4327D2A2-AEFE-9251-0EF3-CE96AD36DF01}"/>
              </a:ext>
            </a:extLst>
          </p:cNvPr>
          <p:cNvSpPr txBox="1"/>
          <p:nvPr/>
        </p:nvSpPr>
        <p:spPr>
          <a:xfrm>
            <a:off x="6855294" y="976289"/>
            <a:ext cx="279400" cy="153888"/>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a:cs typeface="+mn-cs"/>
              </a:rPr>
              <a:t>2027</a:t>
            </a:r>
          </a:p>
        </p:txBody>
      </p:sp>
      <p:cxnSp>
        <p:nvCxnSpPr>
          <p:cNvPr id="34" name="Straight Connector 33">
            <a:extLst>
              <a:ext uri="{FF2B5EF4-FFF2-40B4-BE49-F238E27FC236}">
                <a16:creationId xmlns:a16="http://schemas.microsoft.com/office/drawing/2014/main" id="{215A72C3-5518-C747-7C6D-4D7A52460805}"/>
              </a:ext>
            </a:extLst>
          </p:cNvPr>
          <p:cNvCxnSpPr>
            <a:cxnSpLocks/>
          </p:cNvCxnSpPr>
          <p:nvPr>
            <p:custDataLst>
              <p:tags r:id="rId29"/>
            </p:custDataLst>
          </p:nvPr>
        </p:nvCxnSpPr>
        <p:spPr bwMode="gray">
          <a:xfrm>
            <a:off x="8886376" y="2846426"/>
            <a:ext cx="132602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5B77C6FD-6CF3-B12D-632E-C0B0B8C13A16}"/>
              </a:ext>
            </a:extLst>
          </p:cNvPr>
          <p:cNvCxnSpPr>
            <a:cxnSpLocks/>
          </p:cNvCxnSpPr>
          <p:nvPr>
            <p:custDataLst>
              <p:tags r:id="rId30"/>
            </p:custDataLst>
          </p:nvPr>
        </p:nvCxnSpPr>
        <p:spPr bwMode="gray">
          <a:xfrm>
            <a:off x="7261511" y="2284716"/>
            <a:ext cx="406216"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6EFAEDCE-412A-D04A-62AA-46EF819DC11C}"/>
              </a:ext>
            </a:extLst>
          </p:cNvPr>
          <p:cNvCxnSpPr>
            <a:cxnSpLocks/>
          </p:cNvCxnSpPr>
          <p:nvPr>
            <p:custDataLst>
              <p:tags r:id="rId31"/>
            </p:custDataLst>
          </p:nvPr>
        </p:nvCxnSpPr>
        <p:spPr bwMode="gray">
          <a:xfrm>
            <a:off x="5453107" y="1736102"/>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BDD62C97-1F0A-63D9-428D-A3B505A24918}"/>
              </a:ext>
            </a:extLst>
          </p:cNvPr>
          <p:cNvCxnSpPr>
            <a:cxnSpLocks/>
          </p:cNvCxnSpPr>
          <p:nvPr>
            <p:custDataLst>
              <p:tags r:id="rId32"/>
            </p:custDataLst>
          </p:nvPr>
        </p:nvCxnSpPr>
        <p:spPr bwMode="gray">
          <a:xfrm>
            <a:off x="4417996" y="1495529"/>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39E579D-F702-12B0-4CBC-8872F7CDDA45}"/>
              </a:ext>
            </a:extLst>
          </p:cNvPr>
          <p:cNvCxnSpPr>
            <a:cxnSpLocks/>
          </p:cNvCxnSpPr>
          <p:nvPr>
            <p:custDataLst>
              <p:tags r:id="rId33"/>
            </p:custDataLst>
          </p:nvPr>
        </p:nvCxnSpPr>
        <p:spPr bwMode="gray">
          <a:xfrm>
            <a:off x="5711451" y="2020569"/>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41C7578C-FF94-CF09-FE1E-F8BEA0A7C54A}"/>
              </a:ext>
            </a:extLst>
          </p:cNvPr>
          <p:cNvCxnSpPr>
            <a:cxnSpLocks/>
          </p:cNvCxnSpPr>
          <p:nvPr>
            <p:custDataLst>
              <p:tags r:id="rId34"/>
            </p:custDataLst>
          </p:nvPr>
        </p:nvCxnSpPr>
        <p:spPr bwMode="gray">
          <a:xfrm>
            <a:off x="7596956" y="2589502"/>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83" name="Rectangle 682">
            <a:extLst>
              <a:ext uri="{FF2B5EF4-FFF2-40B4-BE49-F238E27FC236}">
                <a16:creationId xmlns:a16="http://schemas.microsoft.com/office/drawing/2014/main" id="{C309AB40-EAF7-0976-766D-2EA4551D9C69}"/>
              </a:ext>
            </a:extLst>
          </p:cNvPr>
          <p:cNvSpPr>
            <a:spLocks/>
          </p:cNvSpPr>
          <p:nvPr/>
        </p:nvSpPr>
        <p:spPr>
          <a:xfrm>
            <a:off x="740663" y="1458621"/>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en-US" sz="1200" b="1"/>
              <a:t>Old Batch Zero Timeline</a:t>
            </a:r>
          </a:p>
        </p:txBody>
      </p:sp>
      <p:sp>
        <p:nvSpPr>
          <p:cNvPr id="20" name="TextBox 19">
            <a:extLst>
              <a:ext uri="{FF2B5EF4-FFF2-40B4-BE49-F238E27FC236}">
                <a16:creationId xmlns:a16="http://schemas.microsoft.com/office/drawing/2014/main" id="{C8FAC977-A3D5-3CE9-D8A6-09ACDB6CEC2E}"/>
              </a:ext>
            </a:extLst>
          </p:cNvPr>
          <p:cNvSpPr txBox="1">
            <a:spLocks/>
          </p:cNvSpPr>
          <p:nvPr/>
        </p:nvSpPr>
        <p:spPr>
          <a:xfrm>
            <a:off x="740663" y="1221880"/>
            <a:ext cx="1145841" cy="153888"/>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000" b="1" spc="-20">
                <a:cs typeface="+mn-cs"/>
              </a:rPr>
              <a:t>Scenario</a:t>
            </a:r>
          </a:p>
        </p:txBody>
      </p:sp>
      <p:grpSp>
        <p:nvGrpSpPr>
          <p:cNvPr id="567" name="Group 566">
            <a:extLst>
              <a:ext uri="{FF2B5EF4-FFF2-40B4-BE49-F238E27FC236}">
                <a16:creationId xmlns:a16="http://schemas.microsoft.com/office/drawing/2014/main" id="{2C2FF8C1-4D62-784B-1017-E005D414BDF6}"/>
              </a:ext>
            </a:extLst>
          </p:cNvPr>
          <p:cNvGrpSpPr/>
          <p:nvPr/>
        </p:nvGrpSpPr>
        <p:grpSpPr>
          <a:xfrm>
            <a:off x="8885584" y="654189"/>
            <a:ext cx="2749202" cy="164810"/>
            <a:chOff x="7124262" y="654189"/>
            <a:chExt cx="2749202" cy="164810"/>
          </a:xfrm>
        </p:grpSpPr>
        <p:sp>
          <p:nvSpPr>
            <p:cNvPr id="3" name="Star: 5 Points 2">
              <a:extLst>
                <a:ext uri="{FF2B5EF4-FFF2-40B4-BE49-F238E27FC236}">
                  <a16:creationId xmlns:a16="http://schemas.microsoft.com/office/drawing/2014/main" id="{5B843502-2D05-DEBA-72AB-E3E6658A3B12}"/>
                </a:ext>
              </a:extLst>
            </p:cNvPr>
            <p:cNvSpPr/>
            <p:nvPr/>
          </p:nvSpPr>
          <p:spPr>
            <a:xfrm>
              <a:off x="7124262" y="654189"/>
              <a:ext cx="183405" cy="164810"/>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BB359276-9995-9D11-B197-73DB1DE42B5E}"/>
                </a:ext>
              </a:extLst>
            </p:cNvPr>
            <p:cNvSpPr txBox="1"/>
            <p:nvPr/>
          </p:nvSpPr>
          <p:spPr>
            <a:xfrm>
              <a:off x="7347013" y="655803"/>
              <a:ext cx="2526451"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Potential Batch 1 start date (case building)</a:t>
              </a:r>
            </a:p>
          </p:txBody>
        </p:sp>
      </p:grpSp>
      <p:grpSp>
        <p:nvGrpSpPr>
          <p:cNvPr id="566" name="Group 565">
            <a:extLst>
              <a:ext uri="{FF2B5EF4-FFF2-40B4-BE49-F238E27FC236}">
                <a16:creationId xmlns:a16="http://schemas.microsoft.com/office/drawing/2014/main" id="{F7EF5B74-C14B-66B9-E6EE-1CC6D4178FFB}"/>
              </a:ext>
            </a:extLst>
          </p:cNvPr>
          <p:cNvGrpSpPr/>
          <p:nvPr/>
        </p:nvGrpSpPr>
        <p:grpSpPr>
          <a:xfrm>
            <a:off x="4708382" y="655803"/>
            <a:ext cx="1880396" cy="161583"/>
            <a:chOff x="5172498" y="655803"/>
            <a:chExt cx="1880396" cy="161583"/>
          </a:xfrm>
        </p:grpSpPr>
        <p:cxnSp>
          <p:nvCxnSpPr>
            <p:cNvPr id="6" name="Straight Connector 5">
              <a:extLst>
                <a:ext uri="{FF2B5EF4-FFF2-40B4-BE49-F238E27FC236}">
                  <a16:creationId xmlns:a16="http://schemas.microsoft.com/office/drawing/2014/main" id="{89785806-425B-9A6B-D0E5-0CE63F6C6297}"/>
                </a:ext>
              </a:extLst>
            </p:cNvPr>
            <p:cNvCxnSpPr>
              <a:cxnSpLocks/>
            </p:cNvCxnSpPr>
            <p:nvPr>
              <p:custDataLst>
                <p:tags r:id="rId60"/>
              </p:custDataLst>
            </p:nvPr>
          </p:nvCxnSpPr>
          <p:spPr bwMode="gray">
            <a:xfrm>
              <a:off x="5172498" y="736594"/>
              <a:ext cx="248906"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207B3FA5-8191-FC82-1E9A-D2320D3A9381}"/>
                </a:ext>
              </a:extLst>
            </p:cNvPr>
            <p:cNvSpPr txBox="1"/>
            <p:nvPr/>
          </p:nvSpPr>
          <p:spPr>
            <a:xfrm>
              <a:off x="5554103" y="655803"/>
              <a:ext cx="1498791"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Activity getting extended</a:t>
              </a:r>
            </a:p>
          </p:txBody>
        </p:sp>
      </p:grpSp>
      <p:sp>
        <p:nvSpPr>
          <p:cNvPr id="570" name="Star: 5 Points 569">
            <a:extLst>
              <a:ext uri="{FF2B5EF4-FFF2-40B4-BE49-F238E27FC236}">
                <a16:creationId xmlns:a16="http://schemas.microsoft.com/office/drawing/2014/main" id="{8ED75A4E-BAD6-4BBC-317A-747CB34DF6C0}"/>
              </a:ext>
            </a:extLst>
          </p:cNvPr>
          <p:cNvSpPr/>
          <p:nvPr/>
        </p:nvSpPr>
        <p:spPr>
          <a:xfrm>
            <a:off x="7162323" y="1916749"/>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4" name="Star: 5 Points 573">
            <a:extLst>
              <a:ext uri="{FF2B5EF4-FFF2-40B4-BE49-F238E27FC236}">
                <a16:creationId xmlns:a16="http://schemas.microsoft.com/office/drawing/2014/main" id="{84279696-6BAE-9571-6B9C-D32D11B0F771}"/>
              </a:ext>
            </a:extLst>
          </p:cNvPr>
          <p:cNvSpPr/>
          <p:nvPr/>
        </p:nvSpPr>
        <p:spPr>
          <a:xfrm>
            <a:off x="7603314" y="2193907"/>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9" name="Group 578">
            <a:extLst>
              <a:ext uri="{FF2B5EF4-FFF2-40B4-BE49-F238E27FC236}">
                <a16:creationId xmlns:a16="http://schemas.microsoft.com/office/drawing/2014/main" id="{B14E93A1-86BE-FDA1-25F2-6681121A4601}"/>
              </a:ext>
            </a:extLst>
          </p:cNvPr>
          <p:cNvGrpSpPr/>
          <p:nvPr/>
        </p:nvGrpSpPr>
        <p:grpSpPr>
          <a:xfrm>
            <a:off x="6753131" y="654189"/>
            <a:ext cx="1968099" cy="164810"/>
            <a:chOff x="6295912" y="654189"/>
            <a:chExt cx="1968099" cy="164810"/>
          </a:xfrm>
        </p:grpSpPr>
        <p:sp>
          <p:nvSpPr>
            <p:cNvPr id="577" name="Star: 5 Points 576">
              <a:extLst>
                <a:ext uri="{FF2B5EF4-FFF2-40B4-BE49-F238E27FC236}">
                  <a16:creationId xmlns:a16="http://schemas.microsoft.com/office/drawing/2014/main" id="{A8467B6B-447C-C793-8BA1-FCFDF78C250A}"/>
                </a:ext>
              </a:extLst>
            </p:cNvPr>
            <p:cNvSpPr/>
            <p:nvPr/>
          </p:nvSpPr>
          <p:spPr>
            <a:xfrm>
              <a:off x="6295912" y="654189"/>
              <a:ext cx="183405" cy="164810"/>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8" name="TextBox 577">
              <a:extLst>
                <a:ext uri="{FF2B5EF4-FFF2-40B4-BE49-F238E27FC236}">
                  <a16:creationId xmlns:a16="http://schemas.microsoft.com/office/drawing/2014/main" id="{8D97F0CE-C860-5650-255B-62720EC3E842}"/>
                </a:ext>
              </a:extLst>
            </p:cNvPr>
            <p:cNvSpPr txBox="1"/>
            <p:nvPr/>
          </p:nvSpPr>
          <p:spPr>
            <a:xfrm>
              <a:off x="6538411" y="655803"/>
              <a:ext cx="1725600"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i="1"/>
                <a:t>Batch Zero report published</a:t>
              </a:r>
            </a:p>
          </p:txBody>
        </p:sp>
      </p:grpSp>
      <p:cxnSp>
        <p:nvCxnSpPr>
          <p:cNvPr id="620" name="Straight Connector 619">
            <a:extLst>
              <a:ext uri="{FF2B5EF4-FFF2-40B4-BE49-F238E27FC236}">
                <a16:creationId xmlns:a16="http://schemas.microsoft.com/office/drawing/2014/main" id="{364F1538-801A-4DD1-E76B-808358F6C774}"/>
              </a:ext>
            </a:extLst>
          </p:cNvPr>
          <p:cNvCxnSpPr>
            <a:cxnSpLocks/>
          </p:cNvCxnSpPr>
          <p:nvPr>
            <p:custDataLst>
              <p:tags r:id="rId35"/>
            </p:custDataLst>
          </p:nvPr>
        </p:nvCxnSpPr>
        <p:spPr bwMode="auto">
          <a:xfrm>
            <a:off x="2064618" y="6192159"/>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1" name="Straight Connector 620">
            <a:extLst>
              <a:ext uri="{FF2B5EF4-FFF2-40B4-BE49-F238E27FC236}">
                <a16:creationId xmlns:a16="http://schemas.microsoft.com/office/drawing/2014/main" id="{53A10BEA-364E-331D-5472-361DFD17A085}"/>
              </a:ext>
            </a:extLst>
          </p:cNvPr>
          <p:cNvCxnSpPr>
            <a:cxnSpLocks/>
          </p:cNvCxnSpPr>
          <p:nvPr>
            <p:custDataLst>
              <p:tags r:id="rId36"/>
            </p:custDataLst>
          </p:nvPr>
        </p:nvCxnSpPr>
        <p:spPr bwMode="auto">
          <a:xfrm>
            <a:off x="2064618" y="5268302"/>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2" name="Straight Connector 621">
            <a:extLst>
              <a:ext uri="{FF2B5EF4-FFF2-40B4-BE49-F238E27FC236}">
                <a16:creationId xmlns:a16="http://schemas.microsoft.com/office/drawing/2014/main" id="{ED08DB87-7820-FBB5-D7ED-61074B5F4B52}"/>
              </a:ext>
            </a:extLst>
          </p:cNvPr>
          <p:cNvCxnSpPr>
            <a:cxnSpLocks/>
          </p:cNvCxnSpPr>
          <p:nvPr>
            <p:custDataLst>
              <p:tags r:id="rId37"/>
            </p:custDataLst>
          </p:nvPr>
        </p:nvCxnSpPr>
        <p:spPr bwMode="auto">
          <a:xfrm>
            <a:off x="2064618" y="5054293"/>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3" name="Straight Connector 622">
            <a:extLst>
              <a:ext uri="{FF2B5EF4-FFF2-40B4-BE49-F238E27FC236}">
                <a16:creationId xmlns:a16="http://schemas.microsoft.com/office/drawing/2014/main" id="{1BE855B5-4768-7AF3-1B2A-526AAEB876EC}"/>
              </a:ext>
            </a:extLst>
          </p:cNvPr>
          <p:cNvCxnSpPr>
            <a:cxnSpLocks/>
          </p:cNvCxnSpPr>
          <p:nvPr>
            <p:custDataLst>
              <p:tags r:id="rId38"/>
            </p:custDataLst>
          </p:nvPr>
        </p:nvCxnSpPr>
        <p:spPr bwMode="auto">
          <a:xfrm>
            <a:off x="2064618" y="5623226"/>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4" name="Straight Connector 623">
            <a:extLst>
              <a:ext uri="{FF2B5EF4-FFF2-40B4-BE49-F238E27FC236}">
                <a16:creationId xmlns:a16="http://schemas.microsoft.com/office/drawing/2014/main" id="{F55F016F-DE82-F613-8F40-BD152EFD5B69}"/>
              </a:ext>
            </a:extLst>
          </p:cNvPr>
          <p:cNvCxnSpPr>
            <a:cxnSpLocks/>
          </p:cNvCxnSpPr>
          <p:nvPr>
            <p:custDataLst>
              <p:tags r:id="rId39"/>
            </p:custDataLst>
          </p:nvPr>
        </p:nvCxnSpPr>
        <p:spPr bwMode="auto">
          <a:xfrm>
            <a:off x="2064618" y="5837235"/>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42" name="TextBox 641">
            <a:extLst>
              <a:ext uri="{FF2B5EF4-FFF2-40B4-BE49-F238E27FC236}">
                <a16:creationId xmlns:a16="http://schemas.microsoft.com/office/drawing/2014/main" id="{33833400-A018-2B05-002E-4E7FDFB6A75C}"/>
              </a:ext>
            </a:extLst>
          </p:cNvPr>
          <p:cNvSpPr txBox="1">
            <a:spLocks/>
          </p:cNvSpPr>
          <p:nvPr/>
        </p:nvSpPr>
        <p:spPr>
          <a:xfrm>
            <a:off x="2064618" y="6234950"/>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t>RPG Comment period and Board approval</a:t>
            </a:r>
          </a:p>
        </p:txBody>
      </p:sp>
      <p:sp>
        <p:nvSpPr>
          <p:cNvPr id="640" name="TextBox 639">
            <a:extLst>
              <a:ext uri="{FF2B5EF4-FFF2-40B4-BE49-F238E27FC236}">
                <a16:creationId xmlns:a16="http://schemas.microsoft.com/office/drawing/2014/main" id="{558A07CD-1414-3692-D5CD-CD22179ED81A}"/>
              </a:ext>
            </a:extLst>
          </p:cNvPr>
          <p:cNvSpPr txBox="1">
            <a:spLocks/>
          </p:cNvSpPr>
          <p:nvPr/>
        </p:nvSpPr>
        <p:spPr>
          <a:xfrm>
            <a:off x="2064618" y="5666017"/>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638" name="TextBox 637">
            <a:extLst>
              <a:ext uri="{FF2B5EF4-FFF2-40B4-BE49-F238E27FC236}">
                <a16:creationId xmlns:a16="http://schemas.microsoft.com/office/drawing/2014/main" id="{F01F7992-0FFE-10E3-5CB4-541EFB368845}"/>
              </a:ext>
            </a:extLst>
          </p:cNvPr>
          <p:cNvSpPr txBox="1">
            <a:spLocks/>
          </p:cNvSpPr>
          <p:nvPr/>
        </p:nvSpPr>
        <p:spPr>
          <a:xfrm>
            <a:off x="2064618" y="5097084"/>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(15 weeks)</a:t>
            </a:r>
          </a:p>
        </p:txBody>
      </p:sp>
      <p:sp>
        <p:nvSpPr>
          <p:cNvPr id="636" name="TextBox 635">
            <a:extLst>
              <a:ext uri="{FF2B5EF4-FFF2-40B4-BE49-F238E27FC236}">
                <a16:creationId xmlns:a16="http://schemas.microsoft.com/office/drawing/2014/main" id="{2CE9C4F4-6C64-F8F7-4CF9-4D6F4CB1FB4B}"/>
              </a:ext>
            </a:extLst>
          </p:cNvPr>
          <p:cNvSpPr txBox="1">
            <a:spLocks/>
          </p:cNvSpPr>
          <p:nvPr/>
        </p:nvSpPr>
        <p:spPr>
          <a:xfrm>
            <a:off x="2064618" y="4876832"/>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634" name="TextBox 633">
            <a:extLst>
              <a:ext uri="{FF2B5EF4-FFF2-40B4-BE49-F238E27FC236}">
                <a16:creationId xmlns:a16="http://schemas.microsoft.com/office/drawing/2014/main" id="{47EB68DB-69CA-A814-6484-7836672AF8EC}"/>
              </a:ext>
            </a:extLst>
          </p:cNvPr>
          <p:cNvSpPr txBox="1">
            <a:spLocks/>
          </p:cNvSpPr>
          <p:nvPr/>
        </p:nvSpPr>
        <p:spPr>
          <a:xfrm>
            <a:off x="2064618" y="5311093"/>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632" name="TextBox 631">
            <a:extLst>
              <a:ext uri="{FF2B5EF4-FFF2-40B4-BE49-F238E27FC236}">
                <a16:creationId xmlns:a16="http://schemas.microsoft.com/office/drawing/2014/main" id="{A7E1C31E-A7B8-1601-8F2A-BE28BBE3B7CA}"/>
              </a:ext>
            </a:extLst>
          </p:cNvPr>
          <p:cNvSpPr txBox="1">
            <a:spLocks/>
          </p:cNvSpPr>
          <p:nvPr/>
        </p:nvSpPr>
        <p:spPr>
          <a:xfrm>
            <a:off x="2064618" y="5880026"/>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cxnSp>
        <p:nvCxnSpPr>
          <p:cNvPr id="643" name="Straight Connector 642">
            <a:extLst>
              <a:ext uri="{FF2B5EF4-FFF2-40B4-BE49-F238E27FC236}">
                <a16:creationId xmlns:a16="http://schemas.microsoft.com/office/drawing/2014/main" id="{0E54CD49-6A46-6512-9ADC-4DA749A1CBDD}"/>
              </a:ext>
            </a:extLst>
          </p:cNvPr>
          <p:cNvCxnSpPr>
            <a:cxnSpLocks/>
          </p:cNvCxnSpPr>
          <p:nvPr>
            <p:custDataLst>
              <p:tags r:id="rId40"/>
            </p:custDataLst>
          </p:nvPr>
        </p:nvCxnSpPr>
        <p:spPr bwMode="gray">
          <a:xfrm>
            <a:off x="9285706" y="6271621"/>
            <a:ext cx="2177982"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1" name="Straight Connector 640">
            <a:extLst>
              <a:ext uri="{FF2B5EF4-FFF2-40B4-BE49-F238E27FC236}">
                <a16:creationId xmlns:a16="http://schemas.microsoft.com/office/drawing/2014/main" id="{3D8B034B-14EC-C6C4-6D4E-5AAE24CF90E1}"/>
              </a:ext>
            </a:extLst>
          </p:cNvPr>
          <p:cNvCxnSpPr>
            <a:cxnSpLocks/>
          </p:cNvCxnSpPr>
          <p:nvPr>
            <p:custDataLst>
              <p:tags r:id="rId41"/>
            </p:custDataLst>
          </p:nvPr>
        </p:nvCxnSpPr>
        <p:spPr bwMode="gray">
          <a:xfrm>
            <a:off x="7667727" y="5709911"/>
            <a:ext cx="406216"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9" name="Straight Connector 638">
            <a:extLst>
              <a:ext uri="{FF2B5EF4-FFF2-40B4-BE49-F238E27FC236}">
                <a16:creationId xmlns:a16="http://schemas.microsoft.com/office/drawing/2014/main" id="{27F4670B-8912-35A6-1A1A-2B99F2C80D70}"/>
              </a:ext>
            </a:extLst>
          </p:cNvPr>
          <p:cNvCxnSpPr>
            <a:cxnSpLocks/>
          </p:cNvCxnSpPr>
          <p:nvPr>
            <p:custDataLst>
              <p:tags r:id="rId42"/>
            </p:custDataLst>
          </p:nvPr>
        </p:nvCxnSpPr>
        <p:spPr bwMode="gray">
          <a:xfrm>
            <a:off x="5453107" y="5161297"/>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7" name="Straight Connector 636">
            <a:extLst>
              <a:ext uri="{FF2B5EF4-FFF2-40B4-BE49-F238E27FC236}">
                <a16:creationId xmlns:a16="http://schemas.microsoft.com/office/drawing/2014/main" id="{13F99303-3EDE-19A7-6E1B-F28CBCDACC28}"/>
              </a:ext>
            </a:extLst>
          </p:cNvPr>
          <p:cNvCxnSpPr>
            <a:cxnSpLocks/>
          </p:cNvCxnSpPr>
          <p:nvPr>
            <p:custDataLst>
              <p:tags r:id="rId43"/>
            </p:custDataLst>
          </p:nvPr>
        </p:nvCxnSpPr>
        <p:spPr bwMode="gray">
          <a:xfrm>
            <a:off x="4417996" y="4920724"/>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5" name="Straight Connector 634">
            <a:extLst>
              <a:ext uri="{FF2B5EF4-FFF2-40B4-BE49-F238E27FC236}">
                <a16:creationId xmlns:a16="http://schemas.microsoft.com/office/drawing/2014/main" id="{B76B2F74-88AD-0496-7EC5-3F14AE13955C}"/>
              </a:ext>
            </a:extLst>
          </p:cNvPr>
          <p:cNvCxnSpPr>
            <a:cxnSpLocks/>
          </p:cNvCxnSpPr>
          <p:nvPr>
            <p:custDataLst>
              <p:tags r:id="rId44"/>
            </p:custDataLst>
          </p:nvPr>
        </p:nvCxnSpPr>
        <p:spPr bwMode="gray">
          <a:xfrm>
            <a:off x="5711451" y="5445764"/>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33" name="Straight Connector 632">
            <a:extLst>
              <a:ext uri="{FF2B5EF4-FFF2-40B4-BE49-F238E27FC236}">
                <a16:creationId xmlns:a16="http://schemas.microsoft.com/office/drawing/2014/main" id="{E4C11961-9434-BA32-08B4-A6C892DD0994}"/>
              </a:ext>
            </a:extLst>
          </p:cNvPr>
          <p:cNvCxnSpPr>
            <a:cxnSpLocks/>
          </p:cNvCxnSpPr>
          <p:nvPr>
            <p:custDataLst>
              <p:tags r:id="rId45"/>
            </p:custDataLst>
          </p:nvPr>
        </p:nvCxnSpPr>
        <p:spPr bwMode="gray">
          <a:xfrm>
            <a:off x="7996286" y="6014697"/>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84" name="Rectangle 683">
            <a:extLst>
              <a:ext uri="{FF2B5EF4-FFF2-40B4-BE49-F238E27FC236}">
                <a16:creationId xmlns:a16="http://schemas.microsoft.com/office/drawing/2014/main" id="{1A9D0FA6-09DB-7BE6-3A22-52F980608F6F}"/>
              </a:ext>
            </a:extLst>
          </p:cNvPr>
          <p:cNvSpPr>
            <a:spLocks/>
          </p:cNvSpPr>
          <p:nvPr/>
        </p:nvSpPr>
        <p:spPr>
          <a:xfrm>
            <a:off x="740663" y="4883964"/>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en-US" sz="1200" b="1"/>
              <a:t>“Rollover” Batch Zero Timeline </a:t>
            </a:r>
            <a:r>
              <a:rPr lang="en-US" sz="1200" i="1"/>
              <a:t>– if needed</a:t>
            </a:r>
            <a:endParaRPr lang="en-US" sz="1200" i="1">
              <a:cs typeface="Arial"/>
            </a:endParaRPr>
          </a:p>
        </p:txBody>
      </p:sp>
      <p:sp>
        <p:nvSpPr>
          <p:cNvPr id="549" name="Star: 5 Points 548">
            <a:extLst>
              <a:ext uri="{FF2B5EF4-FFF2-40B4-BE49-F238E27FC236}">
                <a16:creationId xmlns:a16="http://schemas.microsoft.com/office/drawing/2014/main" id="{3DF313CC-3EC4-8E9B-EE43-950A9DB5975B}"/>
              </a:ext>
            </a:extLst>
          </p:cNvPr>
          <p:cNvSpPr/>
          <p:nvPr/>
        </p:nvSpPr>
        <p:spPr>
          <a:xfrm>
            <a:off x="7998210" y="5593497"/>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peech Bubble: Rectangle 9">
            <a:extLst>
              <a:ext uri="{FF2B5EF4-FFF2-40B4-BE49-F238E27FC236}">
                <a16:creationId xmlns:a16="http://schemas.microsoft.com/office/drawing/2014/main" id="{5E2086D7-C2E2-11B8-A8B7-FD49FD7E2E1D}"/>
              </a:ext>
            </a:extLst>
          </p:cNvPr>
          <p:cNvSpPr/>
          <p:nvPr/>
        </p:nvSpPr>
        <p:spPr>
          <a:xfrm>
            <a:off x="8207431" y="5399298"/>
            <a:ext cx="1180270" cy="347589"/>
          </a:xfrm>
          <a:prstGeom prst="wedgeRectCallout">
            <a:avLst>
              <a:gd name="adj1" fmla="val -56796"/>
              <a:gd name="adj2" fmla="val 24689"/>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30 days for developer commitment</a:t>
            </a:r>
            <a:endParaRPr lang="en-US" sz="800" i="1" spc="-20">
              <a:solidFill>
                <a:schemeClr val="tx1"/>
              </a:solidFill>
            </a:endParaRPr>
          </a:p>
        </p:txBody>
      </p:sp>
      <p:sp>
        <p:nvSpPr>
          <p:cNvPr id="572" name="Star: 5 Points 571">
            <a:extLst>
              <a:ext uri="{FF2B5EF4-FFF2-40B4-BE49-F238E27FC236}">
                <a16:creationId xmlns:a16="http://schemas.microsoft.com/office/drawing/2014/main" id="{FB1BEB26-2D19-EAB3-60B8-588FFE59EAE6}"/>
              </a:ext>
            </a:extLst>
          </p:cNvPr>
          <p:cNvSpPr/>
          <p:nvPr/>
        </p:nvSpPr>
        <p:spPr>
          <a:xfrm>
            <a:off x="7162323" y="5333725"/>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19B56588-3138-7BF9-4C4B-196DF765BE75}"/>
              </a:ext>
            </a:extLst>
          </p:cNvPr>
          <p:cNvCxnSpPr>
            <a:cxnSpLocks/>
          </p:cNvCxnSpPr>
          <p:nvPr>
            <p:custDataLst>
              <p:tags r:id="rId46"/>
            </p:custDataLst>
          </p:nvPr>
        </p:nvCxnSpPr>
        <p:spPr bwMode="gray">
          <a:xfrm>
            <a:off x="7266767" y="5709911"/>
            <a:ext cx="400960"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grpSp>
        <p:nvGrpSpPr>
          <p:cNvPr id="30" name="Group 29">
            <a:extLst>
              <a:ext uri="{FF2B5EF4-FFF2-40B4-BE49-F238E27FC236}">
                <a16:creationId xmlns:a16="http://schemas.microsoft.com/office/drawing/2014/main" id="{F6B53C55-C23C-C804-2709-ACACACA22451}"/>
              </a:ext>
            </a:extLst>
          </p:cNvPr>
          <p:cNvGrpSpPr/>
          <p:nvPr/>
        </p:nvGrpSpPr>
        <p:grpSpPr>
          <a:xfrm>
            <a:off x="740663" y="3164234"/>
            <a:ext cx="10894123" cy="1635117"/>
            <a:chOff x="740663" y="4876832"/>
            <a:chExt cx="10894123" cy="1635117"/>
          </a:xfrm>
        </p:grpSpPr>
        <p:cxnSp>
          <p:nvCxnSpPr>
            <p:cNvPr id="663" name="Straight Connector 662">
              <a:extLst>
                <a:ext uri="{FF2B5EF4-FFF2-40B4-BE49-F238E27FC236}">
                  <a16:creationId xmlns:a16="http://schemas.microsoft.com/office/drawing/2014/main" id="{3BB98497-0561-F871-5BF4-A064E3E6C592}"/>
                </a:ext>
              </a:extLst>
            </p:cNvPr>
            <p:cNvCxnSpPr>
              <a:cxnSpLocks/>
            </p:cNvCxnSpPr>
            <p:nvPr>
              <p:custDataLst>
                <p:tags r:id="rId47"/>
              </p:custDataLst>
            </p:nvPr>
          </p:nvCxnSpPr>
          <p:spPr bwMode="gray">
            <a:xfrm>
              <a:off x="4417996" y="4920724"/>
              <a:ext cx="121864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6" name="Straight Connector 645">
              <a:extLst>
                <a:ext uri="{FF2B5EF4-FFF2-40B4-BE49-F238E27FC236}">
                  <a16:creationId xmlns:a16="http://schemas.microsoft.com/office/drawing/2014/main" id="{671A842D-69BD-66E8-2659-3CDFC5A68827}"/>
                </a:ext>
              </a:extLst>
            </p:cNvPr>
            <p:cNvCxnSpPr>
              <a:cxnSpLocks/>
            </p:cNvCxnSpPr>
            <p:nvPr>
              <p:custDataLst>
                <p:tags r:id="rId48"/>
              </p:custDataLst>
            </p:nvPr>
          </p:nvCxnSpPr>
          <p:spPr bwMode="auto">
            <a:xfrm>
              <a:off x="2064618" y="6192159"/>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7" name="Straight Connector 646">
              <a:extLst>
                <a:ext uri="{FF2B5EF4-FFF2-40B4-BE49-F238E27FC236}">
                  <a16:creationId xmlns:a16="http://schemas.microsoft.com/office/drawing/2014/main" id="{4E72C242-AE6B-B125-D8C4-C169B1936DC2}"/>
                </a:ext>
              </a:extLst>
            </p:cNvPr>
            <p:cNvCxnSpPr>
              <a:cxnSpLocks/>
            </p:cNvCxnSpPr>
            <p:nvPr>
              <p:custDataLst>
                <p:tags r:id="rId49"/>
              </p:custDataLst>
            </p:nvPr>
          </p:nvCxnSpPr>
          <p:spPr bwMode="auto">
            <a:xfrm>
              <a:off x="2064618" y="5268302"/>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8" name="Straight Connector 647">
              <a:extLst>
                <a:ext uri="{FF2B5EF4-FFF2-40B4-BE49-F238E27FC236}">
                  <a16:creationId xmlns:a16="http://schemas.microsoft.com/office/drawing/2014/main" id="{05DC75C8-BF95-59F6-1738-7FBE1C41698B}"/>
                </a:ext>
              </a:extLst>
            </p:cNvPr>
            <p:cNvCxnSpPr>
              <a:cxnSpLocks/>
            </p:cNvCxnSpPr>
            <p:nvPr>
              <p:custDataLst>
                <p:tags r:id="rId50"/>
              </p:custDataLst>
            </p:nvPr>
          </p:nvCxnSpPr>
          <p:spPr bwMode="auto">
            <a:xfrm>
              <a:off x="2064618" y="5054293"/>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9" name="Straight Connector 648">
              <a:extLst>
                <a:ext uri="{FF2B5EF4-FFF2-40B4-BE49-F238E27FC236}">
                  <a16:creationId xmlns:a16="http://schemas.microsoft.com/office/drawing/2014/main" id="{357B5518-4C02-2586-32AB-09348D9A499C}"/>
                </a:ext>
              </a:extLst>
            </p:cNvPr>
            <p:cNvCxnSpPr>
              <a:cxnSpLocks/>
            </p:cNvCxnSpPr>
            <p:nvPr>
              <p:custDataLst>
                <p:tags r:id="rId51"/>
              </p:custDataLst>
            </p:nvPr>
          </p:nvCxnSpPr>
          <p:spPr bwMode="auto">
            <a:xfrm>
              <a:off x="2064618" y="5623226"/>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0" name="Straight Connector 649">
              <a:extLst>
                <a:ext uri="{FF2B5EF4-FFF2-40B4-BE49-F238E27FC236}">
                  <a16:creationId xmlns:a16="http://schemas.microsoft.com/office/drawing/2014/main" id="{6A9C9F44-ECAC-1490-777B-A995D7AA6D04}"/>
                </a:ext>
              </a:extLst>
            </p:cNvPr>
            <p:cNvCxnSpPr>
              <a:cxnSpLocks/>
            </p:cNvCxnSpPr>
            <p:nvPr>
              <p:custDataLst>
                <p:tags r:id="rId52"/>
              </p:custDataLst>
            </p:nvPr>
          </p:nvCxnSpPr>
          <p:spPr bwMode="auto">
            <a:xfrm>
              <a:off x="2064618" y="5837235"/>
              <a:ext cx="9570168" cy="0"/>
            </a:xfrm>
            <a:prstGeom prst="line">
              <a:avLst/>
            </a:prstGeom>
            <a:ln w="6350" cap="flat" cmpd="sng" algn="ctr">
              <a:solidFill>
                <a:schemeClr val="bg1">
                  <a:lumMod val="95000"/>
                </a:scheme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68" name="TextBox 667">
              <a:extLst>
                <a:ext uri="{FF2B5EF4-FFF2-40B4-BE49-F238E27FC236}">
                  <a16:creationId xmlns:a16="http://schemas.microsoft.com/office/drawing/2014/main" id="{57B3CE77-C9A9-90CB-6A5C-83E0E8033E62}"/>
                </a:ext>
              </a:extLst>
            </p:cNvPr>
            <p:cNvSpPr txBox="1">
              <a:spLocks/>
            </p:cNvSpPr>
            <p:nvPr/>
          </p:nvSpPr>
          <p:spPr>
            <a:xfrm>
              <a:off x="2064618" y="6234950"/>
              <a:ext cx="2232921" cy="2769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t>RPG Comment period and Board approval</a:t>
              </a:r>
            </a:p>
          </p:txBody>
        </p:sp>
        <p:sp>
          <p:nvSpPr>
            <p:cNvPr id="666" name="TextBox 665">
              <a:extLst>
                <a:ext uri="{FF2B5EF4-FFF2-40B4-BE49-F238E27FC236}">
                  <a16:creationId xmlns:a16="http://schemas.microsoft.com/office/drawing/2014/main" id="{DE45CE75-A725-CBB9-ED27-184D12BDF4E2}"/>
                </a:ext>
              </a:extLst>
            </p:cNvPr>
            <p:cNvSpPr txBox="1">
              <a:spLocks/>
            </p:cNvSpPr>
            <p:nvPr/>
          </p:nvSpPr>
          <p:spPr>
            <a:xfrm>
              <a:off x="2064618" y="5666017"/>
              <a:ext cx="2232921" cy="12842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Developer Commitment Deadline</a:t>
              </a:r>
            </a:p>
          </p:txBody>
        </p:sp>
        <p:sp>
          <p:nvSpPr>
            <p:cNvPr id="664" name="TextBox 663">
              <a:extLst>
                <a:ext uri="{FF2B5EF4-FFF2-40B4-BE49-F238E27FC236}">
                  <a16:creationId xmlns:a16="http://schemas.microsoft.com/office/drawing/2014/main" id="{C5697968-8251-F5F0-B6D1-1242B1371CF7}"/>
                </a:ext>
              </a:extLst>
            </p:cNvPr>
            <p:cNvSpPr txBox="1">
              <a:spLocks/>
            </p:cNvSpPr>
            <p:nvPr/>
          </p:nvSpPr>
          <p:spPr>
            <a:xfrm>
              <a:off x="2064618" y="5097084"/>
              <a:ext cx="2232921" cy="138499"/>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Steady State Analysis (25 weeks)</a:t>
              </a:r>
            </a:p>
          </p:txBody>
        </p:sp>
        <p:sp>
          <p:nvSpPr>
            <p:cNvPr id="662" name="TextBox 661">
              <a:extLst>
                <a:ext uri="{FF2B5EF4-FFF2-40B4-BE49-F238E27FC236}">
                  <a16:creationId xmlns:a16="http://schemas.microsoft.com/office/drawing/2014/main" id="{18C5D399-BC53-D880-0147-9460FDF807C3}"/>
                </a:ext>
              </a:extLst>
            </p:cNvPr>
            <p:cNvSpPr txBox="1">
              <a:spLocks/>
            </p:cNvSpPr>
            <p:nvPr/>
          </p:nvSpPr>
          <p:spPr>
            <a:xfrm>
              <a:off x="2064618" y="4876832"/>
              <a:ext cx="2232921" cy="134671"/>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Case Build (13 weeks)</a:t>
              </a:r>
            </a:p>
          </p:txBody>
        </p:sp>
        <p:sp>
          <p:nvSpPr>
            <p:cNvPr id="660" name="TextBox 659">
              <a:extLst>
                <a:ext uri="{FF2B5EF4-FFF2-40B4-BE49-F238E27FC236}">
                  <a16:creationId xmlns:a16="http://schemas.microsoft.com/office/drawing/2014/main" id="{5F220637-EFD6-3C37-F100-476AB5872B23}"/>
                </a:ext>
              </a:extLst>
            </p:cNvPr>
            <p:cNvSpPr txBox="1">
              <a:spLocks/>
            </p:cNvSpPr>
            <p:nvPr/>
          </p:nvSpPr>
          <p:spPr>
            <a:xfrm>
              <a:off x="2064618" y="5311093"/>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Stability Screening Study + Final Report (16 weeks)</a:t>
              </a:r>
            </a:p>
          </p:txBody>
        </p:sp>
        <p:sp>
          <p:nvSpPr>
            <p:cNvPr id="658" name="TextBox 657">
              <a:extLst>
                <a:ext uri="{FF2B5EF4-FFF2-40B4-BE49-F238E27FC236}">
                  <a16:creationId xmlns:a16="http://schemas.microsoft.com/office/drawing/2014/main" id="{8F191CC8-EC54-C77F-FC48-EB2602DAA07E}"/>
                </a:ext>
              </a:extLst>
            </p:cNvPr>
            <p:cNvSpPr txBox="1">
              <a:spLocks/>
            </p:cNvSpPr>
            <p:nvPr/>
          </p:nvSpPr>
          <p:spPr>
            <a:xfrm>
              <a:off x="2064618" y="5880026"/>
              <a:ext cx="2232921" cy="269343"/>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900" b="1">
                  <a:cs typeface="+mn-cs"/>
                </a:rPr>
                <a:t>FAC-002 Stability + Batch Refinement Study ((14 weeks)</a:t>
              </a:r>
            </a:p>
          </p:txBody>
        </p:sp>
        <p:cxnSp>
          <p:nvCxnSpPr>
            <p:cNvPr id="669" name="Straight Connector 668">
              <a:extLst>
                <a:ext uri="{FF2B5EF4-FFF2-40B4-BE49-F238E27FC236}">
                  <a16:creationId xmlns:a16="http://schemas.microsoft.com/office/drawing/2014/main" id="{D30D19C6-073C-7483-3A17-5BE885443AFE}"/>
                </a:ext>
              </a:extLst>
            </p:cNvPr>
            <p:cNvCxnSpPr>
              <a:cxnSpLocks/>
            </p:cNvCxnSpPr>
            <p:nvPr>
              <p:custDataLst>
                <p:tags r:id="rId53"/>
              </p:custDataLst>
            </p:nvPr>
          </p:nvCxnSpPr>
          <p:spPr bwMode="gray">
            <a:xfrm>
              <a:off x="10220308" y="6271621"/>
              <a:ext cx="1233755"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7" name="Straight Connector 666">
              <a:extLst>
                <a:ext uri="{FF2B5EF4-FFF2-40B4-BE49-F238E27FC236}">
                  <a16:creationId xmlns:a16="http://schemas.microsoft.com/office/drawing/2014/main" id="{C6A782ED-DC09-A702-F6CA-D390E19B8409}"/>
                </a:ext>
              </a:extLst>
            </p:cNvPr>
            <p:cNvCxnSpPr>
              <a:cxnSpLocks/>
            </p:cNvCxnSpPr>
            <p:nvPr>
              <p:custDataLst>
                <p:tags r:id="rId54"/>
              </p:custDataLst>
            </p:nvPr>
          </p:nvCxnSpPr>
          <p:spPr bwMode="gray">
            <a:xfrm>
              <a:off x="8577943" y="5709911"/>
              <a:ext cx="439098"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5" name="Straight Connector 664">
              <a:extLst>
                <a:ext uri="{FF2B5EF4-FFF2-40B4-BE49-F238E27FC236}">
                  <a16:creationId xmlns:a16="http://schemas.microsoft.com/office/drawing/2014/main" id="{860566DD-F071-A698-E994-5BF2026C912A}"/>
                </a:ext>
              </a:extLst>
            </p:cNvPr>
            <p:cNvCxnSpPr>
              <a:cxnSpLocks/>
            </p:cNvCxnSpPr>
            <p:nvPr>
              <p:custDataLst>
                <p:tags r:id="rId55"/>
              </p:custDataLst>
            </p:nvPr>
          </p:nvCxnSpPr>
          <p:spPr bwMode="gray">
            <a:xfrm>
              <a:off x="7059706" y="5161297"/>
              <a:ext cx="1014237" cy="0"/>
            </a:xfrm>
            <a:prstGeom prst="line">
              <a:avLst/>
            </a:prstGeom>
            <a:ln w="76200" cap="flat" cmpd="sng" algn="ctr">
              <a:solidFill>
                <a:srgbClr val="FF000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61" name="Straight Connector 660">
              <a:extLst>
                <a:ext uri="{FF2B5EF4-FFF2-40B4-BE49-F238E27FC236}">
                  <a16:creationId xmlns:a16="http://schemas.microsoft.com/office/drawing/2014/main" id="{C79C55E9-D624-8637-0149-B28C6DB6BFFA}"/>
                </a:ext>
              </a:extLst>
            </p:cNvPr>
            <p:cNvCxnSpPr>
              <a:cxnSpLocks/>
            </p:cNvCxnSpPr>
            <p:nvPr>
              <p:custDataLst>
                <p:tags r:id="rId56"/>
              </p:custDataLst>
            </p:nvPr>
          </p:nvCxnSpPr>
          <p:spPr bwMode="gray">
            <a:xfrm>
              <a:off x="6654550" y="5445764"/>
              <a:ext cx="1550058"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9" name="Straight Connector 658">
              <a:extLst>
                <a:ext uri="{FF2B5EF4-FFF2-40B4-BE49-F238E27FC236}">
                  <a16:creationId xmlns:a16="http://schemas.microsoft.com/office/drawing/2014/main" id="{A22B908A-6FE6-33BA-55C7-DE0884F4AAA0}"/>
                </a:ext>
              </a:extLst>
            </p:cNvPr>
            <p:cNvCxnSpPr>
              <a:cxnSpLocks/>
            </p:cNvCxnSpPr>
            <p:nvPr>
              <p:custDataLst>
                <p:tags r:id="rId57"/>
              </p:custDataLst>
            </p:nvPr>
          </p:nvCxnSpPr>
          <p:spPr bwMode="gray">
            <a:xfrm>
              <a:off x="8930888" y="6014697"/>
              <a:ext cx="1289421"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685" name="Rectangle 684">
              <a:extLst>
                <a:ext uri="{FF2B5EF4-FFF2-40B4-BE49-F238E27FC236}">
                  <a16:creationId xmlns:a16="http://schemas.microsoft.com/office/drawing/2014/main" id="{C8F7D79F-33A6-26A8-0364-243EB6A9B3DB}"/>
                </a:ext>
              </a:extLst>
            </p:cNvPr>
            <p:cNvSpPr>
              <a:spLocks/>
            </p:cNvSpPr>
            <p:nvPr/>
          </p:nvSpPr>
          <p:spPr>
            <a:xfrm>
              <a:off x="740663" y="4884112"/>
              <a:ext cx="1242141" cy="161319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en-US" sz="1200" b="1"/>
                <a:t>April 30</a:t>
              </a:r>
              <a:r>
                <a:rPr lang="en-US" sz="1200" b="1" baseline="30000"/>
                <a:t>th</a:t>
              </a:r>
              <a:r>
                <a:rPr lang="en-US" sz="1200" b="1"/>
                <a:t> comments</a:t>
              </a:r>
              <a:br>
                <a:rPr lang="en-US" sz="1200" b="1"/>
              </a:br>
              <a:r>
                <a:rPr lang="en-US" sz="1200" b="1"/>
                <a:t>Batch Zero Timeline</a:t>
              </a:r>
              <a:endParaRPr lang="en-US" sz="1200" i="1">
                <a:cs typeface="Arial"/>
              </a:endParaRPr>
            </a:p>
          </p:txBody>
        </p:sp>
        <p:sp>
          <p:nvSpPr>
            <p:cNvPr id="550" name="Star: 5 Points 549">
              <a:extLst>
                <a:ext uri="{FF2B5EF4-FFF2-40B4-BE49-F238E27FC236}">
                  <a16:creationId xmlns:a16="http://schemas.microsoft.com/office/drawing/2014/main" id="{6315F5AE-EEAE-B392-10BC-93DD33859D3D}"/>
                </a:ext>
              </a:extLst>
            </p:cNvPr>
            <p:cNvSpPr/>
            <p:nvPr/>
          </p:nvSpPr>
          <p:spPr>
            <a:xfrm>
              <a:off x="8933930" y="5605549"/>
              <a:ext cx="201746" cy="181291"/>
            </a:xfrm>
            <a:prstGeom prst="star5">
              <a:avLst/>
            </a:prstGeom>
            <a:solidFill>
              <a:srgbClr val="92D05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peech Bubble: Rectangle 15">
              <a:extLst>
                <a:ext uri="{FF2B5EF4-FFF2-40B4-BE49-F238E27FC236}">
                  <a16:creationId xmlns:a16="http://schemas.microsoft.com/office/drawing/2014/main" id="{5DD8F2BF-E06C-9F54-0256-F6D3DF2CC007}"/>
                </a:ext>
              </a:extLst>
            </p:cNvPr>
            <p:cNvSpPr/>
            <p:nvPr/>
          </p:nvSpPr>
          <p:spPr>
            <a:xfrm>
              <a:off x="9175214" y="5453098"/>
              <a:ext cx="1180270" cy="347589"/>
            </a:xfrm>
            <a:prstGeom prst="wedgeRectCallout">
              <a:avLst>
                <a:gd name="adj1" fmla="val -56796"/>
                <a:gd name="adj2" fmla="val 24689"/>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30 days for developer commitment</a:t>
              </a:r>
              <a:endParaRPr lang="en-US" sz="800" i="1" spc="-20">
                <a:solidFill>
                  <a:schemeClr val="tx1"/>
                </a:solidFill>
              </a:endParaRPr>
            </a:p>
          </p:txBody>
        </p:sp>
        <p:sp>
          <p:nvSpPr>
            <p:cNvPr id="17" name="Speech Bubble: Rectangle 16">
              <a:extLst>
                <a:ext uri="{FF2B5EF4-FFF2-40B4-BE49-F238E27FC236}">
                  <a16:creationId xmlns:a16="http://schemas.microsoft.com/office/drawing/2014/main" id="{E9755B81-99E5-836D-0D51-8321459E14F5}"/>
                </a:ext>
              </a:extLst>
            </p:cNvPr>
            <p:cNvSpPr/>
            <p:nvPr/>
          </p:nvSpPr>
          <p:spPr>
            <a:xfrm>
              <a:off x="8244906" y="5019796"/>
              <a:ext cx="1072973" cy="315990"/>
            </a:xfrm>
            <a:prstGeom prst="wedgeRectCallout">
              <a:avLst>
                <a:gd name="adj1" fmla="val -59408"/>
                <a:gd name="adj2" fmla="val -16693"/>
              </a:avLst>
            </a:prstGeom>
            <a:solidFill>
              <a:srgbClr val="E6EBF0"/>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 tIns="38100" rIns="38100" bIns="38100" rtlCol="0" anchor="ctr"/>
            <a:lstStyle/>
            <a:p>
              <a:pPr algn="ctr"/>
              <a:r>
                <a:rPr lang="en-US" sz="800" b="1" spc="-20">
                  <a:solidFill>
                    <a:schemeClr val="tx1"/>
                  </a:solidFill>
                </a:rPr>
                <a:t>Extra 10 weeks for steady state analysis</a:t>
              </a:r>
              <a:endParaRPr lang="en-US" sz="800" i="1" spc="-20">
                <a:solidFill>
                  <a:schemeClr val="tx1"/>
                </a:solidFill>
              </a:endParaRPr>
            </a:p>
          </p:txBody>
        </p:sp>
        <p:sp>
          <p:nvSpPr>
            <p:cNvPr id="573" name="Star: 5 Points 572">
              <a:extLst>
                <a:ext uri="{FF2B5EF4-FFF2-40B4-BE49-F238E27FC236}">
                  <a16:creationId xmlns:a16="http://schemas.microsoft.com/office/drawing/2014/main" id="{B51AF9E3-6357-5436-F7EA-42C9BF0C883E}"/>
                </a:ext>
              </a:extLst>
            </p:cNvPr>
            <p:cNvSpPr/>
            <p:nvPr/>
          </p:nvSpPr>
          <p:spPr>
            <a:xfrm>
              <a:off x="8099392" y="5346147"/>
              <a:ext cx="201746" cy="181291"/>
            </a:xfrm>
            <a:prstGeom prst="star5">
              <a:avLst/>
            </a:prstGeom>
            <a:solidFill>
              <a:srgbClr val="FFFF0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6510106D-6B5B-9BD4-BDAD-062E7F81F6E6}"/>
                </a:ext>
              </a:extLst>
            </p:cNvPr>
            <p:cNvCxnSpPr>
              <a:cxnSpLocks/>
            </p:cNvCxnSpPr>
            <p:nvPr>
              <p:custDataLst>
                <p:tags r:id="rId58"/>
              </p:custDataLst>
            </p:nvPr>
          </p:nvCxnSpPr>
          <p:spPr bwMode="gray">
            <a:xfrm>
              <a:off x="5437420" y="5161869"/>
              <a:ext cx="1619609"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EFB85035-08A6-04B8-7F7F-ABEFF90112B6}"/>
                </a:ext>
              </a:extLst>
            </p:cNvPr>
            <p:cNvCxnSpPr>
              <a:cxnSpLocks/>
            </p:cNvCxnSpPr>
            <p:nvPr>
              <p:custDataLst>
                <p:tags r:id="rId59"/>
              </p:custDataLst>
            </p:nvPr>
          </p:nvCxnSpPr>
          <p:spPr bwMode="gray">
            <a:xfrm>
              <a:off x="8189522" y="5711518"/>
              <a:ext cx="400960" cy="0"/>
            </a:xfrm>
            <a:prstGeom prst="line">
              <a:avLst/>
            </a:prstGeom>
            <a:ln w="76200" cap="flat" cmpd="sng" algn="ctr">
              <a:solidFill>
                <a:srgbClr val="005763">
                  <a:alpha val="69804"/>
                </a:srgbClr>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68812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 name="think-cell data - do not delete" hidden="1">
            <a:extLst>
              <a:ext uri="{FF2B5EF4-FFF2-40B4-BE49-F238E27FC236}">
                <a16:creationId xmlns:a16="http://schemas.microsoft.com/office/drawing/2014/main" id="{EC2A4E97-3409-8CAE-5092-BB7426261AD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3" imgW="404" imgH="403" progId="TCLayout.ActiveDocument.1">
                  <p:embed/>
                </p:oleObj>
              </mc:Choice>
              <mc:Fallback>
                <p:oleObj name="think-cell Slide" r:id="rId23" imgW="404" imgH="403" progId="TCLayout.ActiveDocument.1">
                  <p:embed/>
                  <p:pic>
                    <p:nvPicPr>
                      <p:cNvPr id="65" name="think-cell data - do not delete" hidden="1">
                        <a:extLst>
                          <a:ext uri="{FF2B5EF4-FFF2-40B4-BE49-F238E27FC236}">
                            <a16:creationId xmlns:a16="http://schemas.microsoft.com/office/drawing/2014/main" id="{EC2A4E97-3409-8CAE-5092-BB7426261ADC}"/>
                          </a:ext>
                        </a:extLst>
                      </p:cNvPr>
                      <p:cNvPicPr/>
                      <p:nvPr/>
                    </p:nvPicPr>
                    <p:blipFill>
                      <a:blip r:embed="rId24"/>
                      <a:stretch>
                        <a:fillRect/>
                      </a:stretch>
                    </p:blipFill>
                    <p:spPr>
                      <a:xfrm>
                        <a:off x="1588" y="1588"/>
                        <a:ext cx="1588" cy="1588"/>
                      </a:xfrm>
                      <a:prstGeom prst="rect">
                        <a:avLst/>
                      </a:prstGeom>
                    </p:spPr>
                  </p:pic>
                </p:oleObj>
              </mc:Fallback>
            </mc:AlternateContent>
          </a:graphicData>
        </a:graphic>
      </p:graphicFrame>
      <p:sp>
        <p:nvSpPr>
          <p:cNvPr id="98" name="Rectangle 97">
            <a:extLst>
              <a:ext uri="{FF2B5EF4-FFF2-40B4-BE49-F238E27FC236}">
                <a16:creationId xmlns:a16="http://schemas.microsoft.com/office/drawing/2014/main" id="{FD7F4DA7-9591-CA3E-22C5-E72E2E5FADCC}"/>
              </a:ext>
            </a:extLst>
          </p:cNvPr>
          <p:cNvSpPr/>
          <p:nvPr/>
        </p:nvSpPr>
        <p:spPr>
          <a:xfrm>
            <a:off x="6931849" y="1387152"/>
            <a:ext cx="4891716" cy="4812480"/>
          </a:xfrm>
          <a:prstGeom prst="rect">
            <a:avLst/>
          </a:prstGeom>
          <a:solidFill>
            <a:schemeClr val="accent1">
              <a:lumMod val="10000"/>
              <a:lumOff val="90000"/>
              <a:alpha val="4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016D1D6-9D88-9B85-2A93-81B86B86EE1B}"/>
              </a:ext>
            </a:extLst>
          </p:cNvPr>
          <p:cNvSpPr>
            <a:spLocks noGrp="1"/>
          </p:cNvSpPr>
          <p:nvPr>
            <p:ph type="title"/>
          </p:nvPr>
        </p:nvSpPr>
        <p:spPr>
          <a:xfrm>
            <a:off x="1257300" y="457200"/>
            <a:ext cx="10401300" cy="332399"/>
          </a:xfrm>
        </p:spPr>
        <p:txBody>
          <a:bodyPr vert="horz">
            <a:spAutoFit/>
          </a:bodyPr>
          <a:lstStyle/>
          <a:p>
            <a:r>
              <a:rPr lang="en-US"/>
              <a:t>Alternative option: "Rollover" approach</a:t>
            </a:r>
            <a:endParaRPr lang="en-US">
              <a:solidFill>
                <a:srgbClr val="FF0000"/>
              </a:solidFill>
            </a:endParaRPr>
          </a:p>
        </p:txBody>
      </p:sp>
      <p:sp>
        <p:nvSpPr>
          <p:cNvPr id="3" name="Slide Number Placeholder 4">
            <a:extLst>
              <a:ext uri="{FF2B5EF4-FFF2-40B4-BE49-F238E27FC236}">
                <a16:creationId xmlns:a16="http://schemas.microsoft.com/office/drawing/2014/main" id="{B846D612-6283-D410-C7BF-73F3FA15773B}"/>
              </a:ext>
            </a:extLst>
          </p:cNvPr>
          <p:cNvSpPr>
            <a:spLocks noGrp="1"/>
          </p:cNvSpPr>
          <p:nvPr>
            <p:ph type="sldNum" sz="quarter" idx="12"/>
          </p:nvPr>
        </p:nvSpPr>
        <p:spPr/>
        <p:txBody>
          <a:bodyPr/>
          <a:lstStyle/>
          <a:p>
            <a:fld id="{BCDE79FB-97BA-492B-8D57-F1373F9ADA95}" type="slidenum">
              <a:rPr lang="en-US" smtClean="0"/>
              <a:t>26</a:t>
            </a:fld>
            <a:endParaRPr lang="en-US"/>
          </a:p>
        </p:txBody>
      </p:sp>
      <p:grpSp>
        <p:nvGrpSpPr>
          <p:cNvPr id="4" name="Group 3">
            <a:extLst>
              <a:ext uri="{FF2B5EF4-FFF2-40B4-BE49-F238E27FC236}">
                <a16:creationId xmlns:a16="http://schemas.microsoft.com/office/drawing/2014/main" id="{9FD9F4A3-3DD2-028E-09E1-84F529ED5673}"/>
              </a:ext>
            </a:extLst>
          </p:cNvPr>
          <p:cNvGrpSpPr/>
          <p:nvPr/>
        </p:nvGrpSpPr>
        <p:grpSpPr>
          <a:xfrm>
            <a:off x="11011961" y="2045583"/>
            <a:ext cx="510155" cy="494387"/>
            <a:chOff x="11011961" y="2045583"/>
            <a:chExt cx="510155" cy="494387"/>
          </a:xfrm>
          <a:solidFill>
            <a:schemeClr val="bg1">
              <a:lumMod val="75000"/>
            </a:schemeClr>
          </a:solidFill>
        </p:grpSpPr>
        <p:sp>
          <p:nvSpPr>
            <p:cNvPr id="5" name="Rectangle 4">
              <a:extLst>
                <a:ext uri="{FF2B5EF4-FFF2-40B4-BE49-F238E27FC236}">
                  <a16:creationId xmlns:a16="http://schemas.microsoft.com/office/drawing/2014/main" id="{37CF5035-970B-0475-5094-2049D9C759D6}"/>
                </a:ext>
              </a:extLst>
            </p:cNvPr>
            <p:cNvSpPr/>
            <p:nvPr/>
          </p:nvSpPr>
          <p:spPr>
            <a:xfrm>
              <a:off x="11011961" y="204558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 name="Rectangle 5">
              <a:extLst>
                <a:ext uri="{FF2B5EF4-FFF2-40B4-BE49-F238E27FC236}">
                  <a16:creationId xmlns:a16="http://schemas.microsoft.com/office/drawing/2014/main" id="{9D4BC715-C6A8-5941-0F6C-5A449289F83E}"/>
                </a:ext>
              </a:extLst>
            </p:cNvPr>
            <p:cNvSpPr/>
            <p:nvPr/>
          </p:nvSpPr>
          <p:spPr>
            <a:xfrm>
              <a:off x="11011961" y="208503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7" name="Rectangle 6">
              <a:extLst>
                <a:ext uri="{FF2B5EF4-FFF2-40B4-BE49-F238E27FC236}">
                  <a16:creationId xmlns:a16="http://schemas.microsoft.com/office/drawing/2014/main" id="{60547CCF-109E-F4A9-8148-84AAB779C674}"/>
                </a:ext>
              </a:extLst>
            </p:cNvPr>
            <p:cNvSpPr/>
            <p:nvPr/>
          </p:nvSpPr>
          <p:spPr>
            <a:xfrm>
              <a:off x="11011961" y="2124489"/>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8" name="Rectangle 7">
              <a:extLst>
                <a:ext uri="{FF2B5EF4-FFF2-40B4-BE49-F238E27FC236}">
                  <a16:creationId xmlns:a16="http://schemas.microsoft.com/office/drawing/2014/main" id="{9734EAF4-2728-8583-D4DC-650E94FDD43F}"/>
                </a:ext>
              </a:extLst>
            </p:cNvPr>
            <p:cNvSpPr/>
            <p:nvPr/>
          </p:nvSpPr>
          <p:spPr>
            <a:xfrm>
              <a:off x="11011961" y="2203395"/>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9" name="Rectangle 8">
              <a:extLst>
                <a:ext uri="{FF2B5EF4-FFF2-40B4-BE49-F238E27FC236}">
                  <a16:creationId xmlns:a16="http://schemas.microsoft.com/office/drawing/2014/main" id="{D3E60C48-08F0-0039-3BC5-73D3AE7AFA19}"/>
                </a:ext>
              </a:extLst>
            </p:cNvPr>
            <p:cNvSpPr/>
            <p:nvPr/>
          </p:nvSpPr>
          <p:spPr>
            <a:xfrm>
              <a:off x="11011961" y="2163942"/>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0" name="Rectangle 9">
              <a:extLst>
                <a:ext uri="{FF2B5EF4-FFF2-40B4-BE49-F238E27FC236}">
                  <a16:creationId xmlns:a16="http://schemas.microsoft.com/office/drawing/2014/main" id="{939C64D6-FC3B-6EF7-7EAF-1E45C463F7DC}"/>
                </a:ext>
              </a:extLst>
            </p:cNvPr>
            <p:cNvSpPr/>
            <p:nvPr/>
          </p:nvSpPr>
          <p:spPr>
            <a:xfrm>
              <a:off x="11011961" y="228230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1" name="Rectangle 10">
              <a:extLst>
                <a:ext uri="{FF2B5EF4-FFF2-40B4-BE49-F238E27FC236}">
                  <a16:creationId xmlns:a16="http://schemas.microsoft.com/office/drawing/2014/main" id="{534A25CE-59E8-A028-4358-BD6E2D83DDDF}"/>
                </a:ext>
              </a:extLst>
            </p:cNvPr>
            <p:cNvSpPr/>
            <p:nvPr/>
          </p:nvSpPr>
          <p:spPr>
            <a:xfrm>
              <a:off x="11011961" y="2242848"/>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2" name="Rectangle 11">
              <a:extLst>
                <a:ext uri="{FF2B5EF4-FFF2-40B4-BE49-F238E27FC236}">
                  <a16:creationId xmlns:a16="http://schemas.microsoft.com/office/drawing/2014/main" id="{136CA9F7-496E-39DF-6CD8-CBEA5F74E8CC}"/>
                </a:ext>
              </a:extLst>
            </p:cNvPr>
            <p:cNvSpPr/>
            <p:nvPr/>
          </p:nvSpPr>
          <p:spPr>
            <a:xfrm>
              <a:off x="11011961" y="2321754"/>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3" name="Rectangle 12">
              <a:extLst>
                <a:ext uri="{FF2B5EF4-FFF2-40B4-BE49-F238E27FC236}">
                  <a16:creationId xmlns:a16="http://schemas.microsoft.com/office/drawing/2014/main" id="{25EA526D-7257-6CBE-D5E1-07B088215713}"/>
                </a:ext>
              </a:extLst>
            </p:cNvPr>
            <p:cNvSpPr/>
            <p:nvPr/>
          </p:nvSpPr>
          <p:spPr>
            <a:xfrm>
              <a:off x="11011961" y="2361207"/>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4" name="Rectangle 13">
              <a:extLst>
                <a:ext uri="{FF2B5EF4-FFF2-40B4-BE49-F238E27FC236}">
                  <a16:creationId xmlns:a16="http://schemas.microsoft.com/office/drawing/2014/main" id="{7F755D1F-8A5A-A831-C0A4-F7C2458C05B4}"/>
                </a:ext>
              </a:extLst>
            </p:cNvPr>
            <p:cNvSpPr/>
            <p:nvPr/>
          </p:nvSpPr>
          <p:spPr>
            <a:xfrm>
              <a:off x="11011961" y="2400660"/>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5" name="Rectangle 14">
              <a:extLst>
                <a:ext uri="{FF2B5EF4-FFF2-40B4-BE49-F238E27FC236}">
                  <a16:creationId xmlns:a16="http://schemas.microsoft.com/office/drawing/2014/main" id="{2F5E2118-413C-5481-F2BF-79751C0CC9A9}"/>
                </a:ext>
              </a:extLst>
            </p:cNvPr>
            <p:cNvSpPr/>
            <p:nvPr/>
          </p:nvSpPr>
          <p:spPr>
            <a:xfrm>
              <a:off x="11011961" y="2440113"/>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6" name="Rectangle 15">
              <a:extLst>
                <a:ext uri="{FF2B5EF4-FFF2-40B4-BE49-F238E27FC236}">
                  <a16:creationId xmlns:a16="http://schemas.microsoft.com/office/drawing/2014/main" id="{C82CD037-0AB3-00C7-2F14-A82D6BD693F3}"/>
                </a:ext>
              </a:extLst>
            </p:cNvPr>
            <p:cNvSpPr/>
            <p:nvPr/>
          </p:nvSpPr>
          <p:spPr>
            <a:xfrm>
              <a:off x="11011961" y="2479566"/>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17" name="Rectangle 16">
              <a:extLst>
                <a:ext uri="{FF2B5EF4-FFF2-40B4-BE49-F238E27FC236}">
                  <a16:creationId xmlns:a16="http://schemas.microsoft.com/office/drawing/2014/main" id="{A702A23B-9DCE-C10C-1680-618015A58A59}"/>
                </a:ext>
              </a:extLst>
            </p:cNvPr>
            <p:cNvSpPr/>
            <p:nvPr/>
          </p:nvSpPr>
          <p:spPr>
            <a:xfrm>
              <a:off x="11011961" y="2519021"/>
              <a:ext cx="510155" cy="20949"/>
            </a:xfrm>
            <a:prstGeom prst="rect">
              <a:avLst/>
            </a:prstGeom>
            <a:grp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grpSp>
      <p:grpSp>
        <p:nvGrpSpPr>
          <p:cNvPr id="18" name="Group 17">
            <a:extLst>
              <a:ext uri="{FF2B5EF4-FFF2-40B4-BE49-F238E27FC236}">
                <a16:creationId xmlns:a16="http://schemas.microsoft.com/office/drawing/2014/main" id="{1F171160-2EF0-D6D5-3FD7-55E18F586194}"/>
              </a:ext>
            </a:extLst>
          </p:cNvPr>
          <p:cNvGrpSpPr/>
          <p:nvPr/>
        </p:nvGrpSpPr>
        <p:grpSpPr>
          <a:xfrm>
            <a:off x="2293906" y="1502881"/>
            <a:ext cx="4430248" cy="211979"/>
            <a:chOff x="1257300" y="1665156"/>
            <a:chExt cx="2802637" cy="256495"/>
          </a:xfrm>
        </p:grpSpPr>
        <p:sp>
          <p:nvSpPr>
            <p:cNvPr id="19" name="TextBox 18">
              <a:extLst>
                <a:ext uri="{FF2B5EF4-FFF2-40B4-BE49-F238E27FC236}">
                  <a16:creationId xmlns:a16="http://schemas.microsoft.com/office/drawing/2014/main" id="{5B46877F-F9E7-B0C6-EFDF-8F116FF30C23}"/>
                </a:ext>
              </a:extLst>
            </p:cNvPr>
            <p:cNvSpPr txBox="1">
              <a:spLocks/>
            </p:cNvSpPr>
            <p:nvPr/>
          </p:nvSpPr>
          <p:spPr>
            <a:xfrm>
              <a:off x="1257300" y="1665156"/>
              <a:ext cx="2802637" cy="223447"/>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Old PGRR145 Approach</a:t>
              </a:r>
            </a:p>
          </p:txBody>
        </p:sp>
        <p:cxnSp>
          <p:nvCxnSpPr>
            <p:cNvPr id="20" name="LineBasicDefault 7">
              <a:extLst>
                <a:ext uri="{FF2B5EF4-FFF2-40B4-BE49-F238E27FC236}">
                  <a16:creationId xmlns:a16="http://schemas.microsoft.com/office/drawing/2014/main" id="{2BDB97F0-5D27-26B2-D73D-B151A4A319E1}"/>
                </a:ext>
              </a:extLst>
            </p:cNvPr>
            <p:cNvCxnSpPr>
              <a:cxnSpLocks/>
            </p:cNvCxnSpPr>
            <p:nvPr>
              <p:custDataLst>
                <p:tags r:id="rId21"/>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1" name="Group 20">
            <a:extLst>
              <a:ext uri="{FF2B5EF4-FFF2-40B4-BE49-F238E27FC236}">
                <a16:creationId xmlns:a16="http://schemas.microsoft.com/office/drawing/2014/main" id="{2FE6D683-78EB-7B53-53A4-B51C47AAF4D2}"/>
              </a:ext>
            </a:extLst>
          </p:cNvPr>
          <p:cNvGrpSpPr/>
          <p:nvPr/>
        </p:nvGrpSpPr>
        <p:grpSpPr>
          <a:xfrm>
            <a:off x="7207016" y="1502874"/>
            <a:ext cx="4430248" cy="211978"/>
            <a:chOff x="1257300" y="1665156"/>
            <a:chExt cx="2802637" cy="256495"/>
          </a:xfrm>
        </p:grpSpPr>
        <p:sp>
          <p:nvSpPr>
            <p:cNvPr id="22" name="TextBox 21">
              <a:extLst>
                <a:ext uri="{FF2B5EF4-FFF2-40B4-BE49-F238E27FC236}">
                  <a16:creationId xmlns:a16="http://schemas.microsoft.com/office/drawing/2014/main" id="{318A1C0C-B214-4870-A732-BDB66ADFEC8B}"/>
                </a:ext>
              </a:extLst>
            </p:cNvPr>
            <p:cNvSpPr txBox="1">
              <a:spLocks/>
            </p:cNvSpPr>
            <p:nvPr/>
          </p:nvSpPr>
          <p:spPr>
            <a:xfrm>
              <a:off x="1257300" y="1665156"/>
              <a:ext cx="2802637" cy="223448"/>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“Rollover” approach to subsequent batch</a:t>
              </a:r>
            </a:p>
          </p:txBody>
        </p:sp>
        <p:cxnSp>
          <p:nvCxnSpPr>
            <p:cNvPr id="23" name="LineBasicDefault 7">
              <a:extLst>
                <a:ext uri="{FF2B5EF4-FFF2-40B4-BE49-F238E27FC236}">
                  <a16:creationId xmlns:a16="http://schemas.microsoft.com/office/drawing/2014/main" id="{85E8D4F1-37C3-7680-CB04-2A52047C8042}"/>
                </a:ext>
              </a:extLst>
            </p:cNvPr>
            <p:cNvCxnSpPr>
              <a:cxnSpLocks/>
            </p:cNvCxnSpPr>
            <p:nvPr>
              <p:custDataLst>
                <p:tags r:id="rId20"/>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25" name="Graphic 24">
            <a:extLst>
              <a:ext uri="{FF2B5EF4-FFF2-40B4-BE49-F238E27FC236}">
                <a16:creationId xmlns:a16="http://schemas.microsoft.com/office/drawing/2014/main" id="{2EEB291A-2150-B376-BAB1-169DB0AFB59D}"/>
              </a:ext>
            </a:extLst>
          </p:cNvPr>
          <p:cNvPicPr>
            <a:picLocks noChangeAspect="1"/>
          </p:cNvPicPr>
          <p:nvPr/>
        </p:nvPicPr>
        <p:blipFill>
          <a:blip>
            <a:extLst>
              <a:ext uri="{96DAC541-7B7A-43D3-8B79-37D633B846F1}">
                <asvg:svgBlip xmlns:asvg="http://schemas.microsoft.com/office/drawing/2016/SVG/main" r:embed="rId25"/>
              </a:ext>
            </a:extLst>
          </a:blip>
          <a:stretch>
            <a:fillRect/>
          </a:stretch>
        </p:blipFill>
        <p:spPr>
          <a:xfrm>
            <a:off x="554736" y="1123018"/>
            <a:ext cx="312822" cy="312822"/>
          </a:xfrm>
          <a:prstGeom prst="rect">
            <a:avLst/>
          </a:prstGeom>
        </p:spPr>
      </p:pic>
      <p:sp>
        <p:nvSpPr>
          <p:cNvPr id="26" name="TextBox 25">
            <a:extLst>
              <a:ext uri="{FF2B5EF4-FFF2-40B4-BE49-F238E27FC236}">
                <a16:creationId xmlns:a16="http://schemas.microsoft.com/office/drawing/2014/main" id="{3DA970CD-B19A-272C-AAFD-70D4DABC2BBE}"/>
              </a:ext>
            </a:extLst>
          </p:cNvPr>
          <p:cNvSpPr txBox="1">
            <a:spLocks/>
          </p:cNvSpPr>
          <p:nvPr/>
        </p:nvSpPr>
        <p:spPr>
          <a:xfrm>
            <a:off x="1025166" y="1171707"/>
            <a:ext cx="6967727" cy="215444"/>
          </a:xfrm>
          <a:prstGeom prst="rect">
            <a:avLst/>
          </a:prstGeom>
        </p:spPr>
        <p:txBody>
          <a:bodyPr vert="horz" wrap="square" lIns="0" tIns="0" rIns="0" bIns="0" rtlCol="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r>
              <a:rPr lang="en-US" sz="1400" b="1">
                <a:solidFill>
                  <a:schemeClr val="bg1">
                    <a:lumMod val="50000"/>
                  </a:schemeClr>
                </a:solidFill>
              </a:rPr>
              <a:t>Example: </a:t>
            </a:r>
            <a:r>
              <a:rPr lang="en-US" sz="1400">
                <a:solidFill>
                  <a:schemeClr val="bg1">
                    <a:lumMod val="50000"/>
                  </a:schemeClr>
                </a:solidFill>
              </a:rPr>
              <a:t>1,000 MW data center requiring full capacity by Year 6</a:t>
            </a:r>
          </a:p>
        </p:txBody>
      </p:sp>
      <p:sp>
        <p:nvSpPr>
          <p:cNvPr id="27" name="TextBox 26">
            <a:extLst>
              <a:ext uri="{FF2B5EF4-FFF2-40B4-BE49-F238E27FC236}">
                <a16:creationId xmlns:a16="http://schemas.microsoft.com/office/drawing/2014/main" id="{A3C2883D-EF1C-C6FA-E64B-29AF157E35B9}"/>
              </a:ext>
            </a:extLst>
          </p:cNvPr>
          <p:cNvSpPr txBox="1">
            <a:spLocks/>
          </p:cNvSpPr>
          <p:nvPr/>
        </p:nvSpPr>
        <p:spPr>
          <a:xfrm>
            <a:off x="554736" y="376505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Years 1-5</a:t>
            </a:r>
            <a:endParaRPr lang="en-US" sz="1200"/>
          </a:p>
        </p:txBody>
      </p:sp>
      <p:sp>
        <p:nvSpPr>
          <p:cNvPr id="28" name="TextBox 27">
            <a:extLst>
              <a:ext uri="{FF2B5EF4-FFF2-40B4-BE49-F238E27FC236}">
                <a16:creationId xmlns:a16="http://schemas.microsoft.com/office/drawing/2014/main" id="{873A64AE-75C5-C906-E58E-BA747696FE22}"/>
              </a:ext>
            </a:extLst>
          </p:cNvPr>
          <p:cNvSpPr txBox="1">
            <a:spLocks/>
          </p:cNvSpPr>
          <p:nvPr/>
        </p:nvSpPr>
        <p:spPr>
          <a:xfrm>
            <a:off x="229390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sp>
        <p:nvSpPr>
          <p:cNvPr id="29" name="TextBox 28">
            <a:extLst>
              <a:ext uri="{FF2B5EF4-FFF2-40B4-BE49-F238E27FC236}">
                <a16:creationId xmlns:a16="http://schemas.microsoft.com/office/drawing/2014/main" id="{0BBC1531-3264-F1F0-2245-FA9060668977}"/>
              </a:ext>
            </a:extLst>
          </p:cNvPr>
          <p:cNvSpPr txBox="1">
            <a:spLocks/>
          </p:cNvSpPr>
          <p:nvPr/>
        </p:nvSpPr>
        <p:spPr>
          <a:xfrm>
            <a:off x="7207016" y="3765055"/>
            <a:ext cx="4430248" cy="55399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Request studied in Batch Zero: initial MWs allocated based on system capability; transmission constraints and required upgrades identified</a:t>
            </a:r>
          </a:p>
        </p:txBody>
      </p:sp>
      <p:grpSp>
        <p:nvGrpSpPr>
          <p:cNvPr id="30" name="Group 29">
            <a:extLst>
              <a:ext uri="{FF2B5EF4-FFF2-40B4-BE49-F238E27FC236}">
                <a16:creationId xmlns:a16="http://schemas.microsoft.com/office/drawing/2014/main" id="{13F50A8E-43D5-6E0A-680B-9F607E66446D}"/>
              </a:ext>
            </a:extLst>
          </p:cNvPr>
          <p:cNvGrpSpPr/>
          <p:nvPr/>
        </p:nvGrpSpPr>
        <p:grpSpPr>
          <a:xfrm>
            <a:off x="554736" y="5264983"/>
            <a:ext cx="11082528" cy="815608"/>
            <a:chOff x="554736" y="4356105"/>
            <a:chExt cx="11082528" cy="815608"/>
          </a:xfrm>
        </p:grpSpPr>
        <p:sp>
          <p:nvSpPr>
            <p:cNvPr id="31" name="TextBox 30">
              <a:extLst>
                <a:ext uri="{FF2B5EF4-FFF2-40B4-BE49-F238E27FC236}">
                  <a16:creationId xmlns:a16="http://schemas.microsoft.com/office/drawing/2014/main" id="{8BF794F9-4411-7506-DFBC-DCA48983A396}"/>
                </a:ext>
              </a:extLst>
            </p:cNvPr>
            <p:cNvSpPr txBox="1">
              <a:spLocks/>
            </p:cNvSpPr>
            <p:nvPr/>
          </p:nvSpPr>
          <p:spPr>
            <a:xfrm>
              <a:off x="554736" y="4356105"/>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Considerations</a:t>
              </a:r>
              <a:endParaRPr lang="en-US" sz="1200"/>
            </a:p>
          </p:txBody>
        </p:sp>
        <p:sp>
          <p:nvSpPr>
            <p:cNvPr id="32" name="TextBox 31">
              <a:extLst>
                <a:ext uri="{FF2B5EF4-FFF2-40B4-BE49-F238E27FC236}">
                  <a16:creationId xmlns:a16="http://schemas.microsoft.com/office/drawing/2014/main" id="{AF50D582-FF66-4D1F-7912-25A2DCCF243D}"/>
                </a:ext>
              </a:extLst>
            </p:cNvPr>
            <p:cNvSpPr txBox="1">
              <a:spLocks/>
            </p:cNvSpPr>
            <p:nvPr/>
          </p:nvSpPr>
          <p:spPr>
            <a:xfrm>
              <a:off x="2293906" y="4356105"/>
              <a:ext cx="4430248" cy="63094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Provides certainty by guaranteeing full MWs by Year 6</a:t>
              </a:r>
            </a:p>
            <a:p>
              <a:pPr marL="171450" indent="-171450">
                <a:spcBef>
                  <a:spcPts val="300"/>
                </a:spcBef>
                <a:spcAft>
                  <a:spcPts val="300"/>
                </a:spcAft>
                <a:buFont typeface="Arial" panose="020B0604020202020204" pitchFamily="34" charset="0"/>
                <a:buChar char="•"/>
              </a:pPr>
              <a:r>
                <a:rPr lang="en-US" sz="1200"/>
                <a:t>Creates a potential step-change in MWs between Years 5 and 6, with limited time to develop required transmission</a:t>
              </a:r>
            </a:p>
          </p:txBody>
        </p:sp>
        <p:sp>
          <p:nvSpPr>
            <p:cNvPr id="33" name="TextBox 32">
              <a:extLst>
                <a:ext uri="{FF2B5EF4-FFF2-40B4-BE49-F238E27FC236}">
                  <a16:creationId xmlns:a16="http://schemas.microsoft.com/office/drawing/2014/main" id="{ED60A470-908B-1AD1-CA85-5CDC5EE1E142}"/>
                </a:ext>
              </a:extLst>
            </p:cNvPr>
            <p:cNvSpPr txBox="1">
              <a:spLocks/>
            </p:cNvSpPr>
            <p:nvPr/>
          </p:nvSpPr>
          <p:spPr>
            <a:xfrm>
              <a:off x="7207016" y="4356105"/>
              <a:ext cx="4430248" cy="815608"/>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indent="-171450">
                <a:spcBef>
                  <a:spcPts val="300"/>
                </a:spcBef>
                <a:spcAft>
                  <a:spcPts val="300"/>
                </a:spcAft>
                <a:buFont typeface="Arial" panose="020B0604020202020204" pitchFamily="34" charset="0"/>
                <a:buChar char="•"/>
              </a:pPr>
              <a:r>
                <a:rPr lang="en-US" sz="1200"/>
                <a:t>Full MW allocation is aligned with identified transmission upgrades</a:t>
              </a:r>
            </a:p>
            <a:p>
              <a:pPr marL="171450" indent="-171450">
                <a:spcBef>
                  <a:spcPts val="300"/>
                </a:spcBef>
                <a:spcAft>
                  <a:spcPts val="300"/>
                </a:spcAft>
                <a:buFont typeface="Arial" panose="020B0604020202020204" pitchFamily="34" charset="0"/>
                <a:buChar char="•"/>
              </a:pPr>
              <a:r>
                <a:rPr lang="en-US" sz="1200"/>
                <a:t>Requires financial commitment for partial MWs without clear visibility on timing or certainty of full MW delivery</a:t>
              </a:r>
            </a:p>
          </p:txBody>
        </p:sp>
      </p:grpSp>
      <p:grpSp>
        <p:nvGrpSpPr>
          <p:cNvPr id="34" name="Group 33">
            <a:extLst>
              <a:ext uri="{FF2B5EF4-FFF2-40B4-BE49-F238E27FC236}">
                <a16:creationId xmlns:a16="http://schemas.microsoft.com/office/drawing/2014/main" id="{BACFE9C8-BACA-3519-C9DB-A80919E737A9}"/>
              </a:ext>
            </a:extLst>
          </p:cNvPr>
          <p:cNvGrpSpPr/>
          <p:nvPr/>
        </p:nvGrpSpPr>
        <p:grpSpPr>
          <a:xfrm>
            <a:off x="554736" y="4607353"/>
            <a:ext cx="11082528" cy="369332"/>
            <a:chOff x="554736" y="3682344"/>
            <a:chExt cx="11082528" cy="369332"/>
          </a:xfrm>
        </p:grpSpPr>
        <p:sp>
          <p:nvSpPr>
            <p:cNvPr id="35" name="TextBox 34">
              <a:extLst>
                <a:ext uri="{FF2B5EF4-FFF2-40B4-BE49-F238E27FC236}">
                  <a16:creationId xmlns:a16="http://schemas.microsoft.com/office/drawing/2014/main" id="{F8B26822-BCFC-9048-8870-F77ED056F97E}"/>
                </a:ext>
              </a:extLst>
            </p:cNvPr>
            <p:cNvSpPr txBox="1">
              <a:spLocks/>
            </p:cNvSpPr>
            <p:nvPr/>
          </p:nvSpPr>
          <p:spPr>
            <a:xfrm>
              <a:off x="554736" y="3682344"/>
              <a:ext cx="1411614" cy="184666"/>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Year 6</a:t>
              </a:r>
              <a:endParaRPr lang="en-US" sz="1200"/>
            </a:p>
          </p:txBody>
        </p:sp>
        <p:sp>
          <p:nvSpPr>
            <p:cNvPr id="36" name="TextBox 35">
              <a:extLst>
                <a:ext uri="{FF2B5EF4-FFF2-40B4-BE49-F238E27FC236}">
                  <a16:creationId xmlns:a16="http://schemas.microsoft.com/office/drawing/2014/main" id="{BB883E4B-73F5-0D60-89DD-DA99323C76CD}"/>
                </a:ext>
              </a:extLst>
            </p:cNvPr>
            <p:cNvSpPr txBox="1">
              <a:spLocks/>
            </p:cNvSpPr>
            <p:nvPr/>
          </p:nvSpPr>
          <p:spPr>
            <a:xfrm>
              <a:off x="229390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automatically allocated based on Batch Zero results; transmission solutions further defined in the 2027 RTP</a:t>
              </a:r>
            </a:p>
          </p:txBody>
        </p:sp>
        <p:sp>
          <p:nvSpPr>
            <p:cNvPr id="37" name="TextBox 36">
              <a:extLst>
                <a:ext uri="{FF2B5EF4-FFF2-40B4-BE49-F238E27FC236}">
                  <a16:creationId xmlns:a16="http://schemas.microsoft.com/office/drawing/2014/main" id="{61DFE277-784D-AB4C-D63D-35AB58F70061}"/>
                </a:ext>
              </a:extLst>
            </p:cNvPr>
            <p:cNvSpPr txBox="1">
              <a:spLocks/>
            </p:cNvSpPr>
            <p:nvPr/>
          </p:nvSpPr>
          <p:spPr>
            <a:xfrm>
              <a:off x="7207016" y="3682344"/>
              <a:ext cx="4430248"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a:t>Full MW not committed in Batch Zero; additional MWs studied and allocated through a subsequent Batch 1 process</a:t>
              </a:r>
            </a:p>
          </p:txBody>
        </p:sp>
      </p:grpSp>
      <p:cxnSp>
        <p:nvCxnSpPr>
          <p:cNvPr id="38" name="Straight Connector 37">
            <a:extLst>
              <a:ext uri="{FF2B5EF4-FFF2-40B4-BE49-F238E27FC236}">
                <a16:creationId xmlns:a16="http://schemas.microsoft.com/office/drawing/2014/main" id="{5CA3C2DA-D5B9-FAA5-6239-9E0BA6350A73}"/>
              </a:ext>
            </a:extLst>
          </p:cNvPr>
          <p:cNvCxnSpPr>
            <a:cxnSpLocks/>
          </p:cNvCxnSpPr>
          <p:nvPr/>
        </p:nvCxnSpPr>
        <p:spPr>
          <a:xfrm>
            <a:off x="521663" y="4463203"/>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26859CF-DC92-6A16-5989-3495CE76C5B9}"/>
              </a:ext>
            </a:extLst>
          </p:cNvPr>
          <p:cNvCxnSpPr>
            <a:cxnSpLocks/>
          </p:cNvCxnSpPr>
          <p:nvPr/>
        </p:nvCxnSpPr>
        <p:spPr>
          <a:xfrm>
            <a:off x="521663" y="5120834"/>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graphicFrame>
        <p:nvGraphicFramePr>
          <p:cNvPr id="97" name="Chart 96">
            <a:extLst>
              <a:ext uri="{FF2B5EF4-FFF2-40B4-BE49-F238E27FC236}">
                <a16:creationId xmlns:a16="http://schemas.microsoft.com/office/drawing/2014/main" id="{65A9A41A-DD0C-13D1-7B74-7E63279EDFFB}"/>
              </a:ext>
            </a:extLst>
          </p:cNvPr>
          <p:cNvGraphicFramePr/>
          <p:nvPr>
            <p:custDataLst>
              <p:tags r:id="rId2"/>
            </p:custDataLst>
          </p:nvPr>
        </p:nvGraphicFramePr>
        <p:xfrm>
          <a:off x="2152650" y="1681163"/>
          <a:ext cx="4654550" cy="1914525"/>
        </p:xfrm>
        <a:graphic>
          <a:graphicData uri="http://schemas.openxmlformats.org/drawingml/2006/chart">
            <c:chart xmlns:c="http://schemas.openxmlformats.org/drawingml/2006/chart" xmlns:r="http://schemas.openxmlformats.org/officeDocument/2006/relationships" r:id="rId26"/>
          </a:graphicData>
        </a:graphic>
      </p:graphicFrame>
      <p:sp>
        <p:nvSpPr>
          <p:cNvPr id="41" name="Text Placeholder 4">
            <a:extLst>
              <a:ext uri="{FF2B5EF4-FFF2-40B4-BE49-F238E27FC236}">
                <a16:creationId xmlns:a16="http://schemas.microsoft.com/office/drawing/2014/main" id="{0E192590-C826-9281-A48B-0496BA19361A}"/>
              </a:ext>
            </a:extLst>
          </p:cNvPr>
          <p:cNvSpPr>
            <a:spLocks noGrp="1"/>
          </p:cNvSpPr>
          <p:nvPr>
            <p:custDataLst>
              <p:tags r:id="rId3"/>
            </p:custDataLst>
          </p:nvPr>
        </p:nvSpPr>
        <p:spPr bwMode="auto">
          <a:xfrm>
            <a:off x="2452688"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96293479-B30F-45B1-A4DB-46C163A82CAC}" type="datetime'''''''''2''''''''''''''''''''''''0''''2''''''''''''''''7'">
              <a:rPr lang="en-US" altLang="en-US" sz="1050" b="1" smtClean="0">
                <a:cs typeface="+mn-cs"/>
              </a:rPr>
              <a:pPr lvl="0" algn="ctr">
                <a:spcBef>
                  <a:spcPct val="0"/>
                </a:spcBef>
                <a:spcAft>
                  <a:spcPct val="0"/>
                </a:spcAft>
              </a:pPr>
              <a:t>2027</a:t>
            </a:fld>
            <a:endParaRPr lang="en-US" sz="1050" b="1">
              <a:cs typeface="+mn-cs"/>
            </a:endParaRPr>
          </a:p>
        </p:txBody>
      </p:sp>
      <p:sp>
        <p:nvSpPr>
          <p:cNvPr id="42" name="Text Placeholder 4">
            <a:extLst>
              <a:ext uri="{FF2B5EF4-FFF2-40B4-BE49-F238E27FC236}">
                <a16:creationId xmlns:a16="http://schemas.microsoft.com/office/drawing/2014/main" id="{BCBFBD4F-8F33-FAB7-D336-7A94E5C49EA1}"/>
              </a:ext>
            </a:extLst>
          </p:cNvPr>
          <p:cNvSpPr>
            <a:spLocks noGrp="1"/>
          </p:cNvSpPr>
          <p:nvPr>
            <p:custDataLst>
              <p:tags r:id="rId4"/>
            </p:custDataLst>
          </p:nvPr>
        </p:nvSpPr>
        <p:spPr bwMode="auto">
          <a:xfrm>
            <a:off x="3201987"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37753B68-D2B4-4432-AFA8-E87340671D93}" type="datetime'''''20''''''2''''''''''''''''''''''''8'''''''''''''''''''''''">
              <a:rPr lang="en-US" altLang="en-US" sz="1050" b="1" smtClean="0">
                <a:cs typeface="+mn-cs"/>
              </a:rPr>
              <a:pPr lvl="0" algn="ctr">
                <a:spcBef>
                  <a:spcPct val="0"/>
                </a:spcBef>
                <a:spcAft>
                  <a:spcPct val="0"/>
                </a:spcAft>
              </a:pPr>
              <a:t>2028</a:t>
            </a:fld>
            <a:endParaRPr lang="en-US" sz="1050" b="1">
              <a:cs typeface="+mn-cs"/>
            </a:endParaRPr>
          </a:p>
        </p:txBody>
      </p:sp>
      <p:sp>
        <p:nvSpPr>
          <p:cNvPr id="43" name="Text Placeholder 4">
            <a:extLst>
              <a:ext uri="{FF2B5EF4-FFF2-40B4-BE49-F238E27FC236}">
                <a16:creationId xmlns:a16="http://schemas.microsoft.com/office/drawing/2014/main" id="{1BB10A7C-7CAD-DC29-2ADF-DDCBD13A22F9}"/>
              </a:ext>
            </a:extLst>
          </p:cNvPr>
          <p:cNvSpPr>
            <a:spLocks noGrp="1"/>
          </p:cNvSpPr>
          <p:nvPr>
            <p:custDataLst>
              <p:tags r:id="rId5"/>
            </p:custDataLst>
          </p:nvPr>
        </p:nvSpPr>
        <p:spPr bwMode="auto">
          <a:xfrm>
            <a:off x="3949699"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7CC073E-7D2A-4F2F-8141-7A0F16F00287}" type="datetime'2''''''''''''''''''''''02''''''''''9'''''''''''''''">
              <a:rPr lang="en-US" altLang="en-US" sz="1050" b="1" smtClean="0">
                <a:cs typeface="+mn-cs"/>
              </a:rPr>
              <a:pPr lvl="0" algn="ctr">
                <a:spcBef>
                  <a:spcPct val="0"/>
                </a:spcBef>
                <a:spcAft>
                  <a:spcPct val="0"/>
                </a:spcAft>
              </a:pPr>
              <a:t>2029</a:t>
            </a:fld>
            <a:endParaRPr lang="en-US" sz="1050" b="1">
              <a:cs typeface="+mn-cs"/>
            </a:endParaRPr>
          </a:p>
        </p:txBody>
      </p:sp>
      <p:sp>
        <p:nvSpPr>
          <p:cNvPr id="44" name="Text Placeholder 4">
            <a:extLst>
              <a:ext uri="{FF2B5EF4-FFF2-40B4-BE49-F238E27FC236}">
                <a16:creationId xmlns:a16="http://schemas.microsoft.com/office/drawing/2014/main" id="{A0199B16-768F-1F53-FBE0-3A995ADA08F7}"/>
              </a:ext>
            </a:extLst>
          </p:cNvPr>
          <p:cNvSpPr>
            <a:spLocks noGrp="1"/>
          </p:cNvSpPr>
          <p:nvPr>
            <p:custDataLst>
              <p:tags r:id="rId6"/>
            </p:custDataLst>
          </p:nvPr>
        </p:nvSpPr>
        <p:spPr bwMode="auto">
          <a:xfrm>
            <a:off x="4697412"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0A2324B7-7BDC-4101-8BAC-D42DC2A7491D}" type="datetime'''''''''''''''''''''2''''''''0''3''''''''''''''0'''''''">
              <a:rPr lang="en-US" altLang="en-US" sz="1050" b="1" smtClean="0">
                <a:cs typeface="+mn-cs"/>
              </a:rPr>
              <a:pPr lvl="0" algn="ctr">
                <a:spcBef>
                  <a:spcPct val="0"/>
                </a:spcBef>
                <a:spcAft>
                  <a:spcPct val="0"/>
                </a:spcAft>
              </a:pPr>
              <a:t>2030</a:t>
            </a:fld>
            <a:endParaRPr lang="en-US" sz="1050" b="1">
              <a:cs typeface="+mn-cs"/>
            </a:endParaRPr>
          </a:p>
        </p:txBody>
      </p:sp>
      <p:sp>
        <p:nvSpPr>
          <p:cNvPr id="45" name="Text Placeholder 4">
            <a:extLst>
              <a:ext uri="{FF2B5EF4-FFF2-40B4-BE49-F238E27FC236}">
                <a16:creationId xmlns:a16="http://schemas.microsoft.com/office/drawing/2014/main" id="{61C69654-30BE-98F9-FBC4-B6323E5E11A6}"/>
              </a:ext>
            </a:extLst>
          </p:cNvPr>
          <p:cNvSpPr>
            <a:spLocks noGrp="1"/>
          </p:cNvSpPr>
          <p:nvPr>
            <p:custDataLst>
              <p:tags r:id="rId7"/>
            </p:custDataLst>
          </p:nvPr>
        </p:nvSpPr>
        <p:spPr bwMode="auto">
          <a:xfrm>
            <a:off x="5446712"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3EB5505C-99E5-4A32-92DB-460B4CA365F9}" type="datetime'''''2''''''''''''''''0''''''''''3''1'''''">
              <a:rPr lang="en-US" altLang="en-US" sz="1050" b="1" smtClean="0">
                <a:cs typeface="+mn-cs"/>
              </a:rPr>
              <a:pPr lvl="0" algn="ctr">
                <a:spcBef>
                  <a:spcPct val="0"/>
                </a:spcBef>
                <a:spcAft>
                  <a:spcPct val="0"/>
                </a:spcAft>
              </a:pPr>
              <a:t>2031</a:t>
            </a:fld>
            <a:endParaRPr lang="en-US" sz="1050" b="1">
              <a:cs typeface="+mn-cs"/>
            </a:endParaRPr>
          </a:p>
        </p:txBody>
      </p:sp>
      <p:sp>
        <p:nvSpPr>
          <p:cNvPr id="46" name="Text Placeholder 4">
            <a:extLst>
              <a:ext uri="{FF2B5EF4-FFF2-40B4-BE49-F238E27FC236}">
                <a16:creationId xmlns:a16="http://schemas.microsoft.com/office/drawing/2014/main" id="{2E7F84E0-7921-D385-9F83-69DC9B858750}"/>
              </a:ext>
            </a:extLst>
          </p:cNvPr>
          <p:cNvSpPr>
            <a:spLocks noGrp="1"/>
          </p:cNvSpPr>
          <p:nvPr>
            <p:custDataLst>
              <p:tags r:id="rId8"/>
            </p:custDataLst>
          </p:nvPr>
        </p:nvSpPr>
        <p:spPr bwMode="auto">
          <a:xfrm>
            <a:off x="6194425"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A8FD2F85-BCE1-44EB-8B36-F014AE811041}" type="datetime'''''''20''''''''3''''2'''''''''''''''''''''''''''''''''">
              <a:rPr lang="en-US" altLang="en-US" sz="1050" b="1" smtClean="0">
                <a:cs typeface="+mn-cs"/>
              </a:rPr>
              <a:pPr lvl="0" algn="ctr">
                <a:spcBef>
                  <a:spcPct val="0"/>
                </a:spcBef>
                <a:spcAft>
                  <a:spcPct val="0"/>
                </a:spcAft>
              </a:pPr>
              <a:t>2032</a:t>
            </a:fld>
            <a:endParaRPr lang="en-US" sz="1050" b="1">
              <a:cs typeface="+mn-cs"/>
            </a:endParaRPr>
          </a:p>
        </p:txBody>
      </p:sp>
      <p:sp>
        <p:nvSpPr>
          <p:cNvPr id="96" name="Text Placeholder 2">
            <a:extLst>
              <a:ext uri="{FF2B5EF4-FFF2-40B4-BE49-F238E27FC236}">
                <a16:creationId xmlns:a16="http://schemas.microsoft.com/office/drawing/2014/main" id="{E117534D-C175-91CE-AB0E-8AF761299486}"/>
              </a:ext>
            </a:extLst>
          </p:cNvPr>
          <p:cNvSpPr>
            <a:spLocks noGrp="1"/>
          </p:cNvSpPr>
          <p:nvPr>
            <p:custDataLst>
              <p:tags r:id="rId9"/>
            </p:custDataLst>
          </p:nvPr>
        </p:nvSpPr>
        <p:spPr bwMode="gray">
          <a:xfrm>
            <a:off x="2552700" y="3173413"/>
            <a:ext cx="112713"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0BA2E219-FDBE-48B2-BEF1-9F3E572C3FB5}" type="datetime'''''''''''''''''''''''''''''''''''''''0'''''''''">
              <a:rPr lang="en-US" altLang="en-US" sz="1050" b="1" smtClean="0">
                <a:effectLst/>
              </a:rPr>
              <a:pPr lvl="0" algn="ctr">
                <a:spcBef>
                  <a:spcPct val="0"/>
                </a:spcBef>
                <a:spcAft>
                  <a:spcPct val="0"/>
                </a:spcAft>
              </a:pPr>
              <a:t>0</a:t>
            </a:fld>
            <a:endParaRPr lang="en-US" sz="1050" b="1"/>
          </a:p>
        </p:txBody>
      </p:sp>
      <p:cxnSp>
        <p:nvCxnSpPr>
          <p:cNvPr id="47" name="Straight Connector 46">
            <a:extLst>
              <a:ext uri="{FF2B5EF4-FFF2-40B4-BE49-F238E27FC236}">
                <a16:creationId xmlns:a16="http://schemas.microsoft.com/office/drawing/2014/main" id="{F3C333D4-2352-45CE-654D-754FE1CE65B6}"/>
              </a:ext>
            </a:extLst>
          </p:cNvPr>
          <p:cNvCxnSpPr>
            <a:cxnSpLocks/>
          </p:cNvCxnSpPr>
          <p:nvPr/>
        </p:nvCxnSpPr>
        <p:spPr>
          <a:xfrm>
            <a:off x="521663" y="3625437"/>
            <a:ext cx="11115601" cy="0"/>
          </a:xfrm>
          <a:prstGeom prst="line">
            <a:avLst/>
          </a:prstGeom>
          <a:ln w="12700" cap="flat">
            <a:solidFill>
              <a:schemeClr val="bg1">
                <a:lumMod val="75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91AF2E6-D912-F35D-30C8-CB7812A74B2A}"/>
              </a:ext>
            </a:extLst>
          </p:cNvPr>
          <p:cNvSpPr txBox="1">
            <a:spLocks/>
          </p:cNvSpPr>
          <p:nvPr/>
        </p:nvSpPr>
        <p:spPr>
          <a:xfrm>
            <a:off x="554736" y="1808167"/>
            <a:ext cx="1411614" cy="369332"/>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sz="1200" b="1"/>
              <a:t>Illustrative ramp schedule</a:t>
            </a:r>
            <a:r>
              <a:rPr lang="en-US" sz="1200"/>
              <a:t>, MW</a:t>
            </a:r>
          </a:p>
        </p:txBody>
      </p:sp>
      <p:graphicFrame>
        <p:nvGraphicFramePr>
          <p:cNvPr id="94" name="Chart 93">
            <a:extLst>
              <a:ext uri="{FF2B5EF4-FFF2-40B4-BE49-F238E27FC236}">
                <a16:creationId xmlns:a16="http://schemas.microsoft.com/office/drawing/2014/main" id="{80513C8E-C892-29A1-92EE-DBE8D92BF433}"/>
              </a:ext>
            </a:extLst>
          </p:cNvPr>
          <p:cNvGraphicFramePr/>
          <p:nvPr>
            <p:custDataLst>
              <p:tags r:id="rId10"/>
            </p:custDataLst>
          </p:nvPr>
        </p:nvGraphicFramePr>
        <p:xfrm>
          <a:off x="7065963" y="1785938"/>
          <a:ext cx="4654550" cy="1809750"/>
        </p:xfrm>
        <a:graphic>
          <a:graphicData uri="http://schemas.openxmlformats.org/drawingml/2006/chart">
            <c:chart xmlns:c="http://schemas.openxmlformats.org/drawingml/2006/chart" xmlns:r="http://schemas.openxmlformats.org/officeDocument/2006/relationships" r:id="rId27"/>
          </a:graphicData>
        </a:graphic>
      </p:graphicFrame>
      <p:sp>
        <p:nvSpPr>
          <p:cNvPr id="50" name="Rectangle 49">
            <a:extLst>
              <a:ext uri="{FF2B5EF4-FFF2-40B4-BE49-F238E27FC236}">
                <a16:creationId xmlns:a16="http://schemas.microsoft.com/office/drawing/2014/main" id="{72BEE257-D924-77C6-4FF9-ED528F4DBE37}"/>
              </a:ext>
            </a:extLst>
          </p:cNvPr>
          <p:cNvSpPr/>
          <p:nvPr>
            <p:custDataLst>
              <p:tags r:id="rId11"/>
            </p:custDataLst>
          </p:nvPr>
        </p:nvSpPr>
        <p:spPr bwMode="auto">
          <a:xfrm>
            <a:off x="10996613" y="2022475"/>
            <a:ext cx="534987" cy="534988"/>
          </a:xfrm>
          <a:prstGeom prst="rect">
            <a:avLst/>
          </a:prstGeom>
          <a:noFill/>
          <a:ln w="19050" cap="sq" cmpd="sng" algn="ctr">
            <a:solidFill>
              <a:srgbClr val="7F7F7F"/>
            </a:solidFill>
            <a:prstDash val="dash"/>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51" name="Text Placeholder 4">
            <a:extLst>
              <a:ext uri="{FF2B5EF4-FFF2-40B4-BE49-F238E27FC236}">
                <a16:creationId xmlns:a16="http://schemas.microsoft.com/office/drawing/2014/main" id="{1D8AA3E7-B824-ECB6-B9BD-0C0FFE864D8C}"/>
              </a:ext>
            </a:extLst>
          </p:cNvPr>
          <p:cNvSpPr>
            <a:spLocks noGrp="1"/>
          </p:cNvSpPr>
          <p:nvPr>
            <p:custDataLst>
              <p:tags r:id="rId12"/>
            </p:custDataLst>
          </p:nvPr>
        </p:nvSpPr>
        <p:spPr bwMode="auto">
          <a:xfrm>
            <a:off x="7366000"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0A8A12D7-4659-4363-A19D-B28405772041}" type="datetime'''''''''''''20''''2''''''''''''''''''''''''''''''''7'">
              <a:rPr lang="en-US" altLang="en-US" sz="1050" b="1" smtClean="0">
                <a:cs typeface="+mn-cs"/>
              </a:rPr>
              <a:pPr lvl="0" algn="ctr">
                <a:spcBef>
                  <a:spcPct val="0"/>
                </a:spcBef>
                <a:spcAft>
                  <a:spcPct val="0"/>
                </a:spcAft>
              </a:pPr>
              <a:t>2027</a:t>
            </a:fld>
            <a:endParaRPr lang="en-US" sz="1050" b="1">
              <a:cs typeface="+mn-cs"/>
            </a:endParaRPr>
          </a:p>
        </p:txBody>
      </p:sp>
      <p:sp>
        <p:nvSpPr>
          <p:cNvPr id="52" name="Text Placeholder 4">
            <a:extLst>
              <a:ext uri="{FF2B5EF4-FFF2-40B4-BE49-F238E27FC236}">
                <a16:creationId xmlns:a16="http://schemas.microsoft.com/office/drawing/2014/main" id="{A39F4CBA-8372-C0B9-8163-6A177F33DFD7}"/>
              </a:ext>
            </a:extLst>
          </p:cNvPr>
          <p:cNvSpPr>
            <a:spLocks noGrp="1"/>
          </p:cNvSpPr>
          <p:nvPr>
            <p:custDataLst>
              <p:tags r:id="rId13"/>
            </p:custDataLst>
          </p:nvPr>
        </p:nvSpPr>
        <p:spPr bwMode="auto">
          <a:xfrm>
            <a:off x="8115299"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17352429-5019-416A-BC8E-2715EE9902BF}" type="datetime'''''2''''''''''''''''0''''''2''''8'''''">
              <a:rPr lang="en-US" altLang="en-US" sz="1050" b="1" smtClean="0">
                <a:cs typeface="+mn-cs"/>
              </a:rPr>
              <a:pPr lvl="0" algn="ctr">
                <a:spcBef>
                  <a:spcPct val="0"/>
                </a:spcBef>
                <a:spcAft>
                  <a:spcPct val="0"/>
                </a:spcAft>
              </a:pPr>
              <a:t>2028</a:t>
            </a:fld>
            <a:endParaRPr lang="en-US" sz="1050" b="1">
              <a:cs typeface="+mn-cs"/>
            </a:endParaRPr>
          </a:p>
        </p:txBody>
      </p:sp>
      <p:sp>
        <p:nvSpPr>
          <p:cNvPr id="53" name="Text Placeholder 4">
            <a:extLst>
              <a:ext uri="{FF2B5EF4-FFF2-40B4-BE49-F238E27FC236}">
                <a16:creationId xmlns:a16="http://schemas.microsoft.com/office/drawing/2014/main" id="{5C02648A-1709-A8CB-B83B-AA8177502CB9}"/>
              </a:ext>
            </a:extLst>
          </p:cNvPr>
          <p:cNvSpPr>
            <a:spLocks noGrp="1"/>
          </p:cNvSpPr>
          <p:nvPr>
            <p:custDataLst>
              <p:tags r:id="rId14"/>
            </p:custDataLst>
          </p:nvPr>
        </p:nvSpPr>
        <p:spPr bwMode="auto">
          <a:xfrm>
            <a:off x="8863012"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6083E0A6-1532-42A7-9273-DC1CDCF7A8BF}" type="datetime'''''''''''''''''202''''9'''''''''''''''''''''">
              <a:rPr lang="en-US" altLang="en-US" sz="1050" b="1" smtClean="0">
                <a:cs typeface="+mn-cs"/>
              </a:rPr>
              <a:pPr lvl="0" algn="ctr">
                <a:spcBef>
                  <a:spcPct val="0"/>
                </a:spcBef>
                <a:spcAft>
                  <a:spcPct val="0"/>
                </a:spcAft>
              </a:pPr>
              <a:t>2029</a:t>
            </a:fld>
            <a:endParaRPr lang="en-US" sz="1050" b="1">
              <a:cs typeface="+mn-cs"/>
            </a:endParaRPr>
          </a:p>
        </p:txBody>
      </p:sp>
      <p:sp>
        <p:nvSpPr>
          <p:cNvPr id="54" name="Text Placeholder 4">
            <a:extLst>
              <a:ext uri="{FF2B5EF4-FFF2-40B4-BE49-F238E27FC236}">
                <a16:creationId xmlns:a16="http://schemas.microsoft.com/office/drawing/2014/main" id="{E453B958-3CB8-2685-25D9-C5C62147E266}"/>
              </a:ext>
            </a:extLst>
          </p:cNvPr>
          <p:cNvSpPr>
            <a:spLocks noGrp="1"/>
          </p:cNvSpPr>
          <p:nvPr>
            <p:custDataLst>
              <p:tags r:id="rId15"/>
            </p:custDataLst>
          </p:nvPr>
        </p:nvSpPr>
        <p:spPr bwMode="auto">
          <a:xfrm>
            <a:off x="9610724"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449FE459-6FF7-409A-B6A9-77340A280BBA}" type="datetime'''''''''''''''''''2''''''''''''''''''''''''''''''03''0'''''''">
              <a:rPr lang="en-US" altLang="en-US" sz="1050" b="1" smtClean="0">
                <a:cs typeface="+mn-cs"/>
              </a:rPr>
              <a:pPr lvl="0" algn="ctr">
                <a:spcBef>
                  <a:spcPct val="0"/>
                </a:spcBef>
                <a:spcAft>
                  <a:spcPct val="0"/>
                </a:spcAft>
              </a:pPr>
              <a:t>2030</a:t>
            </a:fld>
            <a:endParaRPr lang="en-US" sz="1050" b="1">
              <a:cs typeface="+mn-cs"/>
            </a:endParaRPr>
          </a:p>
        </p:txBody>
      </p:sp>
      <p:sp>
        <p:nvSpPr>
          <p:cNvPr id="55" name="Text Placeholder 4">
            <a:extLst>
              <a:ext uri="{FF2B5EF4-FFF2-40B4-BE49-F238E27FC236}">
                <a16:creationId xmlns:a16="http://schemas.microsoft.com/office/drawing/2014/main" id="{C8AE8913-F653-CF52-568C-2133ED28C1AD}"/>
              </a:ext>
            </a:extLst>
          </p:cNvPr>
          <p:cNvSpPr>
            <a:spLocks noGrp="1"/>
          </p:cNvSpPr>
          <p:nvPr>
            <p:custDataLst>
              <p:tags r:id="rId16"/>
            </p:custDataLst>
          </p:nvPr>
        </p:nvSpPr>
        <p:spPr bwMode="auto">
          <a:xfrm>
            <a:off x="10360024"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E707EA33-F44E-4867-B4A4-47E4F83E3F1F}" type="datetime'''''''''''''''''''2''''''''''''''0''''3''''''''''''''''1'">
              <a:rPr lang="en-US" altLang="en-US" sz="1050" b="1" smtClean="0">
                <a:cs typeface="+mn-cs"/>
              </a:rPr>
              <a:pPr lvl="0" algn="ctr">
                <a:spcBef>
                  <a:spcPct val="0"/>
                </a:spcBef>
                <a:spcAft>
                  <a:spcPct val="0"/>
                </a:spcAft>
              </a:pPr>
              <a:t>2031</a:t>
            </a:fld>
            <a:endParaRPr lang="en-US" sz="1050" b="1">
              <a:cs typeface="+mn-cs"/>
            </a:endParaRPr>
          </a:p>
        </p:txBody>
      </p:sp>
      <p:sp>
        <p:nvSpPr>
          <p:cNvPr id="57" name="Text Placeholder 4">
            <a:extLst>
              <a:ext uri="{FF2B5EF4-FFF2-40B4-BE49-F238E27FC236}">
                <a16:creationId xmlns:a16="http://schemas.microsoft.com/office/drawing/2014/main" id="{62C6A019-63AE-79AD-57E2-BE0A3CE6E7DF}"/>
              </a:ext>
            </a:extLst>
          </p:cNvPr>
          <p:cNvSpPr>
            <a:spLocks noGrp="1"/>
          </p:cNvSpPr>
          <p:nvPr>
            <p:custDataLst>
              <p:tags r:id="rId17"/>
            </p:custDataLst>
          </p:nvPr>
        </p:nvSpPr>
        <p:spPr bwMode="gray">
          <a:xfrm>
            <a:off x="11110913" y="2209800"/>
            <a:ext cx="30480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ctr">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r>
              <a:rPr lang="en-US" altLang="en-US" sz="1050">
                <a:effectLst/>
                <a:cs typeface="+mn-cs"/>
              </a:rPr>
              <a:t>TBD</a:t>
            </a:r>
            <a:endParaRPr lang="en-US" sz="1050">
              <a:cs typeface="+mn-cs"/>
            </a:endParaRPr>
          </a:p>
        </p:txBody>
      </p:sp>
      <p:sp>
        <p:nvSpPr>
          <p:cNvPr id="56" name="Text Placeholder 4">
            <a:extLst>
              <a:ext uri="{FF2B5EF4-FFF2-40B4-BE49-F238E27FC236}">
                <a16:creationId xmlns:a16="http://schemas.microsoft.com/office/drawing/2014/main" id="{8E34B35F-6378-8295-0836-FA6083F23EA5}"/>
              </a:ext>
            </a:extLst>
          </p:cNvPr>
          <p:cNvSpPr>
            <a:spLocks noGrp="1"/>
          </p:cNvSpPr>
          <p:nvPr>
            <p:custDataLst>
              <p:tags r:id="rId18"/>
            </p:custDataLst>
          </p:nvPr>
        </p:nvSpPr>
        <p:spPr bwMode="auto">
          <a:xfrm>
            <a:off x="11107738" y="3403600"/>
            <a:ext cx="311150"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1600" kern="1200" dirty="0">
                <a:solidFill>
                  <a:schemeClr val="tx1"/>
                </a:solidFill>
                <a:latin typeface="+mn-lt"/>
                <a:ea typeface="+mn-ea"/>
                <a:cs typeface="Arial" panose="020B0604020202020204" pitchFamily="34" charset="0"/>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lvl="0" algn="ctr">
              <a:spcBef>
                <a:spcPct val="0"/>
              </a:spcBef>
              <a:spcAft>
                <a:spcPct val="0"/>
              </a:spcAft>
            </a:pPr>
            <a:fld id="{EBE02C8D-4B0C-4A61-B17F-2A05F8030E08}" type="datetime'''''''''''''''''''''''''''''''20''''''''''''''3''2'''''">
              <a:rPr lang="en-US" altLang="en-US" sz="1050" b="1" smtClean="0">
                <a:cs typeface="+mn-cs"/>
              </a:rPr>
              <a:pPr lvl="0" algn="ctr">
                <a:spcBef>
                  <a:spcPct val="0"/>
                </a:spcBef>
                <a:spcAft>
                  <a:spcPct val="0"/>
                </a:spcAft>
              </a:pPr>
              <a:t>2032</a:t>
            </a:fld>
            <a:endParaRPr lang="en-US" sz="1050" b="1">
              <a:cs typeface="+mn-cs"/>
            </a:endParaRPr>
          </a:p>
        </p:txBody>
      </p:sp>
      <p:sp>
        <p:nvSpPr>
          <p:cNvPr id="93" name="Text Placeholder 2">
            <a:extLst>
              <a:ext uri="{FF2B5EF4-FFF2-40B4-BE49-F238E27FC236}">
                <a16:creationId xmlns:a16="http://schemas.microsoft.com/office/drawing/2014/main" id="{E117534D-C175-91CE-AB0E-8AF761299486}"/>
              </a:ext>
            </a:extLst>
          </p:cNvPr>
          <p:cNvSpPr>
            <a:spLocks noGrp="1"/>
          </p:cNvSpPr>
          <p:nvPr>
            <p:custDataLst>
              <p:tags r:id="rId19"/>
            </p:custDataLst>
          </p:nvPr>
        </p:nvSpPr>
        <p:spPr bwMode="gray">
          <a:xfrm>
            <a:off x="7466013" y="3173413"/>
            <a:ext cx="112713" cy="1603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19050" tIns="0" rIns="1905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389284C1-2796-4883-8E49-457D6E7F05F6}" type="datetime'''''0'''''''''''''''">
              <a:rPr lang="en-US" altLang="en-US" sz="1050" b="1" smtClean="0">
                <a:effectLst/>
              </a:rPr>
              <a:pPr lvl="0" algn="ctr">
                <a:spcBef>
                  <a:spcPct val="0"/>
                </a:spcBef>
                <a:spcAft>
                  <a:spcPct val="0"/>
                </a:spcAft>
              </a:pPr>
              <a:t>0</a:t>
            </a:fld>
            <a:endParaRPr lang="en-US" sz="1050" b="1"/>
          </a:p>
        </p:txBody>
      </p:sp>
      <p:sp>
        <p:nvSpPr>
          <p:cNvPr id="58" name="Speech Bubble: Rectangle 57">
            <a:extLst>
              <a:ext uri="{FF2B5EF4-FFF2-40B4-BE49-F238E27FC236}">
                <a16:creationId xmlns:a16="http://schemas.microsoft.com/office/drawing/2014/main" id="{D798607F-9EC1-FE5F-5717-9E9DBFB7F8F7}"/>
              </a:ext>
            </a:extLst>
          </p:cNvPr>
          <p:cNvSpPr/>
          <p:nvPr/>
        </p:nvSpPr>
        <p:spPr>
          <a:xfrm>
            <a:off x="4238387" y="1808167"/>
            <a:ext cx="1646714" cy="537010"/>
          </a:xfrm>
          <a:prstGeom prst="wedgeRectCallout">
            <a:avLst>
              <a:gd name="adj1" fmla="val 59465"/>
              <a:gd name="adj2" fmla="val -2550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a:solidFill>
                  <a:schemeClr val="tx1"/>
                </a:solidFill>
              </a:rPr>
              <a:t>Automatically set at requested peak Demand</a:t>
            </a:r>
          </a:p>
        </p:txBody>
      </p:sp>
      <p:sp>
        <p:nvSpPr>
          <p:cNvPr id="59" name="Speech Bubble: Rectangle 58">
            <a:extLst>
              <a:ext uri="{FF2B5EF4-FFF2-40B4-BE49-F238E27FC236}">
                <a16:creationId xmlns:a16="http://schemas.microsoft.com/office/drawing/2014/main" id="{7C420A23-CAA5-F4B1-EEA9-AEC9DD745113}"/>
              </a:ext>
            </a:extLst>
          </p:cNvPr>
          <p:cNvSpPr/>
          <p:nvPr/>
        </p:nvSpPr>
        <p:spPr>
          <a:xfrm>
            <a:off x="8949003" y="1788141"/>
            <a:ext cx="1840141" cy="498973"/>
          </a:xfrm>
          <a:prstGeom prst="wedgeRectCallout">
            <a:avLst>
              <a:gd name="adj1" fmla="val 57023"/>
              <a:gd name="adj2" fmla="val 23058"/>
            </a:avLst>
          </a:prstGeom>
          <a:solidFill>
            <a:schemeClr val="bg1"/>
          </a:solid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r>
              <a:rPr lang="en-US" sz="1000" b="1">
                <a:solidFill>
                  <a:schemeClr val="tx1"/>
                </a:solidFill>
              </a:rPr>
              <a:t>TBD:</a:t>
            </a:r>
            <a:r>
              <a:rPr lang="en-US" sz="1000">
                <a:solidFill>
                  <a:schemeClr val="tx1"/>
                </a:solidFill>
              </a:rPr>
              <a:t> additional MWs studied in next batch and allocated based on available capacity</a:t>
            </a:r>
          </a:p>
        </p:txBody>
      </p:sp>
      <p:sp>
        <p:nvSpPr>
          <p:cNvPr id="60" name="Rectangle 59">
            <a:extLst>
              <a:ext uri="{FF2B5EF4-FFF2-40B4-BE49-F238E27FC236}">
                <a16:creationId xmlns:a16="http://schemas.microsoft.com/office/drawing/2014/main" id="{D4021E80-A31C-EE5F-3E79-33ADC555DA7E}"/>
              </a:ext>
            </a:extLst>
          </p:cNvPr>
          <p:cNvSpPr/>
          <p:nvPr/>
        </p:nvSpPr>
        <p:spPr>
          <a:xfrm>
            <a:off x="2217736" y="2375999"/>
            <a:ext cx="3768995" cy="1200749"/>
          </a:xfrm>
          <a:prstGeom prst="rect">
            <a:avLst/>
          </a:prstGeom>
          <a:solidFill>
            <a:srgbClr val="FFFF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61" name="Rectangle 60">
            <a:extLst>
              <a:ext uri="{FF2B5EF4-FFF2-40B4-BE49-F238E27FC236}">
                <a16:creationId xmlns:a16="http://schemas.microsoft.com/office/drawing/2014/main" id="{A0F5A676-21FE-DD1F-BA02-50162191521C}"/>
              </a:ext>
            </a:extLst>
          </p:cNvPr>
          <p:cNvSpPr/>
          <p:nvPr/>
        </p:nvSpPr>
        <p:spPr>
          <a:xfrm>
            <a:off x="7129776" y="2375999"/>
            <a:ext cx="3768995" cy="1200749"/>
          </a:xfrm>
          <a:prstGeom prst="rect">
            <a:avLst/>
          </a:prstGeom>
          <a:solidFill>
            <a:srgbClr val="ECFDFF">
              <a:alpha val="50196"/>
            </a:srgbClr>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sp>
        <p:nvSpPr>
          <p:cNvPr id="99" name="Rectangle 98">
            <a:extLst>
              <a:ext uri="{FF2B5EF4-FFF2-40B4-BE49-F238E27FC236}">
                <a16:creationId xmlns:a16="http://schemas.microsoft.com/office/drawing/2014/main" id="{8FEA49A2-207A-EC9F-B01B-CFE41875769E}"/>
              </a:ext>
            </a:extLst>
          </p:cNvPr>
          <p:cNvSpPr/>
          <p:nvPr/>
        </p:nvSpPr>
        <p:spPr>
          <a:xfrm flipH="1" flipV="1">
            <a:off x="9850784" y="910660"/>
            <a:ext cx="182880" cy="182880"/>
          </a:xfrm>
          <a:prstGeom prst="rect">
            <a:avLst/>
          </a:prstGeom>
          <a:solidFill>
            <a:srgbClr val="ECFD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a:extLst>
              <a:ext uri="{FF2B5EF4-FFF2-40B4-BE49-F238E27FC236}">
                <a16:creationId xmlns:a16="http://schemas.microsoft.com/office/drawing/2014/main" id="{3518E34B-1DAC-ECEC-36FF-CD4FB663A516}"/>
              </a:ext>
            </a:extLst>
          </p:cNvPr>
          <p:cNvSpPr txBox="1"/>
          <p:nvPr/>
        </p:nvSpPr>
        <p:spPr>
          <a:xfrm>
            <a:off x="10091994" y="921309"/>
            <a:ext cx="1725600" cy="161583"/>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a:t>Preferred alternative option</a:t>
            </a:r>
          </a:p>
        </p:txBody>
      </p:sp>
    </p:spTree>
    <p:extLst>
      <p:ext uri="{BB962C8B-B14F-4D97-AF65-F5344CB8AC3E}">
        <p14:creationId xmlns:p14="http://schemas.microsoft.com/office/powerpoint/2010/main" val="2098133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5AF1D-5FB5-DC02-0637-9A942E3564F9}"/>
            </a:ext>
          </a:extLst>
        </p:cNvPr>
        <p:cNvGrpSpPr/>
        <p:nvPr/>
      </p:nvGrpSpPr>
      <p:grpSpPr>
        <a:xfrm>
          <a:off x="0" y="0"/>
          <a:ext cx="0" cy="0"/>
          <a:chOff x="0" y="0"/>
          <a:chExt cx="0" cy="0"/>
        </a:xfrm>
      </p:grpSpPr>
      <p:graphicFrame>
        <p:nvGraphicFramePr>
          <p:cNvPr id="46" name="think-cell data - do not delete" hidden="1">
            <a:extLst>
              <a:ext uri="{FF2B5EF4-FFF2-40B4-BE49-F238E27FC236}">
                <a16:creationId xmlns:a16="http://schemas.microsoft.com/office/drawing/2014/main" id="{53B6F90E-C308-A52E-AC10-EF4AC5B8D12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6" imgW="404" imgH="403" progId="TCLayout.ActiveDocument.1">
                  <p:embed/>
                </p:oleObj>
              </mc:Choice>
              <mc:Fallback>
                <p:oleObj name="think-cell Slide" r:id="rId26" imgW="404" imgH="403" progId="TCLayout.ActiveDocument.1">
                  <p:embed/>
                  <p:pic>
                    <p:nvPicPr>
                      <p:cNvPr id="46" name="think-cell data - do not delete" hidden="1">
                        <a:extLst>
                          <a:ext uri="{FF2B5EF4-FFF2-40B4-BE49-F238E27FC236}">
                            <a16:creationId xmlns:a16="http://schemas.microsoft.com/office/drawing/2014/main" id="{53B6F90E-C308-A52E-AC10-EF4AC5B8D12C}"/>
                          </a:ext>
                        </a:extLst>
                      </p:cNvPr>
                      <p:cNvPicPr/>
                      <p:nvPr/>
                    </p:nvPicPr>
                    <p:blipFill>
                      <a:blip r:embed="rId27"/>
                      <a:stretch>
                        <a:fillRect/>
                      </a:stretch>
                    </p:blipFill>
                    <p:spPr>
                      <a:xfrm>
                        <a:off x="1588" y="1588"/>
                        <a:ext cx="1588" cy="1588"/>
                      </a:xfrm>
                      <a:prstGeom prst="rect">
                        <a:avLst/>
                      </a:prstGeom>
                    </p:spPr>
                  </p:pic>
                </p:oleObj>
              </mc:Fallback>
            </mc:AlternateContent>
          </a:graphicData>
        </a:graphic>
      </p:graphicFrame>
      <p:sp>
        <p:nvSpPr>
          <p:cNvPr id="37" name="Rectangle 36">
            <a:extLst>
              <a:ext uri="{FF2B5EF4-FFF2-40B4-BE49-F238E27FC236}">
                <a16:creationId xmlns:a16="http://schemas.microsoft.com/office/drawing/2014/main" id="{D92B1DA9-1C87-31C6-3156-3DA46C5105F1}"/>
              </a:ext>
            </a:extLst>
          </p:cNvPr>
          <p:cNvSpPr/>
          <p:nvPr/>
        </p:nvSpPr>
        <p:spPr>
          <a:xfrm>
            <a:off x="823241" y="4765331"/>
            <a:ext cx="7304728" cy="733220"/>
          </a:xfrm>
          <a:prstGeom prst="rect">
            <a:avLst/>
          </a:prstGeom>
          <a:solidFill>
            <a:schemeClr val="accent1">
              <a:lumMod val="10000"/>
              <a:lumOff val="90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839A79A-93C4-7719-4E43-95EAB2764F2F}"/>
              </a:ext>
            </a:extLst>
          </p:cNvPr>
          <p:cNvSpPr/>
          <p:nvPr/>
        </p:nvSpPr>
        <p:spPr>
          <a:xfrm>
            <a:off x="7001512" y="5943255"/>
            <a:ext cx="1440839" cy="519351"/>
          </a:xfrm>
          <a:prstGeom prst="ellipse">
            <a:avLst/>
          </a:prstGeom>
        </p:spPr>
        <p:txBody>
          <a:bodyPr vert="horz" wrap="square" lIns="0" tIns="0" rIns="0" bIns="0" rtlCol="0" anchor="t">
            <a:spAutoFit/>
          </a:bodyPr>
          <a:lstStyle/>
          <a:p>
            <a:pPr algn="ctr">
              <a:spcBef>
                <a:spcPts val="300"/>
              </a:spcBef>
              <a:spcAft>
                <a:spcPts val="300"/>
              </a:spcAft>
            </a:pPr>
            <a:r>
              <a:rPr lang="en-US" sz="1200" b="1">
                <a:solidFill>
                  <a:schemeClr val="tx1"/>
                </a:solidFill>
              </a:rPr>
              <a:t>12 months</a:t>
            </a:r>
            <a:br>
              <a:rPr lang="en-US" sz="1200" b="1">
                <a:solidFill>
                  <a:schemeClr val="tx1"/>
                </a:solidFill>
              </a:rPr>
            </a:br>
            <a:r>
              <a:rPr lang="en-US" sz="1200" i="1">
                <a:solidFill>
                  <a:schemeClr val="tx1"/>
                </a:solidFill>
              </a:rPr>
              <a:t>(+24 weeks)</a:t>
            </a:r>
          </a:p>
        </p:txBody>
      </p:sp>
      <p:sp>
        <p:nvSpPr>
          <p:cNvPr id="19" name="TextBox 18">
            <a:extLst>
              <a:ext uri="{FF2B5EF4-FFF2-40B4-BE49-F238E27FC236}">
                <a16:creationId xmlns:a16="http://schemas.microsoft.com/office/drawing/2014/main" id="{145F75CB-2CA0-5976-8A05-77BB43D9233E}"/>
              </a:ext>
            </a:extLst>
          </p:cNvPr>
          <p:cNvSpPr txBox="1">
            <a:spLocks/>
          </p:cNvSpPr>
          <p:nvPr/>
        </p:nvSpPr>
        <p:spPr>
          <a:xfrm>
            <a:off x="823241" y="6110597"/>
            <a:ext cx="798323" cy="184666"/>
          </a:xfrm>
          <a:prstGeom prst="rect">
            <a:avLst/>
          </a:prstGeom>
        </p:spPr>
        <p:txBody>
          <a:bodyPr vert="horz" wrap="square" lIns="0" tIns="0" rIns="0" bIns="0" rtlCol="0" anchor="t">
            <a:spAutoFit/>
          </a:bodyPr>
          <a:lstStyle>
            <a:defPPr>
              <a:defRPr lang="en-US"/>
            </a:defPPr>
            <a:lvl1pPr lvl="0" indent="0">
              <a:lnSpc>
                <a:spcPct val="100000"/>
              </a:lnSpc>
              <a:spcBef>
                <a:spcPts val="300"/>
              </a:spcBef>
              <a:spcAft>
                <a:spcPts val="300"/>
              </a:spcAft>
              <a:buFont typeface="Arial" panose="020B0604020202020204" pitchFamily="34" charset="0"/>
              <a:buNone/>
              <a:defRPr sz="1200" b="1"/>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t>Timeline</a:t>
            </a:r>
          </a:p>
        </p:txBody>
      </p:sp>
      <p:sp>
        <p:nvSpPr>
          <p:cNvPr id="20" name="Oval 19">
            <a:extLst>
              <a:ext uri="{FF2B5EF4-FFF2-40B4-BE49-F238E27FC236}">
                <a16:creationId xmlns:a16="http://schemas.microsoft.com/office/drawing/2014/main" id="{60FA750D-B8BA-8965-7FF5-0BAB6DC79918}"/>
              </a:ext>
            </a:extLst>
          </p:cNvPr>
          <p:cNvSpPr/>
          <p:nvPr/>
        </p:nvSpPr>
        <p:spPr>
          <a:xfrm>
            <a:off x="2489300" y="6073093"/>
            <a:ext cx="1222188" cy="259675"/>
          </a:xfrm>
          <a:prstGeom prst="ellipse">
            <a:avLst/>
          </a:prstGeom>
        </p:spPr>
        <p:txBody>
          <a:bodyPr vert="horz" wrap="square" lIns="0" tIns="0" rIns="0" bIns="0" rtlCol="0" anchor="t">
            <a:spAutoFit/>
          </a:bodyPr>
          <a:lstStyle/>
          <a:p>
            <a:pPr algn="ctr">
              <a:spcBef>
                <a:spcPts val="300"/>
              </a:spcBef>
              <a:spcAft>
                <a:spcPts val="300"/>
              </a:spcAft>
            </a:pPr>
            <a:r>
              <a:rPr lang="en-US" sz="1200" b="1">
                <a:solidFill>
                  <a:schemeClr val="tx1"/>
                </a:solidFill>
              </a:rPr>
              <a:t>6 months</a:t>
            </a:r>
          </a:p>
        </p:txBody>
      </p:sp>
      <p:sp>
        <p:nvSpPr>
          <p:cNvPr id="21" name="Oval 20">
            <a:extLst>
              <a:ext uri="{FF2B5EF4-FFF2-40B4-BE49-F238E27FC236}">
                <a16:creationId xmlns:a16="http://schemas.microsoft.com/office/drawing/2014/main" id="{FA9695D2-490E-DD3D-1681-B54A61166A19}"/>
              </a:ext>
            </a:extLst>
          </p:cNvPr>
          <p:cNvSpPr/>
          <p:nvPr/>
        </p:nvSpPr>
        <p:spPr>
          <a:xfrm>
            <a:off x="4690743" y="5943255"/>
            <a:ext cx="1440839" cy="519351"/>
          </a:xfrm>
          <a:prstGeom prst="ellipse">
            <a:avLst/>
          </a:prstGeom>
        </p:spPr>
        <p:txBody>
          <a:bodyPr vert="horz" wrap="square" lIns="0" tIns="0" rIns="0" bIns="0" rtlCol="0" anchor="t">
            <a:spAutoFit/>
          </a:bodyPr>
          <a:lstStyle/>
          <a:p>
            <a:pPr algn="ctr">
              <a:spcBef>
                <a:spcPts val="300"/>
              </a:spcBef>
              <a:spcAft>
                <a:spcPts val="300"/>
              </a:spcAft>
            </a:pPr>
            <a:r>
              <a:rPr lang="en-US" sz="1200" b="1">
                <a:solidFill>
                  <a:schemeClr val="tx1"/>
                </a:solidFill>
              </a:rPr>
              <a:t>8.5 months</a:t>
            </a:r>
            <a:br>
              <a:rPr lang="en-US" sz="1200" b="1">
                <a:solidFill>
                  <a:schemeClr val="tx1"/>
                </a:solidFill>
              </a:rPr>
            </a:br>
            <a:r>
              <a:rPr lang="en-US" sz="1200" i="1">
                <a:solidFill>
                  <a:schemeClr val="tx1"/>
                </a:solidFill>
              </a:rPr>
              <a:t>(+10 weeks)</a:t>
            </a:r>
          </a:p>
        </p:txBody>
      </p:sp>
      <p:sp>
        <p:nvSpPr>
          <p:cNvPr id="2" name="Title Placeholder 1">
            <a:extLst>
              <a:ext uri="{FF2B5EF4-FFF2-40B4-BE49-F238E27FC236}">
                <a16:creationId xmlns:a16="http://schemas.microsoft.com/office/drawing/2014/main" id="{A10D9374-39C6-AD31-67A5-2D891EEEC403}"/>
              </a:ext>
            </a:extLst>
          </p:cNvPr>
          <p:cNvSpPr>
            <a:spLocks noGrp="1"/>
          </p:cNvSpPr>
          <p:nvPr>
            <p:ph type="title"/>
          </p:nvPr>
        </p:nvSpPr>
        <p:spPr>
          <a:xfrm>
            <a:off x="1257300" y="457200"/>
            <a:ext cx="10401300" cy="664797"/>
          </a:xfrm>
        </p:spPr>
        <p:txBody>
          <a:bodyPr vert="horz">
            <a:spAutoFit/>
          </a:bodyPr>
          <a:lstStyle/>
          <a:p>
            <a:r>
              <a:rPr lang="en-US"/>
              <a:t>Study effort scales non-linearly: later years require disproportionate effort</a:t>
            </a:r>
            <a:endParaRPr lang="de-DE"/>
          </a:p>
        </p:txBody>
      </p:sp>
      <p:sp>
        <p:nvSpPr>
          <p:cNvPr id="4" name="Slide Number Placeholder 5">
            <a:extLst>
              <a:ext uri="{FF2B5EF4-FFF2-40B4-BE49-F238E27FC236}">
                <a16:creationId xmlns:a16="http://schemas.microsoft.com/office/drawing/2014/main" id="{37637C31-2189-ABD8-00E1-C7454B57561F}"/>
              </a:ext>
            </a:extLst>
          </p:cNvPr>
          <p:cNvSpPr>
            <a:spLocks noGrp="1"/>
          </p:cNvSpPr>
          <p:nvPr>
            <p:ph type="sldNum" sz="quarter" idx="12"/>
          </p:nvPr>
        </p:nvSpPr>
        <p:spPr/>
        <p:txBody>
          <a:bodyPr/>
          <a:lstStyle/>
          <a:p>
            <a:fld id="{BCDE79FB-97BA-492B-8D57-F1373F9ADA95}" type="slidenum">
              <a:rPr lang="en-US" smtClean="0"/>
              <a:t>27</a:t>
            </a:fld>
            <a:endParaRPr lang="en-US"/>
          </a:p>
        </p:txBody>
      </p:sp>
      <p:sp>
        <p:nvSpPr>
          <p:cNvPr id="128" name="Text Placeholder 20">
            <a:extLst>
              <a:ext uri="{FF2B5EF4-FFF2-40B4-BE49-F238E27FC236}">
                <a16:creationId xmlns:a16="http://schemas.microsoft.com/office/drawing/2014/main" id="{D8FB175D-B3D5-D667-00C0-1A10CCEB871C}"/>
              </a:ext>
            </a:extLst>
          </p:cNvPr>
          <p:cNvSpPr txBox="1">
            <a:spLocks/>
          </p:cNvSpPr>
          <p:nvPr/>
        </p:nvSpPr>
        <p:spPr>
          <a:xfrm>
            <a:off x="1257300" y="6606282"/>
            <a:ext cx="6305068" cy="138499"/>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sz="900"/>
              <a:t>Source: ERCOT discussions</a:t>
            </a:r>
          </a:p>
        </p:txBody>
      </p:sp>
      <p:sp>
        <p:nvSpPr>
          <p:cNvPr id="33" name="TextBox 32">
            <a:extLst>
              <a:ext uri="{FF2B5EF4-FFF2-40B4-BE49-F238E27FC236}">
                <a16:creationId xmlns:a16="http://schemas.microsoft.com/office/drawing/2014/main" id="{146948AA-1AC6-0A0F-01A5-B25FD6F3A53A}"/>
              </a:ext>
            </a:extLst>
          </p:cNvPr>
          <p:cNvSpPr txBox="1">
            <a:spLocks/>
          </p:cNvSpPr>
          <p:nvPr/>
        </p:nvSpPr>
        <p:spPr>
          <a:xfrm>
            <a:off x="823241" y="1792465"/>
            <a:ext cx="351795"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Year</a:t>
            </a:r>
          </a:p>
        </p:txBody>
      </p:sp>
      <p:cxnSp>
        <p:nvCxnSpPr>
          <p:cNvPr id="34" name="LineBasicDefault 7">
            <a:extLst>
              <a:ext uri="{FF2B5EF4-FFF2-40B4-BE49-F238E27FC236}">
                <a16:creationId xmlns:a16="http://schemas.microsoft.com/office/drawing/2014/main" id="{8EFAE4AD-C0EA-DBB4-AD0E-B4A39BBC0571}"/>
              </a:ext>
            </a:extLst>
          </p:cNvPr>
          <p:cNvCxnSpPr>
            <a:cxnSpLocks/>
          </p:cNvCxnSpPr>
          <p:nvPr>
            <p:custDataLst>
              <p:tags r:id="rId2"/>
            </p:custDataLst>
          </p:nvPr>
        </p:nvCxnSpPr>
        <p:spPr>
          <a:xfrm>
            <a:off x="823241" y="2007909"/>
            <a:ext cx="372423"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64" name="Group 163">
            <a:extLst>
              <a:ext uri="{FF2B5EF4-FFF2-40B4-BE49-F238E27FC236}">
                <a16:creationId xmlns:a16="http://schemas.microsoft.com/office/drawing/2014/main" id="{96D80328-6914-2F71-98EC-83E892218304}"/>
              </a:ext>
            </a:extLst>
          </p:cNvPr>
          <p:cNvGrpSpPr>
            <a:grpSpLocks/>
          </p:cNvGrpSpPr>
          <p:nvPr/>
        </p:nvGrpSpPr>
        <p:grpSpPr>
          <a:xfrm>
            <a:off x="8463666" y="1486036"/>
            <a:ext cx="3194934" cy="215444"/>
            <a:chOff x="1731309" y="1287727"/>
            <a:chExt cx="1983803" cy="215444"/>
          </a:xfrm>
        </p:grpSpPr>
        <p:sp>
          <p:nvSpPr>
            <p:cNvPr id="165" name="TextBox 164">
              <a:extLst>
                <a:ext uri="{FF2B5EF4-FFF2-40B4-BE49-F238E27FC236}">
                  <a16:creationId xmlns:a16="http://schemas.microsoft.com/office/drawing/2014/main" id="{281AA1CF-3F93-63F3-FEEE-4923222F3799}"/>
                </a:ext>
              </a:extLst>
            </p:cNvPr>
            <p:cNvSpPr txBox="1">
              <a:spLocks/>
            </p:cNvSpPr>
            <p:nvPr/>
          </p:nvSpPr>
          <p:spPr>
            <a:xfrm>
              <a:off x="1731309" y="1287727"/>
              <a:ext cx="1983803"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Key takeaways</a:t>
              </a:r>
            </a:p>
          </p:txBody>
        </p:sp>
        <p:cxnSp>
          <p:nvCxnSpPr>
            <p:cNvPr id="166" name="LineBasicDefault 7">
              <a:extLst>
                <a:ext uri="{FF2B5EF4-FFF2-40B4-BE49-F238E27FC236}">
                  <a16:creationId xmlns:a16="http://schemas.microsoft.com/office/drawing/2014/main" id="{05D9567E-3024-DAAA-5E5B-F1AF56E3851E}"/>
                </a:ext>
              </a:extLst>
            </p:cNvPr>
            <p:cNvCxnSpPr>
              <a:cxnSpLocks/>
            </p:cNvCxnSpPr>
            <p:nvPr>
              <p:custDataLst>
                <p:tags r:id="rId24"/>
              </p:custDataLst>
            </p:nvPr>
          </p:nvCxnSpPr>
          <p:spPr>
            <a:xfrm>
              <a:off x="1731309" y="1503171"/>
              <a:ext cx="1983803"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72" name="TextBox 171">
            <a:extLst>
              <a:ext uri="{FF2B5EF4-FFF2-40B4-BE49-F238E27FC236}">
                <a16:creationId xmlns:a16="http://schemas.microsoft.com/office/drawing/2014/main" id="{AD3AC55F-DF82-CA6B-2F71-70B5F12D2A6A}"/>
              </a:ext>
            </a:extLst>
          </p:cNvPr>
          <p:cNvSpPr txBox="1">
            <a:spLocks/>
          </p:cNvSpPr>
          <p:nvPr/>
        </p:nvSpPr>
        <p:spPr>
          <a:xfrm>
            <a:off x="8463666" y="1792465"/>
            <a:ext cx="3194934" cy="4108817"/>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200" b="1"/>
              <a:t>Study effort is heavily back-loaded</a:t>
            </a:r>
            <a:r>
              <a:rPr lang="en-US" sz="1200"/>
              <a:t>: </a:t>
            </a:r>
            <a:r>
              <a:rPr lang="en-US" sz="1200" b="1"/>
              <a:t>final year (2032) requires disproportionately more effort</a:t>
            </a:r>
            <a:r>
              <a:rPr lang="en-US" sz="1200"/>
              <a:t> than earlier years across all approaches</a:t>
            </a:r>
          </a:p>
          <a:p>
            <a:pPr marL="285750" indent="-285750">
              <a:buFont typeface="Arial" panose="020B0604020202020204" pitchFamily="34" charset="0"/>
              <a:buChar char="•"/>
            </a:pPr>
            <a:r>
              <a:rPr lang="en-US" sz="1200" b="1"/>
              <a:t>The “rollover” approach focuses on studying 2028–2031 within ~6 months</a:t>
            </a:r>
            <a:r>
              <a:rPr lang="en-US" sz="1200"/>
              <a:t>, deliberately leaving 2032 to Batch 1 to avoid including the most effort-intensive year within the baseline timeline</a:t>
            </a:r>
          </a:p>
          <a:p>
            <a:pPr marL="285750" indent="-285750">
              <a:buFont typeface="Arial" panose="020B0604020202020204" pitchFamily="34" charset="0"/>
              <a:buChar char="•"/>
            </a:pPr>
            <a:r>
              <a:rPr lang="en-US" sz="1200" b="1"/>
              <a:t>The “bookend” approach includes 2032 within a limited ~10-week extension </a:t>
            </a:r>
            <a:r>
              <a:rPr lang="en-US" sz="1200"/>
              <a:t>by assessing 2032 requirements early and </a:t>
            </a:r>
            <a:r>
              <a:rPr lang="en-US" sz="1200" b="1"/>
              <a:t>identifying transmission elements that can be accelerated to support earlier years </a:t>
            </a:r>
            <a:r>
              <a:rPr lang="en-US" sz="1200"/>
              <a:t>(e.g., 2029–2031), while trading depth in intermediate years (2029, 2031)</a:t>
            </a:r>
          </a:p>
          <a:p>
            <a:pPr marL="285750" indent="-285750">
              <a:buFont typeface="Arial" panose="020B0604020202020204" pitchFamily="34" charset="0"/>
              <a:buChar char="•"/>
            </a:pPr>
            <a:r>
              <a:rPr lang="en-US" sz="1200" b="1"/>
              <a:t>The “study all” approach maintains full depth across all years but requires a material timeline extension </a:t>
            </a:r>
            <a:r>
              <a:rPr lang="en-US" sz="1200"/>
              <a:t>(~12 months total), reflecting the non-linear increase in effort</a:t>
            </a:r>
          </a:p>
        </p:txBody>
      </p:sp>
      <p:sp>
        <p:nvSpPr>
          <p:cNvPr id="174" name="TextBox 173">
            <a:extLst>
              <a:ext uri="{FF2B5EF4-FFF2-40B4-BE49-F238E27FC236}">
                <a16:creationId xmlns:a16="http://schemas.microsoft.com/office/drawing/2014/main" id="{0E4BF174-52B0-7AC1-B1BA-F88802CCF88A}"/>
              </a:ext>
            </a:extLst>
          </p:cNvPr>
          <p:cNvSpPr txBox="1">
            <a:spLocks/>
          </p:cNvSpPr>
          <p:nvPr/>
        </p:nvSpPr>
        <p:spPr>
          <a:xfrm>
            <a:off x="823241" y="5547842"/>
            <a:ext cx="1932287" cy="369332"/>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Total effort, </a:t>
            </a:r>
            <a:br>
              <a:rPr lang="en-US" sz="1200" b="1"/>
            </a:br>
            <a:r>
              <a:rPr lang="en-US" sz="1200" i="1"/>
              <a:t>% of “Rollover” approach</a:t>
            </a:r>
            <a:endParaRPr lang="en-US" sz="1200" i="1">
              <a:ea typeface="+mn-lt"/>
              <a:cs typeface="+mn-lt"/>
            </a:endParaRPr>
          </a:p>
        </p:txBody>
      </p:sp>
      <p:sp>
        <p:nvSpPr>
          <p:cNvPr id="63" name="TextBox 62">
            <a:extLst>
              <a:ext uri="{FF2B5EF4-FFF2-40B4-BE49-F238E27FC236}">
                <a16:creationId xmlns:a16="http://schemas.microsoft.com/office/drawing/2014/main" id="{D6891C8C-AAC5-237A-2FFE-3557B0037BDE}"/>
              </a:ext>
            </a:extLst>
          </p:cNvPr>
          <p:cNvSpPr txBox="1">
            <a:spLocks/>
          </p:cNvSpPr>
          <p:nvPr/>
        </p:nvSpPr>
        <p:spPr>
          <a:xfrm>
            <a:off x="1522629" y="1792465"/>
            <a:ext cx="1232899"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Year treatment</a:t>
            </a:r>
          </a:p>
        </p:txBody>
      </p:sp>
      <p:cxnSp>
        <p:nvCxnSpPr>
          <p:cNvPr id="64" name="LineBasicDefault 7">
            <a:extLst>
              <a:ext uri="{FF2B5EF4-FFF2-40B4-BE49-F238E27FC236}">
                <a16:creationId xmlns:a16="http://schemas.microsoft.com/office/drawing/2014/main" id="{56634E77-C777-E3EB-7738-12543D7AF726}"/>
              </a:ext>
            </a:extLst>
          </p:cNvPr>
          <p:cNvCxnSpPr>
            <a:cxnSpLocks/>
          </p:cNvCxnSpPr>
          <p:nvPr>
            <p:custDataLst>
              <p:tags r:id="rId3"/>
            </p:custDataLst>
          </p:nvPr>
        </p:nvCxnSpPr>
        <p:spPr>
          <a:xfrm>
            <a:off x="1522629" y="2007909"/>
            <a:ext cx="123289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66" name="TextBox 65">
            <a:extLst>
              <a:ext uri="{FF2B5EF4-FFF2-40B4-BE49-F238E27FC236}">
                <a16:creationId xmlns:a16="http://schemas.microsoft.com/office/drawing/2014/main" id="{0ED39ABB-B906-6547-2B1D-4715EF91A103}"/>
              </a:ext>
            </a:extLst>
          </p:cNvPr>
          <p:cNvSpPr txBox="1">
            <a:spLocks/>
          </p:cNvSpPr>
          <p:nvPr/>
        </p:nvSpPr>
        <p:spPr>
          <a:xfrm>
            <a:off x="2873760" y="1792465"/>
            <a:ext cx="632672"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Effort</a:t>
            </a:r>
            <a:r>
              <a:rPr lang="en-US" sz="1200"/>
              <a:t>, %</a:t>
            </a:r>
          </a:p>
        </p:txBody>
      </p:sp>
      <p:cxnSp>
        <p:nvCxnSpPr>
          <p:cNvPr id="67" name="LineBasicDefault 7">
            <a:extLst>
              <a:ext uri="{FF2B5EF4-FFF2-40B4-BE49-F238E27FC236}">
                <a16:creationId xmlns:a16="http://schemas.microsoft.com/office/drawing/2014/main" id="{989F7E44-A088-94FC-30CE-3F1BB34CB556}"/>
              </a:ext>
            </a:extLst>
          </p:cNvPr>
          <p:cNvCxnSpPr>
            <a:cxnSpLocks/>
          </p:cNvCxnSpPr>
          <p:nvPr>
            <p:custDataLst>
              <p:tags r:id="rId4"/>
            </p:custDataLst>
          </p:nvPr>
        </p:nvCxnSpPr>
        <p:spPr>
          <a:xfrm>
            <a:off x="2873760" y="2007909"/>
            <a:ext cx="632672"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63" name="Group 162">
            <a:extLst>
              <a:ext uri="{FF2B5EF4-FFF2-40B4-BE49-F238E27FC236}">
                <a16:creationId xmlns:a16="http://schemas.microsoft.com/office/drawing/2014/main" id="{0B614133-2402-4AF6-9DAE-E909D08436C0}"/>
              </a:ext>
            </a:extLst>
          </p:cNvPr>
          <p:cNvGrpSpPr/>
          <p:nvPr/>
        </p:nvGrpSpPr>
        <p:grpSpPr>
          <a:xfrm>
            <a:off x="1866926" y="1486036"/>
            <a:ext cx="1639506" cy="215444"/>
            <a:chOff x="1731309" y="1287727"/>
            <a:chExt cx="1983803" cy="215444"/>
          </a:xfrm>
        </p:grpSpPr>
        <p:sp>
          <p:nvSpPr>
            <p:cNvPr id="102" name="TextBox 101">
              <a:extLst>
                <a:ext uri="{FF2B5EF4-FFF2-40B4-BE49-F238E27FC236}">
                  <a16:creationId xmlns:a16="http://schemas.microsoft.com/office/drawing/2014/main" id="{56BEFCCC-0251-67AA-775A-53E96872C2DB}"/>
                </a:ext>
              </a:extLst>
            </p:cNvPr>
            <p:cNvSpPr txBox="1">
              <a:spLocks/>
            </p:cNvSpPr>
            <p:nvPr/>
          </p:nvSpPr>
          <p:spPr>
            <a:xfrm>
              <a:off x="1731309" y="1287727"/>
              <a:ext cx="1983803"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“Rollover” approach</a:t>
              </a:r>
            </a:p>
          </p:txBody>
        </p:sp>
        <p:cxnSp>
          <p:nvCxnSpPr>
            <p:cNvPr id="103" name="LineBasicDefault 7">
              <a:extLst>
                <a:ext uri="{FF2B5EF4-FFF2-40B4-BE49-F238E27FC236}">
                  <a16:creationId xmlns:a16="http://schemas.microsoft.com/office/drawing/2014/main" id="{7FAD09FB-D896-C989-8CBD-60035DA5745A}"/>
                </a:ext>
              </a:extLst>
            </p:cNvPr>
            <p:cNvCxnSpPr>
              <a:cxnSpLocks/>
            </p:cNvCxnSpPr>
            <p:nvPr>
              <p:custDataLst>
                <p:tags r:id="rId23"/>
              </p:custDataLst>
            </p:nvPr>
          </p:nvCxnSpPr>
          <p:spPr>
            <a:xfrm>
              <a:off x="1731309" y="1503171"/>
              <a:ext cx="1983803"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69" name="TrackerNumBlue 12">
            <a:extLst>
              <a:ext uri="{FF2B5EF4-FFF2-40B4-BE49-F238E27FC236}">
                <a16:creationId xmlns:a16="http://schemas.microsoft.com/office/drawing/2014/main" id="{FBFB097A-CE97-3EE8-3132-5E79A4843666}"/>
              </a:ext>
            </a:extLst>
          </p:cNvPr>
          <p:cNvSpPr/>
          <p:nvPr>
            <p:custDataLst>
              <p:tags r:id="rId5"/>
            </p:custDataLst>
          </p:nvPr>
        </p:nvSpPr>
        <p:spPr>
          <a:xfrm>
            <a:off x="1522629" y="1465828"/>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1</a:t>
            </a:r>
            <a:endParaRPr lang="en-US" sz="1200" b="1" err="1">
              <a:solidFill>
                <a:schemeClr val="bg1"/>
              </a:solidFill>
            </a:endParaRPr>
          </a:p>
        </p:txBody>
      </p:sp>
      <p:sp>
        <p:nvSpPr>
          <p:cNvPr id="193" name="Oval 192">
            <a:extLst>
              <a:ext uri="{FF2B5EF4-FFF2-40B4-BE49-F238E27FC236}">
                <a16:creationId xmlns:a16="http://schemas.microsoft.com/office/drawing/2014/main" id="{671A9FA3-162A-C6B1-9031-5C2F3DD0BC40}"/>
              </a:ext>
            </a:extLst>
          </p:cNvPr>
          <p:cNvSpPr/>
          <p:nvPr/>
        </p:nvSpPr>
        <p:spPr>
          <a:xfrm>
            <a:off x="2826167" y="5602671"/>
            <a:ext cx="548455" cy="259675"/>
          </a:xfrm>
          <a:prstGeom prst="ellipse">
            <a:avLst/>
          </a:prstGeom>
        </p:spPr>
        <p:txBody>
          <a:bodyPr vert="horz" wrap="square" lIns="0" tIns="0" rIns="0" bIns="0" rtlCol="0" anchor="t">
            <a:spAutoFit/>
          </a:bodyPr>
          <a:lstStyle/>
          <a:p>
            <a:pPr>
              <a:spcBef>
                <a:spcPts val="300"/>
              </a:spcBef>
              <a:spcAft>
                <a:spcPts val="300"/>
              </a:spcAft>
            </a:pPr>
            <a:r>
              <a:rPr lang="en-US" sz="1200" b="1">
                <a:solidFill>
                  <a:schemeClr val="tx1"/>
                </a:solidFill>
              </a:rPr>
              <a:t>100%</a:t>
            </a:r>
          </a:p>
        </p:txBody>
      </p:sp>
      <p:sp>
        <p:nvSpPr>
          <p:cNvPr id="80" name="TextBox 79">
            <a:extLst>
              <a:ext uri="{FF2B5EF4-FFF2-40B4-BE49-F238E27FC236}">
                <a16:creationId xmlns:a16="http://schemas.microsoft.com/office/drawing/2014/main" id="{8D9E4DF5-9C79-1CD9-695B-F15E32265573}"/>
              </a:ext>
            </a:extLst>
          </p:cNvPr>
          <p:cNvSpPr txBox="1">
            <a:spLocks/>
          </p:cNvSpPr>
          <p:nvPr/>
        </p:nvSpPr>
        <p:spPr>
          <a:xfrm>
            <a:off x="3833397" y="1792465"/>
            <a:ext cx="1232899"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Year treatment</a:t>
            </a:r>
          </a:p>
        </p:txBody>
      </p:sp>
      <p:cxnSp>
        <p:nvCxnSpPr>
          <p:cNvPr id="81" name="LineBasicDefault 7">
            <a:extLst>
              <a:ext uri="{FF2B5EF4-FFF2-40B4-BE49-F238E27FC236}">
                <a16:creationId xmlns:a16="http://schemas.microsoft.com/office/drawing/2014/main" id="{27FF416A-FCB9-7909-AC22-B5B4D71E0771}"/>
              </a:ext>
            </a:extLst>
          </p:cNvPr>
          <p:cNvCxnSpPr>
            <a:cxnSpLocks/>
          </p:cNvCxnSpPr>
          <p:nvPr>
            <p:custDataLst>
              <p:tags r:id="rId6"/>
            </p:custDataLst>
          </p:nvPr>
        </p:nvCxnSpPr>
        <p:spPr>
          <a:xfrm>
            <a:off x="3833397" y="2007909"/>
            <a:ext cx="123289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83" name="TextBox 82">
            <a:extLst>
              <a:ext uri="{FF2B5EF4-FFF2-40B4-BE49-F238E27FC236}">
                <a16:creationId xmlns:a16="http://schemas.microsoft.com/office/drawing/2014/main" id="{C45C13EA-F5C1-60DE-956B-6400A737ECBC}"/>
              </a:ext>
            </a:extLst>
          </p:cNvPr>
          <p:cNvSpPr txBox="1">
            <a:spLocks/>
          </p:cNvSpPr>
          <p:nvPr/>
        </p:nvSpPr>
        <p:spPr>
          <a:xfrm>
            <a:off x="5184528" y="1792465"/>
            <a:ext cx="632672"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Effort</a:t>
            </a:r>
            <a:r>
              <a:rPr lang="en-US" sz="1200"/>
              <a:t>, %</a:t>
            </a:r>
          </a:p>
        </p:txBody>
      </p:sp>
      <p:cxnSp>
        <p:nvCxnSpPr>
          <p:cNvPr id="84" name="LineBasicDefault 7">
            <a:extLst>
              <a:ext uri="{FF2B5EF4-FFF2-40B4-BE49-F238E27FC236}">
                <a16:creationId xmlns:a16="http://schemas.microsoft.com/office/drawing/2014/main" id="{B0CBE2BD-20C6-5AD1-47EA-3B2077B41ECB}"/>
              </a:ext>
            </a:extLst>
          </p:cNvPr>
          <p:cNvCxnSpPr>
            <a:cxnSpLocks/>
          </p:cNvCxnSpPr>
          <p:nvPr>
            <p:custDataLst>
              <p:tags r:id="rId7"/>
            </p:custDataLst>
          </p:nvPr>
        </p:nvCxnSpPr>
        <p:spPr>
          <a:xfrm>
            <a:off x="5184528" y="2007909"/>
            <a:ext cx="632672"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02" name="Group 201">
            <a:extLst>
              <a:ext uri="{FF2B5EF4-FFF2-40B4-BE49-F238E27FC236}">
                <a16:creationId xmlns:a16="http://schemas.microsoft.com/office/drawing/2014/main" id="{9B90DDF5-B2B9-D366-EBD2-B3C6F6E31B2D}"/>
              </a:ext>
            </a:extLst>
          </p:cNvPr>
          <p:cNvGrpSpPr/>
          <p:nvPr/>
        </p:nvGrpSpPr>
        <p:grpSpPr>
          <a:xfrm>
            <a:off x="4177694" y="1486036"/>
            <a:ext cx="1639506" cy="215444"/>
            <a:chOff x="4115009" y="1472659"/>
            <a:chExt cx="1983803" cy="215444"/>
          </a:xfrm>
        </p:grpSpPr>
        <p:sp>
          <p:nvSpPr>
            <p:cNvPr id="105" name="TextBox 104">
              <a:extLst>
                <a:ext uri="{FF2B5EF4-FFF2-40B4-BE49-F238E27FC236}">
                  <a16:creationId xmlns:a16="http://schemas.microsoft.com/office/drawing/2014/main" id="{8AAE0794-1338-4F12-8178-3156D3FD70C9}"/>
                </a:ext>
              </a:extLst>
            </p:cNvPr>
            <p:cNvSpPr txBox="1">
              <a:spLocks/>
            </p:cNvSpPr>
            <p:nvPr/>
          </p:nvSpPr>
          <p:spPr>
            <a:xfrm>
              <a:off x="4115009" y="1472659"/>
              <a:ext cx="1983803"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“Bookend” approach</a:t>
              </a:r>
            </a:p>
          </p:txBody>
        </p:sp>
        <p:cxnSp>
          <p:nvCxnSpPr>
            <p:cNvPr id="106" name="LineBasicDefault 7">
              <a:extLst>
                <a:ext uri="{FF2B5EF4-FFF2-40B4-BE49-F238E27FC236}">
                  <a16:creationId xmlns:a16="http://schemas.microsoft.com/office/drawing/2014/main" id="{08638A8E-09F5-EE6F-5450-3F608A765438}"/>
                </a:ext>
              </a:extLst>
            </p:cNvPr>
            <p:cNvCxnSpPr>
              <a:cxnSpLocks/>
            </p:cNvCxnSpPr>
            <p:nvPr>
              <p:custDataLst>
                <p:tags r:id="rId22"/>
              </p:custDataLst>
            </p:nvPr>
          </p:nvCxnSpPr>
          <p:spPr>
            <a:xfrm>
              <a:off x="4115009" y="1688103"/>
              <a:ext cx="1983803"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170" name="TrackerNumBlue 12">
            <a:extLst>
              <a:ext uri="{FF2B5EF4-FFF2-40B4-BE49-F238E27FC236}">
                <a16:creationId xmlns:a16="http://schemas.microsoft.com/office/drawing/2014/main" id="{F45ACEDE-694F-30CF-58B0-5F8D2A2A9F70}"/>
              </a:ext>
            </a:extLst>
          </p:cNvPr>
          <p:cNvSpPr/>
          <p:nvPr>
            <p:custDataLst>
              <p:tags r:id="rId8"/>
            </p:custDataLst>
          </p:nvPr>
        </p:nvSpPr>
        <p:spPr>
          <a:xfrm>
            <a:off x="3833397" y="1465828"/>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2</a:t>
            </a:r>
          </a:p>
        </p:txBody>
      </p:sp>
      <p:sp>
        <p:nvSpPr>
          <p:cNvPr id="194" name="Oval 193">
            <a:extLst>
              <a:ext uri="{FF2B5EF4-FFF2-40B4-BE49-F238E27FC236}">
                <a16:creationId xmlns:a16="http://schemas.microsoft.com/office/drawing/2014/main" id="{3B34E6A8-115F-4506-B879-7E4E654762E7}"/>
              </a:ext>
            </a:extLst>
          </p:cNvPr>
          <p:cNvSpPr/>
          <p:nvPr/>
        </p:nvSpPr>
        <p:spPr>
          <a:xfrm>
            <a:off x="5136935" y="5602671"/>
            <a:ext cx="548455" cy="259675"/>
          </a:xfrm>
          <a:prstGeom prst="ellipse">
            <a:avLst/>
          </a:prstGeom>
        </p:spPr>
        <p:txBody>
          <a:bodyPr vert="horz" wrap="square" lIns="0" tIns="0" rIns="0" bIns="0" rtlCol="0" anchor="t">
            <a:spAutoFit/>
          </a:bodyPr>
          <a:lstStyle/>
          <a:p>
            <a:pPr>
              <a:spcBef>
                <a:spcPts val="300"/>
              </a:spcBef>
              <a:spcAft>
                <a:spcPts val="300"/>
              </a:spcAft>
            </a:pPr>
            <a:r>
              <a:rPr lang="en-US" sz="1200" b="1">
                <a:solidFill>
                  <a:schemeClr val="tx1"/>
                </a:solidFill>
              </a:rPr>
              <a:t>140%</a:t>
            </a:r>
          </a:p>
        </p:txBody>
      </p:sp>
      <p:grpSp>
        <p:nvGrpSpPr>
          <p:cNvPr id="35" name="Group 34">
            <a:extLst>
              <a:ext uri="{FF2B5EF4-FFF2-40B4-BE49-F238E27FC236}">
                <a16:creationId xmlns:a16="http://schemas.microsoft.com/office/drawing/2014/main" id="{50B2459E-F3A1-BFFA-8681-D16194F83141}"/>
              </a:ext>
            </a:extLst>
          </p:cNvPr>
          <p:cNvGrpSpPr/>
          <p:nvPr/>
        </p:nvGrpSpPr>
        <p:grpSpPr>
          <a:xfrm>
            <a:off x="823241" y="2114601"/>
            <a:ext cx="7125324" cy="452063"/>
            <a:chOff x="823241" y="2114601"/>
            <a:chExt cx="7125324" cy="452063"/>
          </a:xfrm>
        </p:grpSpPr>
        <p:sp>
          <p:nvSpPr>
            <p:cNvPr id="56" name="Rectangle 55">
              <a:extLst>
                <a:ext uri="{FF2B5EF4-FFF2-40B4-BE49-F238E27FC236}">
                  <a16:creationId xmlns:a16="http://schemas.microsoft.com/office/drawing/2014/main" id="{025556D4-317A-20FE-7686-D7E668592F05}"/>
                </a:ext>
              </a:extLst>
            </p:cNvPr>
            <p:cNvSpPr>
              <a:spLocks/>
            </p:cNvSpPr>
            <p:nvPr/>
          </p:nvSpPr>
          <p:spPr>
            <a:xfrm>
              <a:off x="1522629" y="2114601"/>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solidFill>
                    <a:schemeClr val="bg1"/>
                  </a:solidFill>
                </a:rPr>
                <a:t>Fully studied</a:t>
              </a:r>
            </a:p>
          </p:txBody>
        </p:sp>
        <p:sp>
          <p:nvSpPr>
            <p:cNvPr id="74" name="Rectangle 73">
              <a:extLst>
                <a:ext uri="{FF2B5EF4-FFF2-40B4-BE49-F238E27FC236}">
                  <a16:creationId xmlns:a16="http://schemas.microsoft.com/office/drawing/2014/main" id="{F72BEBB9-D877-A93C-CAC8-C62A76CCD4D8}"/>
                </a:ext>
              </a:extLst>
            </p:cNvPr>
            <p:cNvSpPr>
              <a:spLocks/>
            </p:cNvSpPr>
            <p:nvPr/>
          </p:nvSpPr>
          <p:spPr>
            <a:xfrm>
              <a:off x="3833397" y="2114601"/>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solidFill>
                    <a:schemeClr val="bg1"/>
                  </a:solidFill>
                </a:rPr>
                <a:t>Fully studied</a:t>
              </a:r>
            </a:p>
          </p:txBody>
        </p:sp>
        <p:sp>
          <p:nvSpPr>
            <p:cNvPr id="107" name="Rectangle 106">
              <a:extLst>
                <a:ext uri="{FF2B5EF4-FFF2-40B4-BE49-F238E27FC236}">
                  <a16:creationId xmlns:a16="http://schemas.microsoft.com/office/drawing/2014/main" id="{C0FC77D5-C81C-1D2B-6A92-724DE8B953F6}"/>
                </a:ext>
              </a:extLst>
            </p:cNvPr>
            <p:cNvSpPr>
              <a:spLocks/>
            </p:cNvSpPr>
            <p:nvPr/>
          </p:nvSpPr>
          <p:spPr>
            <a:xfrm>
              <a:off x="6144166" y="2114601"/>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r>
                <a:rPr lang="en-US" sz="1100" b="1">
                  <a:solidFill>
                    <a:schemeClr val="bg1"/>
                  </a:solidFill>
                </a:rPr>
                <a:t>Fully studied</a:t>
              </a:r>
            </a:p>
          </p:txBody>
        </p:sp>
        <p:grpSp>
          <p:nvGrpSpPr>
            <p:cNvPr id="28" name="Group 27">
              <a:extLst>
                <a:ext uri="{FF2B5EF4-FFF2-40B4-BE49-F238E27FC236}">
                  <a16:creationId xmlns:a16="http://schemas.microsoft.com/office/drawing/2014/main" id="{DD310918-4D25-1056-3922-863A923C6622}"/>
                </a:ext>
              </a:extLst>
            </p:cNvPr>
            <p:cNvGrpSpPr/>
            <p:nvPr/>
          </p:nvGrpSpPr>
          <p:grpSpPr>
            <a:xfrm>
              <a:off x="823241" y="2183600"/>
              <a:ext cx="7125324" cy="314065"/>
              <a:chOff x="823241" y="2414607"/>
              <a:chExt cx="7125324" cy="314065"/>
            </a:xfrm>
          </p:grpSpPr>
          <p:sp>
            <p:nvSpPr>
              <p:cNvPr id="8" name="TextBox 7">
                <a:extLst>
                  <a:ext uri="{FF2B5EF4-FFF2-40B4-BE49-F238E27FC236}">
                    <a16:creationId xmlns:a16="http://schemas.microsoft.com/office/drawing/2014/main" id="{72326A42-ADB8-BECB-8360-A9ECC102B94A}"/>
                  </a:ext>
                </a:extLst>
              </p:cNvPr>
              <p:cNvSpPr txBox="1">
                <a:spLocks/>
              </p:cNvSpPr>
              <p:nvPr/>
            </p:nvSpPr>
            <p:spPr>
              <a:xfrm>
                <a:off x="823241" y="2463917"/>
                <a:ext cx="372423" cy="215444"/>
              </a:xfrm>
              <a:prstGeom prst="rect">
                <a:avLst/>
              </a:prstGeom>
            </p:spPr>
            <p:txBody>
              <a:bodyPr vert="horz" wrap="square" lIns="0" tIns="0" rIns="0" bIns="0" rtlCol="0" anchor="t">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2028</a:t>
                </a:r>
                <a:endParaRPr lang="en-US" sz="1200" b="1">
                  <a:ea typeface="+mn-lt"/>
                  <a:cs typeface="+mn-lt"/>
                </a:endParaRPr>
              </a:p>
            </p:txBody>
          </p:sp>
          <p:sp>
            <p:nvSpPr>
              <p:cNvPr id="68" name="Oval 67">
                <a:extLst>
                  <a:ext uri="{FF2B5EF4-FFF2-40B4-BE49-F238E27FC236}">
                    <a16:creationId xmlns:a16="http://schemas.microsoft.com/office/drawing/2014/main" id="{64A3935D-9D3A-528C-0FAF-31E1D9DB0FCF}"/>
                  </a:ext>
                </a:extLst>
              </p:cNvPr>
              <p:cNvSpPr/>
              <p:nvPr/>
            </p:nvSpPr>
            <p:spPr>
              <a:xfrm>
                <a:off x="2873760" y="2414607"/>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10%</a:t>
                </a:r>
              </a:p>
            </p:txBody>
          </p:sp>
          <p:sp>
            <p:nvSpPr>
              <p:cNvPr id="85" name="Oval 84">
                <a:extLst>
                  <a:ext uri="{FF2B5EF4-FFF2-40B4-BE49-F238E27FC236}">
                    <a16:creationId xmlns:a16="http://schemas.microsoft.com/office/drawing/2014/main" id="{54874BEB-AA6A-3B57-C320-FF52606F4F38}"/>
                  </a:ext>
                </a:extLst>
              </p:cNvPr>
              <p:cNvSpPr/>
              <p:nvPr/>
            </p:nvSpPr>
            <p:spPr>
              <a:xfrm>
                <a:off x="5184528" y="2414607"/>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10%</a:t>
                </a:r>
              </a:p>
            </p:txBody>
          </p:sp>
          <p:sp>
            <p:nvSpPr>
              <p:cNvPr id="117" name="Oval 116">
                <a:extLst>
                  <a:ext uri="{FF2B5EF4-FFF2-40B4-BE49-F238E27FC236}">
                    <a16:creationId xmlns:a16="http://schemas.microsoft.com/office/drawing/2014/main" id="{7401BB94-1EBD-6E8C-D3FE-80DFE51EEBB0}"/>
                  </a:ext>
                </a:extLst>
              </p:cNvPr>
              <p:cNvSpPr/>
              <p:nvPr/>
            </p:nvSpPr>
            <p:spPr>
              <a:xfrm>
                <a:off x="7495297" y="2414607"/>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10%</a:t>
                </a:r>
              </a:p>
            </p:txBody>
          </p:sp>
        </p:grpSp>
      </p:grpSp>
      <p:grpSp>
        <p:nvGrpSpPr>
          <p:cNvPr id="30" name="Group 29">
            <a:extLst>
              <a:ext uri="{FF2B5EF4-FFF2-40B4-BE49-F238E27FC236}">
                <a16:creationId xmlns:a16="http://schemas.microsoft.com/office/drawing/2014/main" id="{F9B6B7DB-903E-35B9-2E1F-17B45F1A9025}"/>
              </a:ext>
            </a:extLst>
          </p:cNvPr>
          <p:cNvGrpSpPr/>
          <p:nvPr/>
        </p:nvGrpSpPr>
        <p:grpSpPr>
          <a:xfrm>
            <a:off x="823241" y="3502363"/>
            <a:ext cx="7125324" cy="452063"/>
            <a:chOff x="823241" y="3831062"/>
            <a:chExt cx="7125324" cy="452063"/>
          </a:xfrm>
        </p:grpSpPr>
        <p:sp>
          <p:nvSpPr>
            <p:cNvPr id="10" name="TextBox 9">
              <a:extLst>
                <a:ext uri="{FF2B5EF4-FFF2-40B4-BE49-F238E27FC236}">
                  <a16:creationId xmlns:a16="http://schemas.microsoft.com/office/drawing/2014/main" id="{59C4E14C-DED0-CF93-F65B-176587553517}"/>
                </a:ext>
              </a:extLst>
            </p:cNvPr>
            <p:cNvSpPr txBox="1">
              <a:spLocks/>
            </p:cNvSpPr>
            <p:nvPr/>
          </p:nvSpPr>
          <p:spPr>
            <a:xfrm>
              <a:off x="823241" y="3964760"/>
              <a:ext cx="372423"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2030</a:t>
              </a:r>
              <a:endParaRPr lang="en-US" sz="1200" b="1">
                <a:ea typeface="+mn-lt"/>
                <a:cs typeface="+mn-lt"/>
              </a:endParaRPr>
            </a:p>
          </p:txBody>
        </p:sp>
        <p:sp>
          <p:nvSpPr>
            <p:cNvPr id="58" name="Rectangle 57">
              <a:extLst>
                <a:ext uri="{FF2B5EF4-FFF2-40B4-BE49-F238E27FC236}">
                  <a16:creationId xmlns:a16="http://schemas.microsoft.com/office/drawing/2014/main" id="{346778B0-C182-22FC-3187-8B0E3BE03D5A}"/>
                </a:ext>
              </a:extLst>
            </p:cNvPr>
            <p:cNvSpPr/>
            <p:nvPr/>
          </p:nvSpPr>
          <p:spPr>
            <a:xfrm>
              <a:off x="1522629" y="3831062"/>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70" name="Oval 69">
              <a:extLst>
                <a:ext uri="{FF2B5EF4-FFF2-40B4-BE49-F238E27FC236}">
                  <a16:creationId xmlns:a16="http://schemas.microsoft.com/office/drawing/2014/main" id="{274E18B6-E6AA-CAAF-2C9A-5DD8D0EC6EDC}"/>
                </a:ext>
              </a:extLst>
            </p:cNvPr>
            <p:cNvSpPr/>
            <p:nvPr/>
          </p:nvSpPr>
          <p:spPr>
            <a:xfrm>
              <a:off x="2873760" y="3900061"/>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20%</a:t>
              </a:r>
            </a:p>
          </p:txBody>
        </p:sp>
        <p:sp>
          <p:nvSpPr>
            <p:cNvPr id="76" name="Rectangle 75">
              <a:extLst>
                <a:ext uri="{FF2B5EF4-FFF2-40B4-BE49-F238E27FC236}">
                  <a16:creationId xmlns:a16="http://schemas.microsoft.com/office/drawing/2014/main" id="{EB3C3129-6996-695A-BE0B-C3D6B12AE868}"/>
                </a:ext>
              </a:extLst>
            </p:cNvPr>
            <p:cNvSpPr/>
            <p:nvPr/>
          </p:nvSpPr>
          <p:spPr>
            <a:xfrm>
              <a:off x="3833397" y="3831062"/>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87" name="Oval 86">
              <a:extLst>
                <a:ext uri="{FF2B5EF4-FFF2-40B4-BE49-F238E27FC236}">
                  <a16:creationId xmlns:a16="http://schemas.microsoft.com/office/drawing/2014/main" id="{F90B28E2-E87E-AE5D-F932-C9AA52224D9E}"/>
                </a:ext>
              </a:extLst>
            </p:cNvPr>
            <p:cNvSpPr/>
            <p:nvPr/>
          </p:nvSpPr>
          <p:spPr>
            <a:xfrm>
              <a:off x="5184528" y="3900061"/>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20%</a:t>
              </a:r>
            </a:p>
          </p:txBody>
        </p:sp>
        <p:sp>
          <p:nvSpPr>
            <p:cNvPr id="109" name="Rectangle 108">
              <a:extLst>
                <a:ext uri="{FF2B5EF4-FFF2-40B4-BE49-F238E27FC236}">
                  <a16:creationId xmlns:a16="http://schemas.microsoft.com/office/drawing/2014/main" id="{2AE78FA5-1E93-7B7A-2597-FE7CE3E0DF15}"/>
                </a:ext>
              </a:extLst>
            </p:cNvPr>
            <p:cNvSpPr/>
            <p:nvPr/>
          </p:nvSpPr>
          <p:spPr>
            <a:xfrm>
              <a:off x="6144166" y="3831062"/>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119" name="Oval 118">
              <a:extLst>
                <a:ext uri="{FF2B5EF4-FFF2-40B4-BE49-F238E27FC236}">
                  <a16:creationId xmlns:a16="http://schemas.microsoft.com/office/drawing/2014/main" id="{8D168FDB-06B6-7078-6838-E11A7460AFAC}"/>
                </a:ext>
              </a:extLst>
            </p:cNvPr>
            <p:cNvSpPr/>
            <p:nvPr/>
          </p:nvSpPr>
          <p:spPr>
            <a:xfrm>
              <a:off x="7495297" y="3900061"/>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20%</a:t>
              </a:r>
            </a:p>
          </p:txBody>
        </p:sp>
      </p:grpSp>
      <p:grpSp>
        <p:nvGrpSpPr>
          <p:cNvPr id="32" name="Group 31">
            <a:extLst>
              <a:ext uri="{FF2B5EF4-FFF2-40B4-BE49-F238E27FC236}">
                <a16:creationId xmlns:a16="http://schemas.microsoft.com/office/drawing/2014/main" id="{F90FA11D-9AF0-CB14-901E-E8A09199DE55}"/>
              </a:ext>
            </a:extLst>
          </p:cNvPr>
          <p:cNvGrpSpPr/>
          <p:nvPr/>
        </p:nvGrpSpPr>
        <p:grpSpPr>
          <a:xfrm>
            <a:off x="823241" y="4890123"/>
            <a:ext cx="7125324" cy="452063"/>
            <a:chOff x="823241" y="5316519"/>
            <a:chExt cx="7125324" cy="452063"/>
          </a:xfrm>
        </p:grpSpPr>
        <p:sp>
          <p:nvSpPr>
            <p:cNvPr id="12" name="TextBox 11">
              <a:extLst>
                <a:ext uri="{FF2B5EF4-FFF2-40B4-BE49-F238E27FC236}">
                  <a16:creationId xmlns:a16="http://schemas.microsoft.com/office/drawing/2014/main" id="{F61AF51D-90B0-89BC-30CD-58DAEA5532B3}"/>
                </a:ext>
              </a:extLst>
            </p:cNvPr>
            <p:cNvSpPr txBox="1">
              <a:spLocks/>
            </p:cNvSpPr>
            <p:nvPr/>
          </p:nvSpPr>
          <p:spPr>
            <a:xfrm>
              <a:off x="823241" y="5450217"/>
              <a:ext cx="372423"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2032</a:t>
              </a:r>
              <a:endParaRPr lang="en-US" sz="1200" b="1">
                <a:ea typeface="+mn-lt"/>
                <a:cs typeface="+mn-lt"/>
              </a:endParaRPr>
            </a:p>
          </p:txBody>
        </p:sp>
        <p:sp>
          <p:nvSpPr>
            <p:cNvPr id="61" name="Rectangle 60">
              <a:extLst>
                <a:ext uri="{FF2B5EF4-FFF2-40B4-BE49-F238E27FC236}">
                  <a16:creationId xmlns:a16="http://schemas.microsoft.com/office/drawing/2014/main" id="{AAA47D4F-D9E2-4930-762F-6F23EA4C4FF9}"/>
                </a:ext>
              </a:extLst>
            </p:cNvPr>
            <p:cNvSpPr/>
            <p:nvPr/>
          </p:nvSpPr>
          <p:spPr>
            <a:xfrm>
              <a:off x="1522629" y="5316519"/>
              <a:ext cx="1232899" cy="452063"/>
            </a:xfrm>
            <a:prstGeom prst="rect">
              <a:avLst/>
            </a:prstGeom>
            <a:solidFill>
              <a:schemeClr val="bg1">
                <a:lumMod val="8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tx1"/>
                  </a:solidFill>
                </a:rPr>
                <a:t>Not studied </a:t>
              </a:r>
              <a:r>
                <a:rPr lang="en-US" sz="1100" i="1">
                  <a:solidFill>
                    <a:schemeClr val="tx1"/>
                  </a:solidFill>
                </a:rPr>
                <a:t>(left to Batch 1)</a:t>
              </a:r>
            </a:p>
          </p:txBody>
        </p:sp>
        <p:sp>
          <p:nvSpPr>
            <p:cNvPr id="73" name="Oval 72">
              <a:extLst>
                <a:ext uri="{FF2B5EF4-FFF2-40B4-BE49-F238E27FC236}">
                  <a16:creationId xmlns:a16="http://schemas.microsoft.com/office/drawing/2014/main" id="{1C594402-1C68-767F-5FEE-9C066F29F832}"/>
                </a:ext>
              </a:extLst>
            </p:cNvPr>
            <p:cNvSpPr/>
            <p:nvPr/>
          </p:nvSpPr>
          <p:spPr>
            <a:xfrm>
              <a:off x="2873760" y="5385518"/>
              <a:ext cx="453268" cy="314065"/>
            </a:xfrm>
            <a:prstGeom prst="ellipse">
              <a:avLst/>
            </a:prstGeom>
            <a:solidFill>
              <a:schemeClr val="bg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a:t>
              </a:r>
            </a:p>
          </p:txBody>
        </p:sp>
        <p:sp>
          <p:nvSpPr>
            <p:cNvPr id="90" name="Rectangle 89">
              <a:extLst>
                <a:ext uri="{FF2B5EF4-FFF2-40B4-BE49-F238E27FC236}">
                  <a16:creationId xmlns:a16="http://schemas.microsoft.com/office/drawing/2014/main" id="{9A9F30CA-01EE-9128-935A-5DF2575F24B7}"/>
                </a:ext>
              </a:extLst>
            </p:cNvPr>
            <p:cNvSpPr/>
            <p:nvPr/>
          </p:nvSpPr>
          <p:spPr>
            <a:xfrm>
              <a:off x="3833397" y="5316519"/>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91" name="Oval 90">
              <a:extLst>
                <a:ext uri="{FF2B5EF4-FFF2-40B4-BE49-F238E27FC236}">
                  <a16:creationId xmlns:a16="http://schemas.microsoft.com/office/drawing/2014/main" id="{FD4FDB83-37DC-346B-E7E6-BA54DC81DDC4}"/>
                </a:ext>
              </a:extLst>
            </p:cNvPr>
            <p:cNvSpPr/>
            <p:nvPr/>
          </p:nvSpPr>
          <p:spPr>
            <a:xfrm>
              <a:off x="5184528" y="5385518"/>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100%</a:t>
              </a:r>
            </a:p>
          </p:txBody>
        </p:sp>
        <p:sp>
          <p:nvSpPr>
            <p:cNvPr id="121" name="Rectangle 120">
              <a:extLst>
                <a:ext uri="{FF2B5EF4-FFF2-40B4-BE49-F238E27FC236}">
                  <a16:creationId xmlns:a16="http://schemas.microsoft.com/office/drawing/2014/main" id="{A01B1CAC-DC0D-0E81-78E8-693494376F4B}"/>
                </a:ext>
              </a:extLst>
            </p:cNvPr>
            <p:cNvSpPr/>
            <p:nvPr/>
          </p:nvSpPr>
          <p:spPr>
            <a:xfrm>
              <a:off x="6144166" y="5316519"/>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122" name="Oval 121">
              <a:extLst>
                <a:ext uri="{FF2B5EF4-FFF2-40B4-BE49-F238E27FC236}">
                  <a16:creationId xmlns:a16="http://schemas.microsoft.com/office/drawing/2014/main" id="{9A95E791-8769-24FE-0AE9-EA2FE643D89B}"/>
                </a:ext>
              </a:extLst>
            </p:cNvPr>
            <p:cNvSpPr/>
            <p:nvPr/>
          </p:nvSpPr>
          <p:spPr>
            <a:xfrm>
              <a:off x="7495297" y="5385518"/>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100%</a:t>
              </a:r>
            </a:p>
          </p:txBody>
        </p:sp>
      </p:grpSp>
      <p:grpSp>
        <p:nvGrpSpPr>
          <p:cNvPr id="111" name="Group 110">
            <a:extLst>
              <a:ext uri="{FF2B5EF4-FFF2-40B4-BE49-F238E27FC236}">
                <a16:creationId xmlns:a16="http://schemas.microsoft.com/office/drawing/2014/main" id="{CE45D4EC-7A23-2758-4BF2-373040D5D687}"/>
              </a:ext>
            </a:extLst>
          </p:cNvPr>
          <p:cNvGrpSpPr/>
          <p:nvPr/>
        </p:nvGrpSpPr>
        <p:grpSpPr>
          <a:xfrm>
            <a:off x="6144166" y="1792465"/>
            <a:ext cx="1232899" cy="215444"/>
            <a:chOff x="1767155" y="1594156"/>
            <a:chExt cx="468239" cy="215444"/>
          </a:xfrm>
        </p:grpSpPr>
        <p:sp>
          <p:nvSpPr>
            <p:cNvPr id="112" name="TextBox 111">
              <a:extLst>
                <a:ext uri="{FF2B5EF4-FFF2-40B4-BE49-F238E27FC236}">
                  <a16:creationId xmlns:a16="http://schemas.microsoft.com/office/drawing/2014/main" id="{D53699A4-BF24-ADE3-4921-7BE2DE1B2D69}"/>
                </a:ext>
              </a:extLst>
            </p:cNvPr>
            <p:cNvSpPr txBox="1">
              <a:spLocks/>
            </p:cNvSpPr>
            <p:nvPr/>
          </p:nvSpPr>
          <p:spPr>
            <a:xfrm>
              <a:off x="1767155" y="1594156"/>
              <a:ext cx="468239"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Year treatment</a:t>
              </a:r>
            </a:p>
          </p:txBody>
        </p:sp>
        <p:cxnSp>
          <p:nvCxnSpPr>
            <p:cNvPr id="113" name="LineBasicDefault 7">
              <a:extLst>
                <a:ext uri="{FF2B5EF4-FFF2-40B4-BE49-F238E27FC236}">
                  <a16:creationId xmlns:a16="http://schemas.microsoft.com/office/drawing/2014/main" id="{9CA61EEC-49F7-E492-6BE3-FDE622CC44FE}"/>
                </a:ext>
              </a:extLst>
            </p:cNvPr>
            <p:cNvCxnSpPr>
              <a:cxnSpLocks/>
            </p:cNvCxnSpPr>
            <p:nvPr>
              <p:custDataLst>
                <p:tags r:id="rId21"/>
              </p:custDataLst>
            </p:nvPr>
          </p:nvCxnSpPr>
          <p:spPr>
            <a:xfrm>
              <a:off x="1767155" y="1809600"/>
              <a:ext cx="46823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14" name="Group 113">
            <a:extLst>
              <a:ext uri="{FF2B5EF4-FFF2-40B4-BE49-F238E27FC236}">
                <a16:creationId xmlns:a16="http://schemas.microsoft.com/office/drawing/2014/main" id="{94486D69-0FDE-93EB-17D4-F91A61C62D56}"/>
              </a:ext>
            </a:extLst>
          </p:cNvPr>
          <p:cNvGrpSpPr/>
          <p:nvPr/>
        </p:nvGrpSpPr>
        <p:grpSpPr>
          <a:xfrm>
            <a:off x="7495297" y="1792465"/>
            <a:ext cx="632672" cy="215444"/>
            <a:chOff x="1767155" y="1594156"/>
            <a:chExt cx="468239" cy="215444"/>
          </a:xfrm>
        </p:grpSpPr>
        <p:sp>
          <p:nvSpPr>
            <p:cNvPr id="115" name="TextBox 114">
              <a:extLst>
                <a:ext uri="{FF2B5EF4-FFF2-40B4-BE49-F238E27FC236}">
                  <a16:creationId xmlns:a16="http://schemas.microsoft.com/office/drawing/2014/main" id="{5124759E-F235-33E3-4997-3E21B0ECEE51}"/>
                </a:ext>
              </a:extLst>
            </p:cNvPr>
            <p:cNvSpPr txBox="1">
              <a:spLocks/>
            </p:cNvSpPr>
            <p:nvPr/>
          </p:nvSpPr>
          <p:spPr>
            <a:xfrm>
              <a:off x="1767155" y="1594156"/>
              <a:ext cx="468239"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Effort</a:t>
              </a:r>
              <a:r>
                <a:rPr lang="en-US" sz="1200"/>
                <a:t>, %</a:t>
              </a:r>
            </a:p>
          </p:txBody>
        </p:sp>
        <p:cxnSp>
          <p:nvCxnSpPr>
            <p:cNvPr id="116" name="LineBasicDefault 7">
              <a:extLst>
                <a:ext uri="{FF2B5EF4-FFF2-40B4-BE49-F238E27FC236}">
                  <a16:creationId xmlns:a16="http://schemas.microsoft.com/office/drawing/2014/main" id="{09B5FF04-1554-AA01-FA2B-F69E73291D72}"/>
                </a:ext>
              </a:extLst>
            </p:cNvPr>
            <p:cNvCxnSpPr>
              <a:cxnSpLocks/>
            </p:cNvCxnSpPr>
            <p:nvPr>
              <p:custDataLst>
                <p:tags r:id="rId20"/>
              </p:custDataLst>
            </p:nvPr>
          </p:nvCxnSpPr>
          <p:spPr>
            <a:xfrm>
              <a:off x="1767155" y="1809600"/>
              <a:ext cx="46823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23" name="Group 122">
            <a:extLst>
              <a:ext uri="{FF2B5EF4-FFF2-40B4-BE49-F238E27FC236}">
                <a16:creationId xmlns:a16="http://schemas.microsoft.com/office/drawing/2014/main" id="{DF54296C-1B20-6AAC-48AE-B27EA81148F6}"/>
              </a:ext>
            </a:extLst>
          </p:cNvPr>
          <p:cNvGrpSpPr/>
          <p:nvPr/>
        </p:nvGrpSpPr>
        <p:grpSpPr>
          <a:xfrm>
            <a:off x="6488463" y="1486036"/>
            <a:ext cx="1639506" cy="215444"/>
            <a:chOff x="1767155" y="1594156"/>
            <a:chExt cx="468239" cy="215444"/>
          </a:xfrm>
        </p:grpSpPr>
        <p:sp>
          <p:nvSpPr>
            <p:cNvPr id="124" name="TextBox 123">
              <a:extLst>
                <a:ext uri="{FF2B5EF4-FFF2-40B4-BE49-F238E27FC236}">
                  <a16:creationId xmlns:a16="http://schemas.microsoft.com/office/drawing/2014/main" id="{92EDC250-18D1-B1F0-1F4F-F5198686ABB7}"/>
                </a:ext>
              </a:extLst>
            </p:cNvPr>
            <p:cNvSpPr txBox="1">
              <a:spLocks/>
            </p:cNvSpPr>
            <p:nvPr/>
          </p:nvSpPr>
          <p:spPr>
            <a:xfrm>
              <a:off x="1767155" y="1594156"/>
              <a:ext cx="468239" cy="180963"/>
            </a:xfrm>
            <a:prstGeom prst="rect">
              <a:avLst/>
            </a:prstGeom>
          </p:spPr>
          <p:txBody>
            <a:bodyPr vert="horz" wrap="square" lIns="0" tIns="0" rIns="0" bIns="0" rtlCol="0">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“Study all” approach</a:t>
              </a:r>
            </a:p>
          </p:txBody>
        </p:sp>
        <p:cxnSp>
          <p:nvCxnSpPr>
            <p:cNvPr id="125" name="LineBasicDefault 7">
              <a:extLst>
                <a:ext uri="{FF2B5EF4-FFF2-40B4-BE49-F238E27FC236}">
                  <a16:creationId xmlns:a16="http://schemas.microsoft.com/office/drawing/2014/main" id="{A88A2EB3-E061-F05D-B4D0-5BE5AD527FB5}"/>
                </a:ext>
              </a:extLst>
            </p:cNvPr>
            <p:cNvCxnSpPr>
              <a:cxnSpLocks/>
            </p:cNvCxnSpPr>
            <p:nvPr>
              <p:custDataLst>
                <p:tags r:id="rId19"/>
              </p:custDataLst>
            </p:nvPr>
          </p:nvCxnSpPr>
          <p:spPr>
            <a:xfrm>
              <a:off x="1767155" y="1809600"/>
              <a:ext cx="468239"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9" name="Group 28">
            <a:extLst>
              <a:ext uri="{FF2B5EF4-FFF2-40B4-BE49-F238E27FC236}">
                <a16:creationId xmlns:a16="http://schemas.microsoft.com/office/drawing/2014/main" id="{F9F1F69C-227A-A5F8-BE36-848D58CD54BF}"/>
              </a:ext>
            </a:extLst>
          </p:cNvPr>
          <p:cNvGrpSpPr/>
          <p:nvPr/>
        </p:nvGrpSpPr>
        <p:grpSpPr>
          <a:xfrm>
            <a:off x="823241" y="2808482"/>
            <a:ext cx="7125324" cy="452063"/>
            <a:chOff x="823241" y="3088335"/>
            <a:chExt cx="7125324" cy="452063"/>
          </a:xfrm>
        </p:grpSpPr>
        <p:sp>
          <p:nvSpPr>
            <p:cNvPr id="9" name="TextBox 8">
              <a:extLst>
                <a:ext uri="{FF2B5EF4-FFF2-40B4-BE49-F238E27FC236}">
                  <a16:creationId xmlns:a16="http://schemas.microsoft.com/office/drawing/2014/main" id="{F39FEB3A-C1FD-9E43-F2D6-7635764FABD8}"/>
                </a:ext>
              </a:extLst>
            </p:cNvPr>
            <p:cNvSpPr txBox="1">
              <a:spLocks/>
            </p:cNvSpPr>
            <p:nvPr/>
          </p:nvSpPr>
          <p:spPr>
            <a:xfrm>
              <a:off x="823241" y="3222033"/>
              <a:ext cx="372423"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2029</a:t>
              </a:r>
              <a:endParaRPr lang="en-US" sz="1200" b="1">
                <a:ea typeface="+mn-lt"/>
                <a:cs typeface="+mn-lt"/>
              </a:endParaRPr>
            </a:p>
          </p:txBody>
        </p:sp>
        <p:sp>
          <p:nvSpPr>
            <p:cNvPr id="57" name="Rectangle 56">
              <a:extLst>
                <a:ext uri="{FF2B5EF4-FFF2-40B4-BE49-F238E27FC236}">
                  <a16:creationId xmlns:a16="http://schemas.microsoft.com/office/drawing/2014/main" id="{6EB30866-BCBD-A536-1738-1D322094E278}"/>
                </a:ext>
              </a:extLst>
            </p:cNvPr>
            <p:cNvSpPr/>
            <p:nvPr/>
          </p:nvSpPr>
          <p:spPr>
            <a:xfrm>
              <a:off x="1522629" y="3088335"/>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69" name="Oval 68">
              <a:extLst>
                <a:ext uri="{FF2B5EF4-FFF2-40B4-BE49-F238E27FC236}">
                  <a16:creationId xmlns:a16="http://schemas.microsoft.com/office/drawing/2014/main" id="{6D05FE03-CE90-7930-F227-578E96074B73}"/>
                </a:ext>
              </a:extLst>
            </p:cNvPr>
            <p:cNvSpPr/>
            <p:nvPr/>
          </p:nvSpPr>
          <p:spPr>
            <a:xfrm>
              <a:off x="2873760" y="3157334"/>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15%</a:t>
              </a:r>
            </a:p>
          </p:txBody>
        </p:sp>
        <p:sp>
          <p:nvSpPr>
            <p:cNvPr id="75" name="Rectangle 74">
              <a:extLst>
                <a:ext uri="{FF2B5EF4-FFF2-40B4-BE49-F238E27FC236}">
                  <a16:creationId xmlns:a16="http://schemas.microsoft.com/office/drawing/2014/main" id="{ADF9CECE-3876-FAE4-E581-AB672578DFC4}"/>
                </a:ext>
              </a:extLst>
            </p:cNvPr>
            <p:cNvSpPr/>
            <p:nvPr/>
          </p:nvSpPr>
          <p:spPr>
            <a:xfrm>
              <a:off x="3833397" y="3088335"/>
              <a:ext cx="1232899" cy="452063"/>
            </a:xfrm>
            <a:prstGeom prst="rect">
              <a:avLst/>
            </a:prstGeom>
            <a:solidFill>
              <a:schemeClr val="accent5">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accent1"/>
                  </a:solidFill>
                </a:rPr>
                <a:t>Load allocation only studied</a:t>
              </a:r>
            </a:p>
          </p:txBody>
        </p:sp>
        <p:sp>
          <p:nvSpPr>
            <p:cNvPr id="86" name="Oval 85">
              <a:extLst>
                <a:ext uri="{FF2B5EF4-FFF2-40B4-BE49-F238E27FC236}">
                  <a16:creationId xmlns:a16="http://schemas.microsoft.com/office/drawing/2014/main" id="{8C7D1976-39FF-E88B-3023-65B6D5A73C20}"/>
                </a:ext>
              </a:extLst>
            </p:cNvPr>
            <p:cNvSpPr/>
            <p:nvPr/>
          </p:nvSpPr>
          <p:spPr>
            <a:xfrm>
              <a:off x="5184528" y="3157334"/>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5%</a:t>
              </a:r>
            </a:p>
          </p:txBody>
        </p:sp>
        <p:sp>
          <p:nvSpPr>
            <p:cNvPr id="118" name="Oval 117">
              <a:extLst>
                <a:ext uri="{FF2B5EF4-FFF2-40B4-BE49-F238E27FC236}">
                  <a16:creationId xmlns:a16="http://schemas.microsoft.com/office/drawing/2014/main" id="{DF1AA414-5EE1-6397-37E5-A14CE2544450}"/>
                </a:ext>
              </a:extLst>
            </p:cNvPr>
            <p:cNvSpPr/>
            <p:nvPr/>
          </p:nvSpPr>
          <p:spPr>
            <a:xfrm>
              <a:off x="7495297" y="3157334"/>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15%</a:t>
              </a:r>
            </a:p>
          </p:txBody>
        </p:sp>
        <p:sp>
          <p:nvSpPr>
            <p:cNvPr id="126" name="Rectangle 125">
              <a:extLst>
                <a:ext uri="{FF2B5EF4-FFF2-40B4-BE49-F238E27FC236}">
                  <a16:creationId xmlns:a16="http://schemas.microsoft.com/office/drawing/2014/main" id="{7BF3D655-39BB-0234-72AB-511FCAED1F88}"/>
                </a:ext>
              </a:extLst>
            </p:cNvPr>
            <p:cNvSpPr/>
            <p:nvPr/>
          </p:nvSpPr>
          <p:spPr>
            <a:xfrm>
              <a:off x="6144166" y="3088335"/>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grpSp>
      <p:grpSp>
        <p:nvGrpSpPr>
          <p:cNvPr id="36" name="Group 35">
            <a:extLst>
              <a:ext uri="{FF2B5EF4-FFF2-40B4-BE49-F238E27FC236}">
                <a16:creationId xmlns:a16="http://schemas.microsoft.com/office/drawing/2014/main" id="{86F0F4E3-7A65-D04A-2C8E-0D06601ACF81}"/>
              </a:ext>
            </a:extLst>
          </p:cNvPr>
          <p:cNvGrpSpPr/>
          <p:nvPr/>
        </p:nvGrpSpPr>
        <p:grpSpPr>
          <a:xfrm>
            <a:off x="823241" y="4196244"/>
            <a:ext cx="7125324" cy="452063"/>
            <a:chOff x="823241" y="4342782"/>
            <a:chExt cx="7125324" cy="452063"/>
          </a:xfrm>
        </p:grpSpPr>
        <p:sp>
          <p:nvSpPr>
            <p:cNvPr id="59" name="Rectangle 58">
              <a:extLst>
                <a:ext uri="{FF2B5EF4-FFF2-40B4-BE49-F238E27FC236}">
                  <a16:creationId xmlns:a16="http://schemas.microsoft.com/office/drawing/2014/main" id="{CB117EE1-9796-9278-883D-A20D716985CD}"/>
                </a:ext>
              </a:extLst>
            </p:cNvPr>
            <p:cNvSpPr/>
            <p:nvPr/>
          </p:nvSpPr>
          <p:spPr>
            <a:xfrm>
              <a:off x="1522629" y="4342782"/>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sp>
          <p:nvSpPr>
            <p:cNvPr id="77" name="Rectangle 76">
              <a:extLst>
                <a:ext uri="{FF2B5EF4-FFF2-40B4-BE49-F238E27FC236}">
                  <a16:creationId xmlns:a16="http://schemas.microsoft.com/office/drawing/2014/main" id="{6F24047F-2361-D731-E5D3-C34592048D33}"/>
                </a:ext>
              </a:extLst>
            </p:cNvPr>
            <p:cNvSpPr/>
            <p:nvPr/>
          </p:nvSpPr>
          <p:spPr>
            <a:xfrm>
              <a:off x="3833397" y="4342782"/>
              <a:ext cx="1232899" cy="452063"/>
            </a:xfrm>
            <a:prstGeom prst="rect">
              <a:avLst/>
            </a:prstGeom>
            <a:solidFill>
              <a:schemeClr val="accent5">
                <a:lumMod val="20000"/>
                <a:lumOff val="8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accent1"/>
                  </a:solidFill>
                </a:rPr>
                <a:t>Load allocation only studied</a:t>
              </a:r>
            </a:p>
          </p:txBody>
        </p:sp>
        <p:grpSp>
          <p:nvGrpSpPr>
            <p:cNvPr id="31" name="Group 30">
              <a:extLst>
                <a:ext uri="{FF2B5EF4-FFF2-40B4-BE49-F238E27FC236}">
                  <a16:creationId xmlns:a16="http://schemas.microsoft.com/office/drawing/2014/main" id="{BB0E83D3-875A-18C8-1DB9-788D2ABE5630}"/>
                </a:ext>
              </a:extLst>
            </p:cNvPr>
            <p:cNvGrpSpPr/>
            <p:nvPr/>
          </p:nvGrpSpPr>
          <p:grpSpPr>
            <a:xfrm>
              <a:off x="823241" y="4411781"/>
              <a:ext cx="7125324" cy="314065"/>
              <a:chOff x="823241" y="4642788"/>
              <a:chExt cx="7125324" cy="314065"/>
            </a:xfrm>
          </p:grpSpPr>
          <p:sp>
            <p:nvSpPr>
              <p:cNvPr id="11" name="TextBox 10">
                <a:extLst>
                  <a:ext uri="{FF2B5EF4-FFF2-40B4-BE49-F238E27FC236}">
                    <a16:creationId xmlns:a16="http://schemas.microsoft.com/office/drawing/2014/main" id="{FC58D901-0799-F04B-BAD0-81C9EF20B618}"/>
                  </a:ext>
                </a:extLst>
              </p:cNvPr>
              <p:cNvSpPr txBox="1">
                <a:spLocks/>
              </p:cNvSpPr>
              <p:nvPr/>
            </p:nvSpPr>
            <p:spPr>
              <a:xfrm>
                <a:off x="823241" y="4707487"/>
                <a:ext cx="372423" cy="184666"/>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2031</a:t>
                </a:r>
                <a:endParaRPr lang="en-US" sz="1200" b="1">
                  <a:ea typeface="+mn-lt"/>
                  <a:cs typeface="+mn-lt"/>
                </a:endParaRPr>
              </a:p>
            </p:txBody>
          </p:sp>
          <p:sp>
            <p:nvSpPr>
              <p:cNvPr id="71" name="Oval 70">
                <a:extLst>
                  <a:ext uri="{FF2B5EF4-FFF2-40B4-BE49-F238E27FC236}">
                    <a16:creationId xmlns:a16="http://schemas.microsoft.com/office/drawing/2014/main" id="{C894566E-5DE5-8B2A-EBBC-6FDA4506226D}"/>
                  </a:ext>
                </a:extLst>
              </p:cNvPr>
              <p:cNvSpPr/>
              <p:nvPr/>
            </p:nvSpPr>
            <p:spPr>
              <a:xfrm>
                <a:off x="2873760" y="4642788"/>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55%</a:t>
                </a:r>
              </a:p>
            </p:txBody>
          </p:sp>
          <p:sp>
            <p:nvSpPr>
              <p:cNvPr id="88" name="Oval 87">
                <a:extLst>
                  <a:ext uri="{FF2B5EF4-FFF2-40B4-BE49-F238E27FC236}">
                    <a16:creationId xmlns:a16="http://schemas.microsoft.com/office/drawing/2014/main" id="{D660B9F4-6D34-FDBB-643A-99C45F3D9D3F}"/>
                  </a:ext>
                </a:extLst>
              </p:cNvPr>
              <p:cNvSpPr/>
              <p:nvPr/>
            </p:nvSpPr>
            <p:spPr>
              <a:xfrm>
                <a:off x="5184528" y="4642788"/>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5%</a:t>
                </a:r>
              </a:p>
            </p:txBody>
          </p:sp>
          <p:sp>
            <p:nvSpPr>
              <p:cNvPr id="120" name="Oval 119">
                <a:extLst>
                  <a:ext uri="{FF2B5EF4-FFF2-40B4-BE49-F238E27FC236}">
                    <a16:creationId xmlns:a16="http://schemas.microsoft.com/office/drawing/2014/main" id="{0030E35D-8236-3D6A-3706-70ED1D063B66}"/>
                  </a:ext>
                </a:extLst>
              </p:cNvPr>
              <p:cNvSpPr/>
              <p:nvPr/>
            </p:nvSpPr>
            <p:spPr>
              <a:xfrm>
                <a:off x="7495297" y="4642788"/>
                <a:ext cx="453268" cy="314065"/>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rPr>
                  <a:t>55%</a:t>
                </a:r>
              </a:p>
            </p:txBody>
          </p:sp>
        </p:grpSp>
        <p:sp>
          <p:nvSpPr>
            <p:cNvPr id="127" name="Rectangle 126">
              <a:extLst>
                <a:ext uri="{FF2B5EF4-FFF2-40B4-BE49-F238E27FC236}">
                  <a16:creationId xmlns:a16="http://schemas.microsoft.com/office/drawing/2014/main" id="{9DFE677A-E636-F933-3A7E-D8F1280BAC6F}"/>
                </a:ext>
              </a:extLst>
            </p:cNvPr>
            <p:cNvSpPr/>
            <p:nvPr/>
          </p:nvSpPr>
          <p:spPr>
            <a:xfrm>
              <a:off x="6144166" y="4342782"/>
              <a:ext cx="1232899" cy="452063"/>
            </a:xfrm>
            <a:prstGeom prst="rect">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bg1"/>
                  </a:solidFill>
                </a:rPr>
                <a:t>Fully studied</a:t>
              </a:r>
            </a:p>
          </p:txBody>
        </p:sp>
      </p:grpSp>
      <p:sp>
        <p:nvSpPr>
          <p:cNvPr id="171" name="TrackerNumBlue 12">
            <a:extLst>
              <a:ext uri="{FF2B5EF4-FFF2-40B4-BE49-F238E27FC236}">
                <a16:creationId xmlns:a16="http://schemas.microsoft.com/office/drawing/2014/main" id="{2351E96E-6CF8-EEFE-8B2F-DC092CE37497}"/>
              </a:ext>
            </a:extLst>
          </p:cNvPr>
          <p:cNvSpPr/>
          <p:nvPr>
            <p:custDataLst>
              <p:tags r:id="rId9"/>
            </p:custDataLst>
          </p:nvPr>
        </p:nvSpPr>
        <p:spPr>
          <a:xfrm>
            <a:off x="6144166" y="1465828"/>
            <a:ext cx="279340" cy="279340"/>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3</a:t>
            </a:r>
          </a:p>
        </p:txBody>
      </p:sp>
      <p:sp>
        <p:nvSpPr>
          <p:cNvPr id="196" name="Oval 195">
            <a:extLst>
              <a:ext uri="{FF2B5EF4-FFF2-40B4-BE49-F238E27FC236}">
                <a16:creationId xmlns:a16="http://schemas.microsoft.com/office/drawing/2014/main" id="{70BAAD78-9695-7B28-1A7F-F77EDB614246}"/>
              </a:ext>
            </a:extLst>
          </p:cNvPr>
          <p:cNvSpPr/>
          <p:nvPr/>
        </p:nvSpPr>
        <p:spPr>
          <a:xfrm>
            <a:off x="7447704" y="5602671"/>
            <a:ext cx="548455" cy="259675"/>
          </a:xfrm>
          <a:prstGeom prst="ellipse">
            <a:avLst/>
          </a:prstGeom>
        </p:spPr>
        <p:txBody>
          <a:bodyPr vert="horz" wrap="square" lIns="0" tIns="0" rIns="0" bIns="0" rtlCol="0" anchor="t">
            <a:spAutoFit/>
          </a:bodyPr>
          <a:lstStyle/>
          <a:p>
            <a:pPr>
              <a:spcBef>
                <a:spcPts val="300"/>
              </a:spcBef>
              <a:spcAft>
                <a:spcPts val="300"/>
              </a:spcAft>
            </a:pPr>
            <a:r>
              <a:rPr lang="en-US" sz="1200" b="1">
                <a:solidFill>
                  <a:schemeClr val="tx1"/>
                </a:solidFill>
              </a:rPr>
              <a:t>200%</a:t>
            </a:r>
          </a:p>
        </p:txBody>
      </p:sp>
      <p:cxnSp>
        <p:nvCxnSpPr>
          <p:cNvPr id="134" name="GreyLineSeparatorDefault 165">
            <a:extLst>
              <a:ext uri="{FF2B5EF4-FFF2-40B4-BE49-F238E27FC236}">
                <a16:creationId xmlns:a16="http://schemas.microsoft.com/office/drawing/2014/main" id="{1A335223-D5E9-CF6F-86E4-6994A2E93E15}"/>
              </a:ext>
            </a:extLst>
          </p:cNvPr>
          <p:cNvCxnSpPr>
            <a:cxnSpLocks/>
          </p:cNvCxnSpPr>
          <p:nvPr>
            <p:custDataLst>
              <p:tags r:id="rId10"/>
            </p:custDataLst>
          </p:nvPr>
        </p:nvCxnSpPr>
        <p:spPr>
          <a:xfrm>
            <a:off x="823242" y="2687573"/>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GreyLineSeparatorDefault 165">
            <a:extLst>
              <a:ext uri="{FF2B5EF4-FFF2-40B4-BE49-F238E27FC236}">
                <a16:creationId xmlns:a16="http://schemas.microsoft.com/office/drawing/2014/main" id="{5CBD09DD-DBD4-3549-EF67-39F13F40A627}"/>
              </a:ext>
            </a:extLst>
          </p:cNvPr>
          <p:cNvCxnSpPr>
            <a:cxnSpLocks/>
          </p:cNvCxnSpPr>
          <p:nvPr>
            <p:custDataLst>
              <p:tags r:id="rId11"/>
            </p:custDataLst>
          </p:nvPr>
        </p:nvCxnSpPr>
        <p:spPr>
          <a:xfrm>
            <a:off x="823242" y="3381454"/>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8" name="GreyLineSeparatorDefault 165">
            <a:extLst>
              <a:ext uri="{FF2B5EF4-FFF2-40B4-BE49-F238E27FC236}">
                <a16:creationId xmlns:a16="http://schemas.microsoft.com/office/drawing/2014/main" id="{9FCCF211-C95C-526A-9CF2-6AAFC6D9BD74}"/>
              </a:ext>
            </a:extLst>
          </p:cNvPr>
          <p:cNvCxnSpPr>
            <a:cxnSpLocks/>
          </p:cNvCxnSpPr>
          <p:nvPr>
            <p:custDataLst>
              <p:tags r:id="rId12"/>
            </p:custDataLst>
          </p:nvPr>
        </p:nvCxnSpPr>
        <p:spPr>
          <a:xfrm>
            <a:off x="823242" y="4075335"/>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9" name="GreyLineSeparatorDefault 165">
            <a:extLst>
              <a:ext uri="{FF2B5EF4-FFF2-40B4-BE49-F238E27FC236}">
                <a16:creationId xmlns:a16="http://schemas.microsoft.com/office/drawing/2014/main" id="{C262171F-F5AF-7C21-1430-CD25AD89DDF1}"/>
              </a:ext>
            </a:extLst>
          </p:cNvPr>
          <p:cNvCxnSpPr>
            <a:cxnSpLocks/>
          </p:cNvCxnSpPr>
          <p:nvPr>
            <p:custDataLst>
              <p:tags r:id="rId13"/>
            </p:custDataLst>
          </p:nvPr>
        </p:nvCxnSpPr>
        <p:spPr>
          <a:xfrm>
            <a:off x="823242" y="4769216"/>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7" name="GreyLineSeparatorDefault 165">
            <a:extLst>
              <a:ext uri="{FF2B5EF4-FFF2-40B4-BE49-F238E27FC236}">
                <a16:creationId xmlns:a16="http://schemas.microsoft.com/office/drawing/2014/main" id="{C36057A7-76F1-2904-B5EC-3E85FCB944C2}"/>
              </a:ext>
            </a:extLst>
          </p:cNvPr>
          <p:cNvCxnSpPr>
            <a:cxnSpLocks/>
          </p:cNvCxnSpPr>
          <p:nvPr>
            <p:custDataLst>
              <p:tags r:id="rId14"/>
            </p:custDataLst>
          </p:nvPr>
        </p:nvCxnSpPr>
        <p:spPr>
          <a:xfrm>
            <a:off x="823242" y="5492059"/>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9" name="TrackerNumBlue 12">
            <a:extLst>
              <a:ext uri="{FF2B5EF4-FFF2-40B4-BE49-F238E27FC236}">
                <a16:creationId xmlns:a16="http://schemas.microsoft.com/office/drawing/2014/main" id="{1F95013B-4F0C-C40E-4D6F-CB86503072E0}"/>
              </a:ext>
            </a:extLst>
          </p:cNvPr>
          <p:cNvSpPr/>
          <p:nvPr>
            <p:custDataLst>
              <p:tags r:id="rId15"/>
            </p:custDataLst>
          </p:nvPr>
        </p:nvSpPr>
        <p:spPr>
          <a:xfrm>
            <a:off x="8437581" y="2589283"/>
            <a:ext cx="230859" cy="230859"/>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1</a:t>
            </a:r>
            <a:endParaRPr lang="en-US" sz="1200" b="1" err="1">
              <a:solidFill>
                <a:schemeClr val="bg1"/>
              </a:solidFill>
            </a:endParaRPr>
          </a:p>
        </p:txBody>
      </p:sp>
      <p:sp>
        <p:nvSpPr>
          <p:cNvPr id="200" name="TrackerNumBlue 12">
            <a:extLst>
              <a:ext uri="{FF2B5EF4-FFF2-40B4-BE49-F238E27FC236}">
                <a16:creationId xmlns:a16="http://schemas.microsoft.com/office/drawing/2014/main" id="{5DC35B8B-FD47-1B0E-029C-D786A5AD6BB0}"/>
              </a:ext>
            </a:extLst>
          </p:cNvPr>
          <p:cNvSpPr/>
          <p:nvPr>
            <p:custDataLst>
              <p:tags r:id="rId16"/>
            </p:custDataLst>
          </p:nvPr>
        </p:nvSpPr>
        <p:spPr>
          <a:xfrm>
            <a:off x="8437581" y="3590179"/>
            <a:ext cx="230859" cy="230859"/>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2</a:t>
            </a:r>
          </a:p>
        </p:txBody>
      </p:sp>
      <p:sp>
        <p:nvSpPr>
          <p:cNvPr id="201" name="TrackerNumBlue 12">
            <a:extLst>
              <a:ext uri="{FF2B5EF4-FFF2-40B4-BE49-F238E27FC236}">
                <a16:creationId xmlns:a16="http://schemas.microsoft.com/office/drawing/2014/main" id="{96A95FB6-7739-F08E-E3BA-05D927A59FF4}"/>
              </a:ext>
            </a:extLst>
          </p:cNvPr>
          <p:cNvSpPr/>
          <p:nvPr>
            <p:custDataLst>
              <p:tags r:id="rId17"/>
            </p:custDataLst>
          </p:nvPr>
        </p:nvSpPr>
        <p:spPr>
          <a:xfrm>
            <a:off x="8437581" y="4965180"/>
            <a:ext cx="230859" cy="230859"/>
          </a:xfrm>
          <a:prstGeom prst="ellipse">
            <a:avLst/>
          </a:prstGeom>
          <a:solidFill>
            <a:schemeClr val="accent1"/>
          </a:solidFill>
          <a:ln w="6350" cap="sq" cmpd="sng" algn="ctr">
            <a:noFill/>
            <a:prstDash val="solid"/>
            <a:miter lim="800000"/>
          </a:ln>
          <a:effectLst/>
          <a:extLst>
            <a:ext uri="{91240B29-F687-4F45-9708-019B960494DF}">
              <a14:hiddenLine xmlns:a14="http://schemas.microsoft.com/office/drawing/2010/main" w="6350" cap="sq"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p>
            <a:pPr algn="ctr">
              <a:spcBef>
                <a:spcPts val="300"/>
              </a:spcBef>
              <a:spcAft>
                <a:spcPts val="300"/>
              </a:spcAft>
            </a:pPr>
            <a:r>
              <a:rPr lang="en-US" sz="1200" b="1">
                <a:solidFill>
                  <a:schemeClr val="bg1"/>
                </a:solidFill>
              </a:rPr>
              <a:t>3</a:t>
            </a:r>
          </a:p>
        </p:txBody>
      </p:sp>
      <p:sp>
        <p:nvSpPr>
          <p:cNvPr id="211" name="TextBox 210">
            <a:extLst>
              <a:ext uri="{FF2B5EF4-FFF2-40B4-BE49-F238E27FC236}">
                <a16:creationId xmlns:a16="http://schemas.microsoft.com/office/drawing/2014/main" id="{7CCBCA87-A09E-BAD6-56EA-A24F4D482627}"/>
              </a:ext>
            </a:extLst>
          </p:cNvPr>
          <p:cNvSpPr txBox="1">
            <a:spLocks/>
          </p:cNvSpPr>
          <p:nvPr/>
        </p:nvSpPr>
        <p:spPr>
          <a:xfrm>
            <a:off x="1303573" y="1159400"/>
            <a:ext cx="925459" cy="215444"/>
          </a:xfrm>
          <a:prstGeom prst="rect">
            <a:avLst/>
          </a:prstGeom>
        </p:spPr>
        <p:txBody>
          <a:bodyPr vert="horz" wrap="square" lIns="0" tIns="0" rIns="0" bIns="0" rtlCol="0" anchor="t">
            <a:no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00" b="1" u="sng">
                <a:solidFill>
                  <a:srgbClr val="FF0000"/>
                </a:solidFill>
              </a:rPr>
              <a:t>ILLUSTRATIVE</a:t>
            </a:r>
            <a:endParaRPr lang="en-US" sz="1000" u="sng">
              <a:solidFill>
                <a:srgbClr val="FF0000"/>
              </a:solidFill>
            </a:endParaRPr>
          </a:p>
        </p:txBody>
      </p:sp>
      <p:cxnSp>
        <p:nvCxnSpPr>
          <p:cNvPr id="23" name="GreyLineSeparatorDefault 165">
            <a:extLst>
              <a:ext uri="{FF2B5EF4-FFF2-40B4-BE49-F238E27FC236}">
                <a16:creationId xmlns:a16="http://schemas.microsoft.com/office/drawing/2014/main" id="{C0685E69-1A81-09E4-B3EE-F43C61B1CAA1}"/>
              </a:ext>
            </a:extLst>
          </p:cNvPr>
          <p:cNvCxnSpPr>
            <a:cxnSpLocks/>
          </p:cNvCxnSpPr>
          <p:nvPr>
            <p:custDataLst>
              <p:tags r:id="rId18"/>
            </p:custDataLst>
          </p:nvPr>
        </p:nvCxnSpPr>
        <p:spPr>
          <a:xfrm>
            <a:off x="823242" y="5968478"/>
            <a:ext cx="7304728" cy="0"/>
          </a:xfrm>
          <a:prstGeom prst="straightConnector1">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FE2A2C0D-8FEA-7646-737E-3737B415F7C6}"/>
              </a:ext>
            </a:extLst>
          </p:cNvPr>
          <p:cNvGrpSpPr/>
          <p:nvPr/>
        </p:nvGrpSpPr>
        <p:grpSpPr>
          <a:xfrm>
            <a:off x="10530481" y="948976"/>
            <a:ext cx="1128119" cy="182880"/>
            <a:chOff x="9969693" y="948976"/>
            <a:chExt cx="1128119" cy="182880"/>
          </a:xfrm>
        </p:grpSpPr>
        <p:sp>
          <p:nvSpPr>
            <p:cNvPr id="38" name="Rectangle 37">
              <a:extLst>
                <a:ext uri="{FF2B5EF4-FFF2-40B4-BE49-F238E27FC236}">
                  <a16:creationId xmlns:a16="http://schemas.microsoft.com/office/drawing/2014/main" id="{4D8BD5BB-17B1-E2C7-815A-266367C2DB00}"/>
                </a:ext>
              </a:extLst>
            </p:cNvPr>
            <p:cNvSpPr/>
            <p:nvPr/>
          </p:nvSpPr>
          <p:spPr>
            <a:xfrm>
              <a:off x="9969693" y="948976"/>
              <a:ext cx="182880" cy="182880"/>
            </a:xfrm>
            <a:prstGeom prst="rect">
              <a:avLst/>
            </a:prstGeom>
            <a:solidFill>
              <a:schemeClr val="accent1">
                <a:lumMod val="10000"/>
                <a:lumOff val="90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6E035EBB-1249-74CD-3D5F-43B68F995D09}"/>
                </a:ext>
              </a:extLst>
            </p:cNvPr>
            <p:cNvSpPr txBox="1">
              <a:spLocks/>
            </p:cNvSpPr>
            <p:nvPr/>
          </p:nvSpPr>
          <p:spPr>
            <a:xfrm>
              <a:off x="10256486" y="959625"/>
              <a:ext cx="841326" cy="161583"/>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50"/>
                <a:t>Detailed next</a:t>
              </a:r>
            </a:p>
          </p:txBody>
        </p:sp>
      </p:grpSp>
    </p:spTree>
    <p:extLst>
      <p:ext uri="{BB962C8B-B14F-4D97-AF65-F5344CB8AC3E}">
        <p14:creationId xmlns:p14="http://schemas.microsoft.com/office/powerpoint/2010/main" val="1022791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0BE84C8-77EB-A229-7A58-0C4076F4D17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1" imgW="404" imgH="403" progId="TCLayout.ActiveDocument.1">
                  <p:embed/>
                </p:oleObj>
              </mc:Choice>
              <mc:Fallback>
                <p:oleObj name="think-cell Slide" r:id="rId41" imgW="404" imgH="403" progId="TCLayout.ActiveDocument.1">
                  <p:embed/>
                  <p:pic>
                    <p:nvPicPr>
                      <p:cNvPr id="5" name="think-cell data - do not delete" hidden="1">
                        <a:extLst>
                          <a:ext uri="{FF2B5EF4-FFF2-40B4-BE49-F238E27FC236}">
                            <a16:creationId xmlns:a16="http://schemas.microsoft.com/office/drawing/2014/main" id="{80BE84C8-77EB-A229-7A58-0C4076F4D17E}"/>
                          </a:ext>
                        </a:extLst>
                      </p:cNvPr>
                      <p:cNvPicPr/>
                      <p:nvPr/>
                    </p:nvPicPr>
                    <p:blipFill>
                      <a:blip r:embed="rId42"/>
                      <a:stretch>
                        <a:fillRect/>
                      </a:stretch>
                    </p:blipFill>
                    <p:spPr>
                      <a:xfrm>
                        <a:off x="1588" y="1588"/>
                        <a:ext cx="1588" cy="1588"/>
                      </a:xfrm>
                      <a:prstGeom prst="rect">
                        <a:avLst/>
                      </a:prstGeom>
                    </p:spPr>
                  </p:pic>
                </p:oleObj>
              </mc:Fallback>
            </mc:AlternateContent>
          </a:graphicData>
        </a:graphic>
      </p:graphicFrame>
      <p:sp>
        <p:nvSpPr>
          <p:cNvPr id="52" name="Rectangle 51">
            <a:extLst>
              <a:ext uri="{FF2B5EF4-FFF2-40B4-BE49-F238E27FC236}">
                <a16:creationId xmlns:a16="http://schemas.microsoft.com/office/drawing/2014/main" id="{905C559D-4911-9A89-DEB5-7CB69B6802DC}"/>
              </a:ext>
            </a:extLst>
          </p:cNvPr>
          <p:cNvSpPr>
            <a:spLocks/>
          </p:cNvSpPr>
          <p:nvPr/>
        </p:nvSpPr>
        <p:spPr>
          <a:xfrm>
            <a:off x="3632346" y="2394153"/>
            <a:ext cx="3286774" cy="1143339"/>
          </a:xfrm>
          <a:prstGeom prst="rect">
            <a:avLst/>
          </a:prstGeom>
          <a:solidFill>
            <a:schemeClr val="accent5">
              <a:lumMod val="20000"/>
              <a:lumOff val="8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1" name="Rectangle 50">
            <a:extLst>
              <a:ext uri="{FF2B5EF4-FFF2-40B4-BE49-F238E27FC236}">
                <a16:creationId xmlns:a16="http://schemas.microsoft.com/office/drawing/2014/main" id="{D74644BD-89FF-1BA5-F09D-7E7AC7F4DCA6}"/>
              </a:ext>
            </a:extLst>
          </p:cNvPr>
          <p:cNvSpPr>
            <a:spLocks/>
          </p:cNvSpPr>
          <p:nvPr/>
        </p:nvSpPr>
        <p:spPr>
          <a:xfrm>
            <a:off x="1735911" y="3968609"/>
            <a:ext cx="1618966" cy="1405745"/>
          </a:xfrm>
          <a:prstGeom prst="rect">
            <a:avLst/>
          </a:prstGeom>
          <a:solidFill>
            <a:schemeClr val="accent2">
              <a:lumMod val="40000"/>
              <a:lumOff val="6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 name="Title Placeholder 1">
            <a:extLst>
              <a:ext uri="{FF2B5EF4-FFF2-40B4-BE49-F238E27FC236}">
                <a16:creationId xmlns:a16="http://schemas.microsoft.com/office/drawing/2014/main" id="{12FCFB5D-3208-3479-3CB1-C15A94DD2D76}"/>
              </a:ext>
            </a:extLst>
          </p:cNvPr>
          <p:cNvSpPr>
            <a:spLocks noGrp="1"/>
          </p:cNvSpPr>
          <p:nvPr>
            <p:ph type="title"/>
          </p:nvPr>
        </p:nvSpPr>
        <p:spPr>
          <a:xfrm>
            <a:off x="1257300" y="457200"/>
            <a:ext cx="10401300" cy="332399"/>
          </a:xfrm>
        </p:spPr>
        <p:txBody>
          <a:bodyPr vert="horz">
            <a:spAutoFit/>
          </a:bodyPr>
          <a:lstStyle/>
          <a:p>
            <a:r>
              <a:rPr lang="en-US"/>
              <a:t>2032 is the primary driver of non-linear effort across scenarios</a:t>
            </a:r>
          </a:p>
        </p:txBody>
      </p:sp>
      <p:sp>
        <p:nvSpPr>
          <p:cNvPr id="4" name="Slide Number Placeholder 5">
            <a:extLst>
              <a:ext uri="{FF2B5EF4-FFF2-40B4-BE49-F238E27FC236}">
                <a16:creationId xmlns:a16="http://schemas.microsoft.com/office/drawing/2014/main" id="{0A039DD1-4F32-3DDC-A42A-BD865A7E99ED}"/>
              </a:ext>
            </a:extLst>
          </p:cNvPr>
          <p:cNvSpPr>
            <a:spLocks noGrp="1"/>
          </p:cNvSpPr>
          <p:nvPr>
            <p:ph type="sldNum" sz="quarter" idx="12"/>
          </p:nvPr>
        </p:nvSpPr>
        <p:spPr/>
        <p:txBody>
          <a:bodyPr/>
          <a:lstStyle/>
          <a:p>
            <a:fld id="{BCDE79FB-97BA-492B-8D57-F1373F9ADA95}" type="slidenum">
              <a:rPr lang="en-US" smtClean="0"/>
              <a:t>28</a:t>
            </a:fld>
            <a:endParaRPr lang="en-US"/>
          </a:p>
        </p:txBody>
      </p:sp>
      <p:sp>
        <p:nvSpPr>
          <p:cNvPr id="6" name="Text Placeholder 20">
            <a:extLst>
              <a:ext uri="{FF2B5EF4-FFF2-40B4-BE49-F238E27FC236}">
                <a16:creationId xmlns:a16="http://schemas.microsoft.com/office/drawing/2014/main" id="{ECC97F25-E4E6-10BE-A986-0DD18EAA15A4}"/>
              </a:ext>
            </a:extLst>
          </p:cNvPr>
          <p:cNvSpPr txBox="1">
            <a:spLocks/>
          </p:cNvSpPr>
          <p:nvPr/>
        </p:nvSpPr>
        <p:spPr>
          <a:xfrm>
            <a:off x="1257300" y="6606282"/>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a:t>Source: ERCOT Board Meeting supporting materials, Feb 9-10; 9.1 System Planning and Weatherization Update</a:t>
            </a:r>
          </a:p>
        </p:txBody>
      </p:sp>
      <p:sp>
        <p:nvSpPr>
          <p:cNvPr id="8" name="TextBox 7">
            <a:extLst>
              <a:ext uri="{FF2B5EF4-FFF2-40B4-BE49-F238E27FC236}">
                <a16:creationId xmlns:a16="http://schemas.microsoft.com/office/drawing/2014/main" id="{03E3E964-6B86-CEE9-8098-9F245766D612}"/>
              </a:ext>
            </a:extLst>
          </p:cNvPr>
          <p:cNvSpPr txBox="1">
            <a:spLocks/>
          </p:cNvSpPr>
          <p:nvPr/>
        </p:nvSpPr>
        <p:spPr>
          <a:xfrm>
            <a:off x="7562368" y="1502229"/>
            <a:ext cx="4096232"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Key takeaways</a:t>
            </a:r>
          </a:p>
        </p:txBody>
      </p:sp>
      <p:cxnSp>
        <p:nvCxnSpPr>
          <p:cNvPr id="9" name="LineBasicDefault 7">
            <a:extLst>
              <a:ext uri="{FF2B5EF4-FFF2-40B4-BE49-F238E27FC236}">
                <a16:creationId xmlns:a16="http://schemas.microsoft.com/office/drawing/2014/main" id="{BADBA59B-35C2-1243-0D9C-E3070FCDE739}"/>
              </a:ext>
            </a:extLst>
          </p:cNvPr>
          <p:cNvCxnSpPr>
            <a:cxnSpLocks/>
          </p:cNvCxnSpPr>
          <p:nvPr>
            <p:custDataLst>
              <p:tags r:id="rId2"/>
            </p:custDataLst>
          </p:nvPr>
        </p:nvCxnSpPr>
        <p:spPr>
          <a:xfrm>
            <a:off x="7562368" y="1701480"/>
            <a:ext cx="4096232"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EEE71D8-E935-41A0-4D6C-BF9207FCFAF9}"/>
              </a:ext>
            </a:extLst>
          </p:cNvPr>
          <p:cNvSpPr txBox="1">
            <a:spLocks/>
          </p:cNvSpPr>
          <p:nvPr/>
        </p:nvSpPr>
        <p:spPr>
          <a:xfrm>
            <a:off x="7562368" y="1792465"/>
            <a:ext cx="4096232" cy="4154984"/>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200" b="1"/>
              <a:t>Historical RTP data shows non-linear (exponential-like) scaling</a:t>
            </a:r>
            <a:r>
              <a:rPr lang="en-US" sz="1200"/>
              <a:t>, with projects per GW almost doubling in recent years (from ~0.6 in 2016-22 to ~1.2 in 2023-25)</a:t>
            </a:r>
          </a:p>
          <a:p>
            <a:pPr marL="285750" indent="-285750">
              <a:buFont typeface="Arial" panose="020B0604020202020204" pitchFamily="34" charset="0"/>
              <a:buChar char="•"/>
            </a:pPr>
            <a:r>
              <a:rPr lang="en-US" sz="1200" b="1"/>
              <a:t>Complexity is driven not only by load</a:t>
            </a:r>
            <a:r>
              <a:rPr lang="en-US" sz="1200"/>
              <a:t>, but also by system interactions:</a:t>
            </a:r>
          </a:p>
          <a:p>
            <a:pPr marL="517525" lvl="1" indent="-177800">
              <a:buFont typeface="Courier New" panose="02070309020205020404" pitchFamily="49" charset="0"/>
              <a:buChar char="o"/>
            </a:pPr>
            <a:r>
              <a:rPr lang="en-US" sz="1200" b="1"/>
              <a:t>Location of generation and load</a:t>
            </a:r>
            <a:r>
              <a:rPr lang="en-US" sz="1200"/>
              <a:t> (distance, congestion, zonal interactions)</a:t>
            </a:r>
          </a:p>
          <a:p>
            <a:pPr marL="517525" lvl="1" indent="-177800">
              <a:buFont typeface="Courier New" panose="02070309020205020404" pitchFamily="49" charset="0"/>
              <a:buChar char="o"/>
            </a:pPr>
            <a:r>
              <a:rPr lang="en-US" sz="1200" b="1"/>
              <a:t>Need to model generation resources </a:t>
            </a:r>
            <a:r>
              <a:rPr lang="en-US" sz="1200"/>
              <a:t>beyond ERCOT’s existing queue</a:t>
            </a:r>
          </a:p>
          <a:p>
            <a:pPr marL="285750" indent="-285750">
              <a:buFont typeface="Arial" panose="020B0604020202020204" pitchFamily="34" charset="0"/>
              <a:buChar char="•"/>
            </a:pPr>
            <a:r>
              <a:rPr lang="en-US" sz="1200" b="1"/>
              <a:t>Unlike RTP, studies cannot rely on placeholders or partial analysis </a:t>
            </a:r>
            <a:r>
              <a:rPr lang="en-US" sz="1200"/>
              <a:t>and require fully resolved system configurations across all years</a:t>
            </a:r>
          </a:p>
          <a:p>
            <a:pPr marL="285750" indent="-285750">
              <a:buFont typeface="Arial" panose="020B0604020202020204" pitchFamily="34" charset="0"/>
              <a:buChar char="•"/>
            </a:pPr>
            <a:r>
              <a:rPr lang="en-US" sz="1200" b="1"/>
              <a:t>Study effort is constrained by limited parallelization, creating a plateau even with additional resources or tools </a:t>
            </a:r>
            <a:r>
              <a:rPr lang="en-US" sz="1200"/>
              <a:t>(not expected to be in place for Batch Zero)</a:t>
            </a:r>
          </a:p>
          <a:p>
            <a:pPr marL="285750" indent="-285750">
              <a:buFont typeface="Arial" panose="020B0604020202020204" pitchFamily="34" charset="0"/>
              <a:buChar char="•"/>
            </a:pPr>
            <a:r>
              <a:rPr lang="en-US" sz="1200" b="1"/>
              <a:t>Fully studying 2032 requires significant coordination with TSPs </a:t>
            </a:r>
            <a:r>
              <a:rPr lang="en-US" sz="1200"/>
              <a:t>to determine full load to be served, validate transmission feasibility and upgrades and identify opportunities to accelerate solutions into earlier years (e.g., 2030–2031)</a:t>
            </a:r>
          </a:p>
        </p:txBody>
      </p:sp>
      <p:graphicFrame>
        <p:nvGraphicFramePr>
          <p:cNvPr id="101" name="Chart 100">
            <a:extLst>
              <a:ext uri="{FF2B5EF4-FFF2-40B4-BE49-F238E27FC236}">
                <a16:creationId xmlns:a16="http://schemas.microsoft.com/office/drawing/2014/main" id="{017314FB-9FD9-48A2-FAF4-1497C81BEAA5}"/>
              </a:ext>
            </a:extLst>
          </p:cNvPr>
          <p:cNvGraphicFramePr/>
          <p:nvPr>
            <p:custDataLst>
              <p:tags r:id="rId3"/>
            </p:custDataLst>
          </p:nvPr>
        </p:nvGraphicFramePr>
        <p:xfrm>
          <a:off x="1546225" y="2311400"/>
          <a:ext cx="5372100" cy="3352800"/>
        </p:xfrm>
        <a:graphic>
          <a:graphicData uri="http://schemas.openxmlformats.org/drawingml/2006/chart">
            <c:chart xmlns:c="http://schemas.openxmlformats.org/drawingml/2006/chart" xmlns:r="http://schemas.openxmlformats.org/officeDocument/2006/relationships" r:id="rId43"/>
          </a:graphicData>
        </a:graphic>
      </p:graphicFrame>
      <p:sp>
        <p:nvSpPr>
          <p:cNvPr id="143" name="Text Placeholder 2">
            <a:extLst>
              <a:ext uri="{FF2B5EF4-FFF2-40B4-BE49-F238E27FC236}">
                <a16:creationId xmlns:a16="http://schemas.microsoft.com/office/drawing/2014/main" id="{E117534D-C175-91CE-AB0E-8AF761299486}"/>
              </a:ext>
            </a:extLst>
          </p:cNvPr>
          <p:cNvSpPr>
            <a:spLocks noGrp="1"/>
          </p:cNvSpPr>
          <p:nvPr>
            <p:custDataLst>
              <p:tags r:id="rId4"/>
            </p:custDataLst>
          </p:nvPr>
        </p:nvSpPr>
        <p:spPr bwMode="gray">
          <a:xfrm>
            <a:off x="1851025" y="5632450"/>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F8D4CE89-3CB0-4084-A732-CB84621FE363}" type="datetime'''''''''''''''''8''''0'''''''''''''''''''''">
              <a:rPr lang="en-US" altLang="en-US" sz="1200" smtClean="0">
                <a:effectLst/>
              </a:rPr>
              <a:pPr lvl="0" algn="ctr">
                <a:spcBef>
                  <a:spcPct val="0"/>
                </a:spcBef>
                <a:spcAft>
                  <a:spcPct val="0"/>
                </a:spcAft>
              </a:pPr>
              <a:t>80</a:t>
            </a:fld>
            <a:endParaRPr lang="en-US" sz="1200"/>
          </a:p>
        </p:txBody>
      </p:sp>
      <p:sp>
        <p:nvSpPr>
          <p:cNvPr id="31" name="Text Placeholder 2">
            <a:extLst>
              <a:ext uri="{FF2B5EF4-FFF2-40B4-BE49-F238E27FC236}">
                <a16:creationId xmlns:a16="http://schemas.microsoft.com/office/drawing/2014/main" id="{E117534D-C175-91CE-AB0E-8AF761299486}"/>
              </a:ext>
            </a:extLst>
          </p:cNvPr>
          <p:cNvSpPr>
            <a:spLocks noGrp="1"/>
          </p:cNvSpPr>
          <p:nvPr>
            <p:custDataLst>
              <p:tags r:id="rId5"/>
            </p:custDataLst>
          </p:nvPr>
        </p:nvSpPr>
        <p:spPr bwMode="gray">
          <a:xfrm>
            <a:off x="2157413" y="5632450"/>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0DA91C14-475D-4D58-9728-532AC51D71B2}" type="datetime'''''8''''''''''''''''''5'">
              <a:rPr lang="en-US" altLang="en-US" sz="1200" smtClean="0">
                <a:effectLst/>
              </a:rPr>
              <a:pPr lvl="0" algn="ctr">
                <a:spcBef>
                  <a:spcPct val="0"/>
                </a:spcBef>
                <a:spcAft>
                  <a:spcPct val="0"/>
                </a:spcAft>
              </a:pPr>
              <a:t>85</a:t>
            </a:fld>
            <a:endParaRPr lang="en-US" sz="1200"/>
          </a:p>
        </p:txBody>
      </p:sp>
      <p:sp>
        <p:nvSpPr>
          <p:cNvPr id="254" name="Text Placeholder 2">
            <a:extLst>
              <a:ext uri="{FF2B5EF4-FFF2-40B4-BE49-F238E27FC236}">
                <a16:creationId xmlns:a16="http://schemas.microsoft.com/office/drawing/2014/main" id="{E117534D-C175-91CE-AB0E-8AF761299486}"/>
              </a:ext>
            </a:extLst>
          </p:cNvPr>
          <p:cNvSpPr>
            <a:spLocks noGrp="1"/>
          </p:cNvSpPr>
          <p:nvPr>
            <p:custDataLst>
              <p:tags r:id="rId6"/>
            </p:custDataLst>
          </p:nvPr>
        </p:nvSpPr>
        <p:spPr bwMode="gray">
          <a:xfrm>
            <a:off x="2463800" y="5632450"/>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F728461A-A466-4D0D-B017-8F1E2418BB24}" type="datetime'''''''''''''''''''''''''''''''''''9''''''''''0'''''">
              <a:rPr lang="en-US" altLang="en-US" sz="1200" smtClean="0">
                <a:effectLst/>
              </a:rPr>
              <a:pPr lvl="0" algn="ctr">
                <a:spcBef>
                  <a:spcPct val="0"/>
                </a:spcBef>
                <a:spcAft>
                  <a:spcPct val="0"/>
                </a:spcAft>
              </a:pPr>
              <a:t>90</a:t>
            </a:fld>
            <a:endParaRPr lang="en-US" sz="1200"/>
          </a:p>
        </p:txBody>
      </p:sp>
      <p:sp>
        <p:nvSpPr>
          <p:cNvPr id="32" name="Text Placeholder 2">
            <a:extLst>
              <a:ext uri="{FF2B5EF4-FFF2-40B4-BE49-F238E27FC236}">
                <a16:creationId xmlns:a16="http://schemas.microsoft.com/office/drawing/2014/main" id="{E117534D-C175-91CE-AB0E-8AF761299486}"/>
              </a:ext>
            </a:extLst>
          </p:cNvPr>
          <p:cNvSpPr>
            <a:spLocks noGrp="1"/>
          </p:cNvSpPr>
          <p:nvPr>
            <p:custDataLst>
              <p:tags r:id="rId7"/>
            </p:custDataLst>
          </p:nvPr>
        </p:nvSpPr>
        <p:spPr bwMode="gray">
          <a:xfrm>
            <a:off x="2770188" y="5632450"/>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9B671BF5-7722-4BF3-A6FF-43497A4B459F}" type="datetime'''''''''''''''''95'''''''''''''''">
              <a:rPr lang="en-US" altLang="en-US" sz="1200" smtClean="0">
                <a:effectLst/>
              </a:rPr>
              <a:pPr lvl="0" algn="ctr">
                <a:spcBef>
                  <a:spcPct val="0"/>
                </a:spcBef>
                <a:spcAft>
                  <a:spcPct val="0"/>
                </a:spcAft>
              </a:pPr>
              <a:t>95</a:t>
            </a:fld>
            <a:endParaRPr lang="en-US" sz="1200"/>
          </a:p>
        </p:txBody>
      </p:sp>
      <p:sp>
        <p:nvSpPr>
          <p:cNvPr id="206" name="Text Placeholder 2">
            <a:extLst>
              <a:ext uri="{FF2B5EF4-FFF2-40B4-BE49-F238E27FC236}">
                <a16:creationId xmlns:a16="http://schemas.microsoft.com/office/drawing/2014/main" id="{E117534D-C175-91CE-AB0E-8AF761299486}"/>
              </a:ext>
            </a:extLst>
          </p:cNvPr>
          <p:cNvSpPr>
            <a:spLocks noGrp="1"/>
          </p:cNvSpPr>
          <p:nvPr>
            <p:custDataLst>
              <p:tags r:id="rId8"/>
            </p:custDataLst>
          </p:nvPr>
        </p:nvSpPr>
        <p:spPr bwMode="gray">
          <a:xfrm>
            <a:off x="3035300"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1B33F206-2CA6-4E91-BE25-A082E5D6CC96}" type="datetime'1''''''''''''''''0''0'''''''''''''''''''''''''''''''''">
              <a:rPr lang="en-US" altLang="en-US" sz="1200" smtClean="0">
                <a:effectLst/>
              </a:rPr>
              <a:pPr lvl="0" algn="ctr">
                <a:spcBef>
                  <a:spcPct val="0"/>
                </a:spcBef>
                <a:spcAft>
                  <a:spcPct val="0"/>
                </a:spcAft>
              </a:pPr>
              <a:t>100</a:t>
            </a:fld>
            <a:endParaRPr lang="en-US" sz="1200"/>
          </a:p>
        </p:txBody>
      </p:sp>
      <p:sp>
        <p:nvSpPr>
          <p:cNvPr id="33" name="Text Placeholder 2">
            <a:extLst>
              <a:ext uri="{FF2B5EF4-FFF2-40B4-BE49-F238E27FC236}">
                <a16:creationId xmlns:a16="http://schemas.microsoft.com/office/drawing/2014/main" id="{E117534D-C175-91CE-AB0E-8AF761299486}"/>
              </a:ext>
            </a:extLst>
          </p:cNvPr>
          <p:cNvSpPr>
            <a:spLocks noGrp="1"/>
          </p:cNvSpPr>
          <p:nvPr>
            <p:custDataLst>
              <p:tags r:id="rId9"/>
            </p:custDataLst>
          </p:nvPr>
        </p:nvSpPr>
        <p:spPr bwMode="gray">
          <a:xfrm>
            <a:off x="3341688"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D0F1F6CC-D823-4F9E-88DF-210B5772722B}" type="datetime'''''''''''''''''''''10''''5'''''''''''''''''''''''''''''''''">
              <a:rPr lang="en-US" altLang="en-US" sz="1200" smtClean="0">
                <a:effectLst/>
              </a:rPr>
              <a:pPr lvl="0" algn="ctr">
                <a:spcBef>
                  <a:spcPct val="0"/>
                </a:spcBef>
                <a:spcAft>
                  <a:spcPct val="0"/>
                </a:spcAft>
              </a:pPr>
              <a:t>105</a:t>
            </a:fld>
            <a:endParaRPr lang="en-US" sz="1200"/>
          </a:p>
        </p:txBody>
      </p:sp>
      <p:sp>
        <p:nvSpPr>
          <p:cNvPr id="255" name="Text Placeholder 2">
            <a:extLst>
              <a:ext uri="{FF2B5EF4-FFF2-40B4-BE49-F238E27FC236}">
                <a16:creationId xmlns:a16="http://schemas.microsoft.com/office/drawing/2014/main" id="{E117534D-C175-91CE-AB0E-8AF761299486}"/>
              </a:ext>
            </a:extLst>
          </p:cNvPr>
          <p:cNvSpPr>
            <a:spLocks noGrp="1"/>
          </p:cNvSpPr>
          <p:nvPr>
            <p:custDataLst>
              <p:tags r:id="rId10"/>
            </p:custDataLst>
          </p:nvPr>
        </p:nvSpPr>
        <p:spPr bwMode="gray">
          <a:xfrm>
            <a:off x="3652838" y="5632450"/>
            <a:ext cx="241300"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064050A3-69D0-48BA-88FB-242C0E394903}" type="datetime'''1''''''''''''''1''''0'''''''''''''''">
              <a:rPr lang="en-US" altLang="en-US" sz="1200" smtClean="0">
                <a:effectLst/>
              </a:rPr>
              <a:pPr lvl="0" algn="ctr">
                <a:spcBef>
                  <a:spcPct val="0"/>
                </a:spcBef>
                <a:spcAft>
                  <a:spcPct val="0"/>
                </a:spcAft>
              </a:pPr>
              <a:t>110</a:t>
            </a:fld>
            <a:endParaRPr lang="en-US" sz="1200"/>
          </a:p>
        </p:txBody>
      </p:sp>
      <p:sp>
        <p:nvSpPr>
          <p:cNvPr id="34" name="Text Placeholder 2">
            <a:extLst>
              <a:ext uri="{FF2B5EF4-FFF2-40B4-BE49-F238E27FC236}">
                <a16:creationId xmlns:a16="http://schemas.microsoft.com/office/drawing/2014/main" id="{E117534D-C175-91CE-AB0E-8AF761299486}"/>
              </a:ext>
            </a:extLst>
          </p:cNvPr>
          <p:cNvSpPr>
            <a:spLocks noGrp="1"/>
          </p:cNvSpPr>
          <p:nvPr>
            <p:custDataLst>
              <p:tags r:id="rId11"/>
            </p:custDataLst>
          </p:nvPr>
        </p:nvSpPr>
        <p:spPr bwMode="gray">
          <a:xfrm>
            <a:off x="3959225" y="5632450"/>
            <a:ext cx="241300"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386B43E2-6B07-409B-9CE3-01F334E2C87F}" type="datetime'''''1''''''''''''''''''''''''''''''''''''''''''''''1''''5'''">
              <a:rPr lang="en-US" altLang="en-US" sz="1200" smtClean="0">
                <a:effectLst/>
              </a:rPr>
              <a:pPr lvl="0" algn="ctr">
                <a:spcBef>
                  <a:spcPct val="0"/>
                </a:spcBef>
                <a:spcAft>
                  <a:spcPct val="0"/>
                </a:spcAft>
              </a:pPr>
              <a:t>115</a:t>
            </a:fld>
            <a:endParaRPr lang="en-US" sz="1200"/>
          </a:p>
        </p:txBody>
      </p:sp>
      <p:sp>
        <p:nvSpPr>
          <p:cNvPr id="225" name="Text Placeholder 2">
            <a:extLst>
              <a:ext uri="{FF2B5EF4-FFF2-40B4-BE49-F238E27FC236}">
                <a16:creationId xmlns:a16="http://schemas.microsoft.com/office/drawing/2014/main" id="{E117534D-C175-91CE-AB0E-8AF761299486}"/>
              </a:ext>
            </a:extLst>
          </p:cNvPr>
          <p:cNvSpPr>
            <a:spLocks noGrp="1"/>
          </p:cNvSpPr>
          <p:nvPr>
            <p:custDataLst>
              <p:tags r:id="rId12"/>
            </p:custDataLst>
          </p:nvPr>
        </p:nvSpPr>
        <p:spPr bwMode="gray">
          <a:xfrm>
            <a:off x="4259263"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4893B9D1-01E7-4AD1-8512-D41BC6189603}" type="datetime'''''''1''''''''''''''''2''''''''''''''''0'''''''''''''''''''">
              <a:rPr lang="en-US" altLang="en-US" sz="1200" smtClean="0">
                <a:effectLst/>
              </a:rPr>
              <a:pPr lvl="0" algn="ctr">
                <a:spcBef>
                  <a:spcPct val="0"/>
                </a:spcBef>
                <a:spcAft>
                  <a:spcPct val="0"/>
                </a:spcAft>
              </a:pPr>
              <a:t>120</a:t>
            </a:fld>
            <a:endParaRPr lang="en-US" sz="1200"/>
          </a:p>
        </p:txBody>
      </p:sp>
      <p:sp>
        <p:nvSpPr>
          <p:cNvPr id="35" name="Text Placeholder 2">
            <a:extLst>
              <a:ext uri="{FF2B5EF4-FFF2-40B4-BE49-F238E27FC236}">
                <a16:creationId xmlns:a16="http://schemas.microsoft.com/office/drawing/2014/main" id="{E117534D-C175-91CE-AB0E-8AF761299486}"/>
              </a:ext>
            </a:extLst>
          </p:cNvPr>
          <p:cNvSpPr>
            <a:spLocks noGrp="1"/>
          </p:cNvSpPr>
          <p:nvPr>
            <p:custDataLst>
              <p:tags r:id="rId13"/>
            </p:custDataLst>
          </p:nvPr>
        </p:nvSpPr>
        <p:spPr bwMode="gray">
          <a:xfrm>
            <a:off x="4565650"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63C38956-5D59-4FD6-B747-3D2A8EAF9C05}" type="datetime'''''1''''''''''''''''''''''''''''''2''''5'''''''">
              <a:rPr lang="en-US" altLang="en-US" sz="1200" smtClean="0">
                <a:effectLst/>
              </a:rPr>
              <a:pPr lvl="0" algn="ctr">
                <a:spcBef>
                  <a:spcPct val="0"/>
                </a:spcBef>
                <a:spcAft>
                  <a:spcPct val="0"/>
                </a:spcAft>
              </a:pPr>
              <a:t>125</a:t>
            </a:fld>
            <a:endParaRPr lang="en-US" sz="1200"/>
          </a:p>
        </p:txBody>
      </p:sp>
      <p:sp>
        <p:nvSpPr>
          <p:cNvPr id="256" name="Text Placeholder 2">
            <a:extLst>
              <a:ext uri="{FF2B5EF4-FFF2-40B4-BE49-F238E27FC236}">
                <a16:creationId xmlns:a16="http://schemas.microsoft.com/office/drawing/2014/main" id="{E117534D-C175-91CE-AB0E-8AF761299486}"/>
              </a:ext>
            </a:extLst>
          </p:cNvPr>
          <p:cNvSpPr>
            <a:spLocks noGrp="1"/>
          </p:cNvSpPr>
          <p:nvPr>
            <p:custDataLst>
              <p:tags r:id="rId14"/>
            </p:custDataLst>
          </p:nvPr>
        </p:nvSpPr>
        <p:spPr bwMode="gray">
          <a:xfrm>
            <a:off x="4872038"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CBD52368-E594-4590-B40E-5F3105929C88}" type="datetime'''''''''''''''''''1''''30'''''''''''''''''''''''''''''''''">
              <a:rPr lang="en-US" altLang="en-US" sz="1200" smtClean="0">
                <a:effectLst/>
              </a:rPr>
              <a:pPr lvl="0" algn="ctr">
                <a:spcBef>
                  <a:spcPct val="0"/>
                </a:spcBef>
                <a:spcAft>
                  <a:spcPct val="0"/>
                </a:spcAft>
              </a:pPr>
              <a:t>130</a:t>
            </a:fld>
            <a:endParaRPr lang="en-US" sz="1200"/>
          </a:p>
        </p:txBody>
      </p:sp>
      <p:sp>
        <p:nvSpPr>
          <p:cNvPr id="36" name="Text Placeholder 2">
            <a:extLst>
              <a:ext uri="{FF2B5EF4-FFF2-40B4-BE49-F238E27FC236}">
                <a16:creationId xmlns:a16="http://schemas.microsoft.com/office/drawing/2014/main" id="{E117534D-C175-91CE-AB0E-8AF761299486}"/>
              </a:ext>
            </a:extLst>
          </p:cNvPr>
          <p:cNvSpPr>
            <a:spLocks noGrp="1"/>
          </p:cNvSpPr>
          <p:nvPr>
            <p:custDataLst>
              <p:tags r:id="rId15"/>
            </p:custDataLst>
          </p:nvPr>
        </p:nvSpPr>
        <p:spPr bwMode="gray">
          <a:xfrm>
            <a:off x="5178425"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FB2D3ABC-832F-4083-8F1F-60EBEB357CA1}" type="datetime'''''1''''3''''''''''''''''''''''''''''''''''''''''''''''5'">
              <a:rPr lang="en-US" altLang="en-US" sz="1200" smtClean="0">
                <a:effectLst/>
              </a:rPr>
              <a:pPr lvl="0" algn="ctr">
                <a:spcBef>
                  <a:spcPct val="0"/>
                </a:spcBef>
                <a:spcAft>
                  <a:spcPct val="0"/>
                </a:spcAft>
              </a:pPr>
              <a:t>135</a:t>
            </a:fld>
            <a:endParaRPr lang="en-US" sz="1200"/>
          </a:p>
        </p:txBody>
      </p:sp>
      <p:sp>
        <p:nvSpPr>
          <p:cNvPr id="236" name="Text Placeholder 2">
            <a:extLst>
              <a:ext uri="{FF2B5EF4-FFF2-40B4-BE49-F238E27FC236}">
                <a16:creationId xmlns:a16="http://schemas.microsoft.com/office/drawing/2014/main" id="{E117534D-C175-91CE-AB0E-8AF761299486}"/>
              </a:ext>
            </a:extLst>
          </p:cNvPr>
          <p:cNvSpPr>
            <a:spLocks noGrp="1"/>
          </p:cNvSpPr>
          <p:nvPr>
            <p:custDataLst>
              <p:tags r:id="rId16"/>
            </p:custDataLst>
          </p:nvPr>
        </p:nvSpPr>
        <p:spPr bwMode="gray">
          <a:xfrm>
            <a:off x="5484813"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C8CBB5B3-A4F6-4B83-9B22-5A42423F3044}" type="datetime'''''''14''''''''''''''''''''0'''''''''''''''''''''''''''''">
              <a:rPr lang="en-US" altLang="en-US" sz="1200" smtClean="0">
                <a:effectLst/>
              </a:rPr>
              <a:pPr lvl="0" algn="ctr">
                <a:spcBef>
                  <a:spcPct val="0"/>
                </a:spcBef>
                <a:spcAft>
                  <a:spcPct val="0"/>
                </a:spcAft>
              </a:pPr>
              <a:t>140</a:t>
            </a:fld>
            <a:endParaRPr lang="en-US" sz="1200"/>
          </a:p>
        </p:txBody>
      </p:sp>
      <p:sp>
        <p:nvSpPr>
          <p:cNvPr id="39" name="Text Placeholder 2">
            <a:extLst>
              <a:ext uri="{FF2B5EF4-FFF2-40B4-BE49-F238E27FC236}">
                <a16:creationId xmlns:a16="http://schemas.microsoft.com/office/drawing/2014/main" id="{E117534D-C175-91CE-AB0E-8AF761299486}"/>
              </a:ext>
            </a:extLst>
          </p:cNvPr>
          <p:cNvSpPr>
            <a:spLocks noGrp="1"/>
          </p:cNvSpPr>
          <p:nvPr>
            <p:custDataLst>
              <p:tags r:id="rId17"/>
            </p:custDataLst>
          </p:nvPr>
        </p:nvSpPr>
        <p:spPr bwMode="gray">
          <a:xfrm>
            <a:off x="5791200"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CABE02A2-79A6-4F23-BAB1-472B3439559A}" type="datetime'''''''1''''4''''5'''''''''''''''''''''''''''''''''">
              <a:rPr lang="en-US" altLang="en-US" sz="1200" smtClean="0">
                <a:effectLst/>
              </a:rPr>
              <a:pPr lvl="0" algn="ctr">
                <a:spcBef>
                  <a:spcPct val="0"/>
                </a:spcBef>
                <a:spcAft>
                  <a:spcPct val="0"/>
                </a:spcAft>
              </a:pPr>
              <a:t>145</a:t>
            </a:fld>
            <a:endParaRPr lang="en-US" sz="1200"/>
          </a:p>
        </p:txBody>
      </p:sp>
      <p:sp>
        <p:nvSpPr>
          <p:cNvPr id="257" name="Text Placeholder 2">
            <a:extLst>
              <a:ext uri="{FF2B5EF4-FFF2-40B4-BE49-F238E27FC236}">
                <a16:creationId xmlns:a16="http://schemas.microsoft.com/office/drawing/2014/main" id="{E117534D-C175-91CE-AB0E-8AF761299486}"/>
              </a:ext>
            </a:extLst>
          </p:cNvPr>
          <p:cNvSpPr>
            <a:spLocks noGrp="1"/>
          </p:cNvSpPr>
          <p:nvPr>
            <p:custDataLst>
              <p:tags r:id="rId18"/>
            </p:custDataLst>
          </p:nvPr>
        </p:nvSpPr>
        <p:spPr bwMode="gray">
          <a:xfrm>
            <a:off x="6097588"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59708C18-8CC6-40A3-BA10-8D2831A6DE7E}" type="datetime'''''1''''''''''''''''''''''5''''0'''''''">
              <a:rPr lang="en-US" altLang="en-US" sz="1200" smtClean="0">
                <a:effectLst/>
              </a:rPr>
              <a:pPr lvl="0" algn="ctr">
                <a:spcBef>
                  <a:spcPct val="0"/>
                </a:spcBef>
                <a:spcAft>
                  <a:spcPct val="0"/>
                </a:spcAft>
              </a:pPr>
              <a:t>150</a:t>
            </a:fld>
            <a:endParaRPr lang="en-US" sz="1200"/>
          </a:p>
        </p:txBody>
      </p:sp>
      <p:sp>
        <p:nvSpPr>
          <p:cNvPr id="43" name="Text Placeholder 2">
            <a:extLst>
              <a:ext uri="{FF2B5EF4-FFF2-40B4-BE49-F238E27FC236}">
                <a16:creationId xmlns:a16="http://schemas.microsoft.com/office/drawing/2014/main" id="{E117534D-C175-91CE-AB0E-8AF761299486}"/>
              </a:ext>
            </a:extLst>
          </p:cNvPr>
          <p:cNvSpPr>
            <a:spLocks noGrp="1"/>
          </p:cNvSpPr>
          <p:nvPr>
            <p:custDataLst>
              <p:tags r:id="rId19"/>
            </p:custDataLst>
          </p:nvPr>
        </p:nvSpPr>
        <p:spPr bwMode="gray">
          <a:xfrm>
            <a:off x="6403975"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B9FF4281-C75D-4243-A3A5-520E406A9C55}" type="datetime'''''''1''''''''55'''''''''''">
              <a:rPr lang="en-US" altLang="en-US" sz="1200" smtClean="0">
                <a:effectLst/>
              </a:rPr>
              <a:pPr lvl="0" algn="ctr">
                <a:spcBef>
                  <a:spcPct val="0"/>
                </a:spcBef>
                <a:spcAft>
                  <a:spcPct val="0"/>
                </a:spcAft>
              </a:pPr>
              <a:t>155</a:t>
            </a:fld>
            <a:endParaRPr lang="en-US" sz="1200"/>
          </a:p>
        </p:txBody>
      </p:sp>
      <p:sp>
        <p:nvSpPr>
          <p:cNvPr id="237" name="Text Placeholder 2">
            <a:extLst>
              <a:ext uri="{FF2B5EF4-FFF2-40B4-BE49-F238E27FC236}">
                <a16:creationId xmlns:a16="http://schemas.microsoft.com/office/drawing/2014/main" id="{E117534D-C175-91CE-AB0E-8AF761299486}"/>
              </a:ext>
            </a:extLst>
          </p:cNvPr>
          <p:cNvSpPr>
            <a:spLocks noGrp="1"/>
          </p:cNvSpPr>
          <p:nvPr>
            <p:custDataLst>
              <p:tags r:id="rId20"/>
            </p:custDataLst>
          </p:nvPr>
        </p:nvSpPr>
        <p:spPr bwMode="gray">
          <a:xfrm>
            <a:off x="6710363" y="5632450"/>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E4BA8DB1-C83F-407D-B7A3-4125DBB27DA5}" type="datetime'''''''''''1''''''''6''''''''''''''''''''''''0'''''''''''">
              <a:rPr lang="en-US" altLang="en-US" sz="1200" smtClean="0">
                <a:effectLst/>
              </a:rPr>
              <a:pPr lvl="0" algn="ctr">
                <a:spcBef>
                  <a:spcPct val="0"/>
                </a:spcBef>
                <a:spcAft>
                  <a:spcPct val="0"/>
                </a:spcAft>
              </a:pPr>
              <a:t>160</a:t>
            </a:fld>
            <a:endParaRPr lang="en-US" sz="1200"/>
          </a:p>
        </p:txBody>
      </p:sp>
      <p:sp>
        <p:nvSpPr>
          <p:cNvPr id="30" name="Text Placeholder 2">
            <a:extLst>
              <a:ext uri="{FF2B5EF4-FFF2-40B4-BE49-F238E27FC236}">
                <a16:creationId xmlns:a16="http://schemas.microsoft.com/office/drawing/2014/main" id="{E117534D-C175-91CE-AB0E-8AF761299486}"/>
              </a:ext>
            </a:extLst>
          </p:cNvPr>
          <p:cNvSpPr>
            <a:spLocks noGrp="1"/>
          </p:cNvSpPr>
          <p:nvPr>
            <p:custDataLst>
              <p:tags r:id="rId21"/>
            </p:custDataLst>
          </p:nvPr>
        </p:nvSpPr>
        <p:spPr bwMode="gray">
          <a:xfrm>
            <a:off x="1544638" y="5632450"/>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EE17B249-B0A7-49D8-9A45-C87091DE7838}" type="datetime'''''''''''''''''''''''''''''7''''5'''''">
              <a:rPr lang="en-US" altLang="en-US" sz="1200" smtClean="0">
                <a:effectLst/>
              </a:rPr>
              <a:pPr lvl="0" algn="ctr">
                <a:spcBef>
                  <a:spcPct val="0"/>
                </a:spcBef>
                <a:spcAft>
                  <a:spcPct val="0"/>
                </a:spcAft>
              </a:pPr>
              <a:t>75</a:t>
            </a:fld>
            <a:endParaRPr lang="en-US" sz="1200"/>
          </a:p>
        </p:txBody>
      </p:sp>
      <p:sp>
        <p:nvSpPr>
          <p:cNvPr id="22" name="Text Placeholder 2">
            <a:extLst>
              <a:ext uri="{FF2B5EF4-FFF2-40B4-BE49-F238E27FC236}">
                <a16:creationId xmlns:a16="http://schemas.microsoft.com/office/drawing/2014/main" id="{E117534D-C175-91CE-AB0E-8AF761299486}"/>
              </a:ext>
            </a:extLst>
          </p:cNvPr>
          <p:cNvSpPr>
            <a:spLocks noGrp="1"/>
          </p:cNvSpPr>
          <p:nvPr>
            <p:custDataLst>
              <p:tags r:id="rId22"/>
            </p:custDataLst>
          </p:nvPr>
        </p:nvSpPr>
        <p:spPr bwMode="gray">
          <a:xfrm>
            <a:off x="1443038" y="5491163"/>
            <a:ext cx="84138"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C54834B4-0A98-49A1-A53E-9230630C0524}" type="datetime'''0'''''''''''''''''''''''''''">
              <a:rPr lang="en-US" altLang="en-US" sz="1200" smtClean="0"/>
              <a:pPr lvl="0" algn="r">
                <a:spcBef>
                  <a:spcPct val="0"/>
                </a:spcBef>
                <a:spcAft>
                  <a:spcPct val="0"/>
                </a:spcAft>
              </a:pPr>
              <a:t>0</a:t>
            </a:fld>
            <a:endParaRPr lang="en-US" sz="1200"/>
          </a:p>
        </p:txBody>
      </p:sp>
      <p:sp>
        <p:nvSpPr>
          <p:cNvPr id="243" name="Text Placeholder 2">
            <a:extLst>
              <a:ext uri="{FF2B5EF4-FFF2-40B4-BE49-F238E27FC236}">
                <a16:creationId xmlns:a16="http://schemas.microsoft.com/office/drawing/2014/main" id="{E117534D-C175-91CE-AB0E-8AF761299486}"/>
              </a:ext>
            </a:extLst>
          </p:cNvPr>
          <p:cNvSpPr>
            <a:spLocks noGrp="1"/>
          </p:cNvSpPr>
          <p:nvPr>
            <p:custDataLst>
              <p:tags r:id="rId23"/>
            </p:custDataLst>
          </p:nvPr>
        </p:nvSpPr>
        <p:spPr bwMode="gray">
          <a:xfrm>
            <a:off x="1358900" y="4694238"/>
            <a:ext cx="16827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546FC647-2957-4124-8A66-7294E8424838}" type="datetime'''''''''''''''''''''''''5''''''''''''''''''''''0'''">
              <a:rPr lang="en-US" altLang="en-US" sz="1200" smtClean="0">
                <a:effectLst/>
              </a:rPr>
              <a:pPr lvl="0" algn="r">
                <a:spcBef>
                  <a:spcPct val="0"/>
                </a:spcBef>
                <a:spcAft>
                  <a:spcPct val="0"/>
                </a:spcAft>
              </a:pPr>
              <a:t>50</a:t>
            </a:fld>
            <a:endParaRPr lang="en-US" sz="1200"/>
          </a:p>
        </p:txBody>
      </p:sp>
      <p:sp>
        <p:nvSpPr>
          <p:cNvPr id="226" name="Text Placeholder 2">
            <a:extLst>
              <a:ext uri="{FF2B5EF4-FFF2-40B4-BE49-F238E27FC236}">
                <a16:creationId xmlns:a16="http://schemas.microsoft.com/office/drawing/2014/main" id="{E117534D-C175-91CE-AB0E-8AF761299486}"/>
              </a:ext>
            </a:extLst>
          </p:cNvPr>
          <p:cNvSpPr>
            <a:spLocks noGrp="1"/>
          </p:cNvSpPr>
          <p:nvPr>
            <p:custDataLst>
              <p:tags r:id="rId24"/>
            </p:custDataLst>
          </p:nvPr>
        </p:nvSpPr>
        <p:spPr bwMode="gray">
          <a:xfrm>
            <a:off x="1274763" y="3897313"/>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66ED1E49-3853-49E7-A757-07728CD736B4}" type="datetime'''''''''''1''0''''''''''''''''''0'''''''''''''''''''''''''">
              <a:rPr lang="en-US" altLang="en-US" sz="1200" smtClean="0">
                <a:effectLst/>
              </a:rPr>
              <a:pPr lvl="0" algn="r">
                <a:spcBef>
                  <a:spcPct val="0"/>
                </a:spcBef>
                <a:spcAft>
                  <a:spcPct val="0"/>
                </a:spcAft>
              </a:pPr>
              <a:t>100</a:t>
            </a:fld>
            <a:endParaRPr lang="en-US" sz="1200"/>
          </a:p>
        </p:txBody>
      </p:sp>
      <p:sp>
        <p:nvSpPr>
          <p:cNvPr id="244" name="Text Placeholder 2">
            <a:extLst>
              <a:ext uri="{FF2B5EF4-FFF2-40B4-BE49-F238E27FC236}">
                <a16:creationId xmlns:a16="http://schemas.microsoft.com/office/drawing/2014/main" id="{E117534D-C175-91CE-AB0E-8AF761299486}"/>
              </a:ext>
            </a:extLst>
          </p:cNvPr>
          <p:cNvSpPr>
            <a:spLocks noGrp="1"/>
          </p:cNvSpPr>
          <p:nvPr>
            <p:custDataLst>
              <p:tags r:id="rId25"/>
            </p:custDataLst>
          </p:nvPr>
        </p:nvSpPr>
        <p:spPr bwMode="gray">
          <a:xfrm>
            <a:off x="1274763" y="3100388"/>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6E11FC5F-05FC-48E4-AD8D-C3EE0F1B34AC}" type="datetime'''''''''''''''''''''''''''''''''''''1''''5''''''''0'">
              <a:rPr lang="en-US" altLang="en-US" sz="1200" smtClean="0">
                <a:effectLst/>
              </a:rPr>
              <a:pPr lvl="0" algn="r">
                <a:spcBef>
                  <a:spcPct val="0"/>
                </a:spcBef>
                <a:spcAft>
                  <a:spcPct val="0"/>
                </a:spcAft>
              </a:pPr>
              <a:t>150</a:t>
            </a:fld>
            <a:endParaRPr lang="en-US" sz="1200"/>
          </a:p>
        </p:txBody>
      </p:sp>
      <p:sp>
        <p:nvSpPr>
          <p:cNvPr id="245" name="Text Placeholder 2">
            <a:extLst>
              <a:ext uri="{FF2B5EF4-FFF2-40B4-BE49-F238E27FC236}">
                <a16:creationId xmlns:a16="http://schemas.microsoft.com/office/drawing/2014/main" id="{E117534D-C175-91CE-AB0E-8AF761299486}"/>
              </a:ext>
            </a:extLst>
          </p:cNvPr>
          <p:cNvSpPr>
            <a:spLocks noGrp="1"/>
          </p:cNvSpPr>
          <p:nvPr>
            <p:custDataLst>
              <p:tags r:id="rId26"/>
            </p:custDataLst>
          </p:nvPr>
        </p:nvSpPr>
        <p:spPr bwMode="gray">
          <a:xfrm>
            <a:off x="1274763" y="2303463"/>
            <a:ext cx="25241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1AE34C62-A7C1-4B61-91FA-9CE586593E03}" type="datetime'''''''''''''''''2''''''''''''''0''''''0'''''''''">
              <a:rPr lang="en-US" altLang="en-US" sz="1200" smtClean="0">
                <a:effectLst/>
              </a:rPr>
              <a:pPr lvl="0" algn="r">
                <a:spcBef>
                  <a:spcPct val="0"/>
                </a:spcBef>
                <a:spcAft>
                  <a:spcPct val="0"/>
                </a:spcAft>
              </a:pPr>
              <a:t>200</a:t>
            </a:fld>
            <a:endParaRPr lang="en-US" sz="1200"/>
          </a:p>
        </p:txBody>
      </p:sp>
      <p:sp>
        <p:nvSpPr>
          <p:cNvPr id="137" name="Text Placeholder 2">
            <a:extLst>
              <a:ext uri="{FF2B5EF4-FFF2-40B4-BE49-F238E27FC236}">
                <a16:creationId xmlns:a16="http://schemas.microsoft.com/office/drawing/2014/main" id="{E117534D-C175-91CE-AB0E-8AF761299486}"/>
              </a:ext>
            </a:extLst>
          </p:cNvPr>
          <p:cNvSpPr>
            <a:spLocks noGrp="1"/>
          </p:cNvSpPr>
          <p:nvPr>
            <p:custDataLst>
              <p:tags r:id="rId27"/>
            </p:custDataLst>
          </p:nvPr>
        </p:nvSpPr>
        <p:spPr bwMode="auto">
          <a:xfrm>
            <a:off x="1274762" y="1978025"/>
            <a:ext cx="2851150"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5A0407A5-B8F3-4A39-B638-30E922B19040}" type="datetime'Tot''al RTP ''''Rel''ia''bi''lit''y Project''s'' Propos''ed'''">
              <a:rPr lang="en-US" altLang="en-US" sz="1200" b="1" i="1" smtClean="0">
                <a:effectLst/>
              </a:rPr>
              <a:pPr lvl="0">
                <a:spcBef>
                  <a:spcPct val="0"/>
                </a:spcBef>
                <a:spcAft>
                  <a:spcPct val="0"/>
                </a:spcAft>
              </a:pPr>
              <a:t>Total RTP Reliability Projects Proposed</a:t>
            </a:fld>
            <a:endParaRPr lang="en-US" sz="1200" b="1" i="1"/>
          </a:p>
        </p:txBody>
      </p:sp>
      <p:sp>
        <p:nvSpPr>
          <p:cNvPr id="107" name="Text Placeholder 2">
            <a:extLst>
              <a:ext uri="{FF2B5EF4-FFF2-40B4-BE49-F238E27FC236}">
                <a16:creationId xmlns:a16="http://schemas.microsoft.com/office/drawing/2014/main" id="{E117534D-C175-91CE-AB0E-8AF761299486}"/>
              </a:ext>
            </a:extLst>
          </p:cNvPr>
          <p:cNvSpPr>
            <a:spLocks noGrp="1"/>
          </p:cNvSpPr>
          <p:nvPr>
            <p:custDataLst>
              <p:tags r:id="rId28"/>
            </p:custDataLst>
          </p:nvPr>
        </p:nvSpPr>
        <p:spPr bwMode="gray">
          <a:xfrm>
            <a:off x="2290763" y="5018088"/>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3868B96C-A376-4AC1-8790-CDF2831D9831}" type="datetime'''''''''''''''''''''''2''''''''''0''''''''1''''6'">
              <a:rPr lang="en-US" altLang="en-US" sz="1400" smtClean="0">
                <a:effectLst/>
              </a:rPr>
              <a:pPr lvl="0">
                <a:spcBef>
                  <a:spcPct val="0"/>
                </a:spcBef>
                <a:spcAft>
                  <a:spcPct val="0"/>
                </a:spcAft>
              </a:pPr>
              <a:t>2016</a:t>
            </a:fld>
            <a:endParaRPr lang="en-US" sz="1400"/>
          </a:p>
        </p:txBody>
      </p:sp>
      <p:sp>
        <p:nvSpPr>
          <p:cNvPr id="115" name="Text Placeholder 2">
            <a:extLst>
              <a:ext uri="{FF2B5EF4-FFF2-40B4-BE49-F238E27FC236}">
                <a16:creationId xmlns:a16="http://schemas.microsoft.com/office/drawing/2014/main" id="{361F1235-43E4-70A8-57C3-9B0BBDE2DE15}"/>
              </a:ext>
            </a:extLst>
          </p:cNvPr>
          <p:cNvSpPr>
            <a:spLocks noGrp="1"/>
          </p:cNvSpPr>
          <p:nvPr>
            <p:custDataLst>
              <p:tags r:id="rId29"/>
            </p:custDataLst>
          </p:nvPr>
        </p:nvSpPr>
        <p:spPr bwMode="gray">
          <a:xfrm>
            <a:off x="1976438" y="4462463"/>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33FFCC42-8FE0-490D-9479-4E9298C9B8C5}" type="datetime'''''''20''''''''''''''''''''1''''''''''7'''">
              <a:rPr lang="en-US" altLang="en-US" sz="1400" smtClean="0"/>
              <a:pPr lvl="0">
                <a:spcBef>
                  <a:spcPct val="0"/>
                </a:spcBef>
                <a:spcAft>
                  <a:spcPct val="0"/>
                </a:spcAft>
              </a:pPr>
              <a:t>2017</a:t>
            </a:fld>
            <a:endParaRPr lang="en-US" sz="1400"/>
          </a:p>
        </p:txBody>
      </p:sp>
      <p:sp>
        <p:nvSpPr>
          <p:cNvPr id="126" name="Text Placeholder 2">
            <a:extLst>
              <a:ext uri="{FF2B5EF4-FFF2-40B4-BE49-F238E27FC236}">
                <a16:creationId xmlns:a16="http://schemas.microsoft.com/office/drawing/2014/main" id="{D929ED04-5552-C664-E411-613174AC7ECF}"/>
              </a:ext>
            </a:extLst>
          </p:cNvPr>
          <p:cNvSpPr>
            <a:spLocks noGrp="1"/>
          </p:cNvSpPr>
          <p:nvPr>
            <p:custDataLst>
              <p:tags r:id="rId30"/>
            </p:custDataLst>
          </p:nvPr>
        </p:nvSpPr>
        <p:spPr bwMode="gray">
          <a:xfrm>
            <a:off x="1738313" y="5002213"/>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892452A3-ACBC-4B3F-9EAB-6D5A0280A61D}" type="datetime'''''2''0''''''''''''''''1''''''''''''''''''''''''8'">
              <a:rPr lang="en-US" altLang="en-US" sz="1400" smtClean="0"/>
              <a:pPr lvl="0">
                <a:spcBef>
                  <a:spcPct val="0"/>
                </a:spcBef>
                <a:spcAft>
                  <a:spcPct val="0"/>
                </a:spcAft>
              </a:pPr>
              <a:t>2018</a:t>
            </a:fld>
            <a:endParaRPr lang="en-US" sz="1400"/>
          </a:p>
        </p:txBody>
      </p:sp>
      <p:sp>
        <p:nvSpPr>
          <p:cNvPr id="199" name="Text Placeholder 2">
            <a:extLst>
              <a:ext uri="{FF2B5EF4-FFF2-40B4-BE49-F238E27FC236}">
                <a16:creationId xmlns:a16="http://schemas.microsoft.com/office/drawing/2014/main" id="{144D7E5D-A2F7-AD9D-0373-5FDAEBDCB164}"/>
              </a:ext>
            </a:extLst>
          </p:cNvPr>
          <p:cNvSpPr>
            <a:spLocks noGrp="1"/>
          </p:cNvSpPr>
          <p:nvPr>
            <p:custDataLst>
              <p:tags r:id="rId31"/>
            </p:custDataLst>
          </p:nvPr>
        </p:nvSpPr>
        <p:spPr bwMode="gray">
          <a:xfrm>
            <a:off x="1976438" y="4686300"/>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392447F4-DBB7-4DE2-8621-B7592F215954}" type="datetime'''''''''''''2''''''0''''''''19'''''''''''">
              <a:rPr lang="en-US" altLang="en-US" sz="1400" smtClean="0"/>
              <a:pPr lvl="0">
                <a:spcBef>
                  <a:spcPct val="0"/>
                </a:spcBef>
                <a:spcAft>
                  <a:spcPct val="0"/>
                </a:spcAft>
              </a:pPr>
              <a:t>2019</a:t>
            </a:fld>
            <a:endParaRPr lang="en-US" sz="1400"/>
          </a:p>
        </p:txBody>
      </p:sp>
      <p:sp>
        <p:nvSpPr>
          <p:cNvPr id="204" name="Text Placeholder 2">
            <a:extLst>
              <a:ext uri="{FF2B5EF4-FFF2-40B4-BE49-F238E27FC236}">
                <a16:creationId xmlns:a16="http://schemas.microsoft.com/office/drawing/2014/main" id="{5D924492-6874-0064-3C10-039A355B5B57}"/>
              </a:ext>
            </a:extLst>
          </p:cNvPr>
          <p:cNvSpPr>
            <a:spLocks noGrp="1"/>
          </p:cNvSpPr>
          <p:nvPr>
            <p:custDataLst>
              <p:tags r:id="rId32"/>
            </p:custDataLst>
          </p:nvPr>
        </p:nvSpPr>
        <p:spPr bwMode="gray">
          <a:xfrm>
            <a:off x="2797175" y="4678363"/>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74411410-195B-4014-BF5A-13418F27D72D}" type="datetime'20''''''''2''''''''''''''''0'''''''''''''''''">
              <a:rPr lang="en-US" altLang="en-US" sz="1400" smtClean="0"/>
              <a:pPr lvl="0">
                <a:spcBef>
                  <a:spcPct val="0"/>
                </a:spcBef>
                <a:spcAft>
                  <a:spcPct val="0"/>
                </a:spcAft>
              </a:pPr>
              <a:t>2020</a:t>
            </a:fld>
            <a:endParaRPr lang="en-US" sz="1400"/>
          </a:p>
        </p:txBody>
      </p:sp>
      <p:sp>
        <p:nvSpPr>
          <p:cNvPr id="210" name="Text Placeholder 2">
            <a:extLst>
              <a:ext uri="{FF2B5EF4-FFF2-40B4-BE49-F238E27FC236}">
                <a16:creationId xmlns:a16="http://schemas.microsoft.com/office/drawing/2014/main" id="{18CABD81-6C3B-345E-77B3-9CE76B8164E8}"/>
              </a:ext>
            </a:extLst>
          </p:cNvPr>
          <p:cNvSpPr>
            <a:spLocks noGrp="1"/>
          </p:cNvSpPr>
          <p:nvPr>
            <p:custDataLst>
              <p:tags r:id="rId33"/>
            </p:custDataLst>
          </p:nvPr>
        </p:nvSpPr>
        <p:spPr bwMode="gray">
          <a:xfrm>
            <a:off x="2735263" y="4406900"/>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E7996E8B-5AC5-4969-AD9C-DFB377C3686F}" type="datetime'''''''''2''''0''''2''''''''''''''''''''''''1'''''''''">
              <a:rPr lang="en-US" altLang="en-US" sz="1400" smtClean="0"/>
              <a:pPr lvl="0">
                <a:spcBef>
                  <a:spcPct val="0"/>
                </a:spcBef>
                <a:spcAft>
                  <a:spcPct val="0"/>
                </a:spcAft>
              </a:pPr>
              <a:t>2021</a:t>
            </a:fld>
            <a:endParaRPr lang="en-US" sz="1400"/>
          </a:p>
        </p:txBody>
      </p:sp>
      <p:sp>
        <p:nvSpPr>
          <p:cNvPr id="216" name="Text Placeholder 2">
            <a:extLst>
              <a:ext uri="{FF2B5EF4-FFF2-40B4-BE49-F238E27FC236}">
                <a16:creationId xmlns:a16="http://schemas.microsoft.com/office/drawing/2014/main" id="{71516836-5FC0-B8CF-FC4D-65780D22A58F}"/>
              </a:ext>
            </a:extLst>
          </p:cNvPr>
          <p:cNvSpPr>
            <a:spLocks noGrp="1"/>
          </p:cNvSpPr>
          <p:nvPr>
            <p:custDataLst>
              <p:tags r:id="rId34"/>
            </p:custDataLst>
          </p:nvPr>
        </p:nvSpPr>
        <p:spPr bwMode="gray">
          <a:xfrm>
            <a:off x="2857500" y="4056063"/>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2BCBDC92-A76D-411D-825D-7BA9652E1F4C}" type="datetime'''2''''''''''''''0''''''2''''''''''''''''''2'''''''''">
              <a:rPr lang="en-US" altLang="en-US" sz="1400" smtClean="0"/>
              <a:pPr lvl="0">
                <a:spcBef>
                  <a:spcPct val="0"/>
                </a:spcBef>
                <a:spcAft>
                  <a:spcPct val="0"/>
                </a:spcAft>
              </a:pPr>
              <a:t>2022</a:t>
            </a:fld>
            <a:endParaRPr lang="en-US" sz="1400"/>
          </a:p>
        </p:txBody>
      </p:sp>
      <p:sp>
        <p:nvSpPr>
          <p:cNvPr id="223" name="Text Placeholder 2">
            <a:extLst>
              <a:ext uri="{FF2B5EF4-FFF2-40B4-BE49-F238E27FC236}">
                <a16:creationId xmlns:a16="http://schemas.microsoft.com/office/drawing/2014/main" id="{CA8E9C44-9B7D-3063-07E3-67F8B7401124}"/>
              </a:ext>
            </a:extLst>
          </p:cNvPr>
          <p:cNvSpPr>
            <a:spLocks noGrp="1"/>
          </p:cNvSpPr>
          <p:nvPr>
            <p:custDataLst>
              <p:tags r:id="rId35"/>
            </p:custDataLst>
          </p:nvPr>
        </p:nvSpPr>
        <p:spPr bwMode="gray">
          <a:xfrm>
            <a:off x="3898900" y="2717800"/>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D649BA5D-DD67-48E8-80D2-D37B5AFF101B}" type="datetime'''''2''''''''''''''''''''''''''''0''2''''''''''3'''''''''''''">
              <a:rPr lang="en-US" altLang="en-US" sz="1400" smtClean="0"/>
              <a:pPr lvl="0">
                <a:spcBef>
                  <a:spcPct val="0"/>
                </a:spcBef>
                <a:spcAft>
                  <a:spcPct val="0"/>
                </a:spcAft>
              </a:pPr>
              <a:t>2023</a:t>
            </a:fld>
            <a:endParaRPr lang="en-US" sz="1400"/>
          </a:p>
        </p:txBody>
      </p:sp>
      <p:sp>
        <p:nvSpPr>
          <p:cNvPr id="234" name="Text Placeholder 2">
            <a:extLst>
              <a:ext uri="{FF2B5EF4-FFF2-40B4-BE49-F238E27FC236}">
                <a16:creationId xmlns:a16="http://schemas.microsoft.com/office/drawing/2014/main" id="{25F78DD4-EF73-B201-6C88-B20B2FB53518}"/>
              </a:ext>
            </a:extLst>
          </p:cNvPr>
          <p:cNvSpPr>
            <a:spLocks noGrp="1"/>
          </p:cNvSpPr>
          <p:nvPr>
            <p:custDataLst>
              <p:tags r:id="rId36"/>
            </p:custDataLst>
          </p:nvPr>
        </p:nvSpPr>
        <p:spPr bwMode="gray">
          <a:xfrm>
            <a:off x="6122988" y="3335338"/>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FC1A308C-7455-47FF-A019-0BD2B0D6DE72}" type="datetime'''''''''2''''''''''''''0''''2''''''''''4'''''">
              <a:rPr lang="en-US" altLang="en-US" sz="1400" smtClean="0"/>
              <a:pPr lvl="0">
                <a:spcBef>
                  <a:spcPct val="0"/>
                </a:spcBef>
                <a:spcAft>
                  <a:spcPct val="0"/>
                </a:spcAft>
              </a:pPr>
              <a:t>2024</a:t>
            </a:fld>
            <a:endParaRPr lang="en-US" sz="1400"/>
          </a:p>
        </p:txBody>
      </p:sp>
      <p:sp>
        <p:nvSpPr>
          <p:cNvPr id="241" name="Text Placeholder 2">
            <a:extLst>
              <a:ext uri="{FF2B5EF4-FFF2-40B4-BE49-F238E27FC236}">
                <a16:creationId xmlns:a16="http://schemas.microsoft.com/office/drawing/2014/main" id="{36B5E10A-F424-9EDF-89C1-2D12C4F26BCE}"/>
              </a:ext>
            </a:extLst>
          </p:cNvPr>
          <p:cNvSpPr>
            <a:spLocks noGrp="1"/>
          </p:cNvSpPr>
          <p:nvPr>
            <p:custDataLst>
              <p:tags r:id="rId37"/>
            </p:custDataLst>
          </p:nvPr>
        </p:nvSpPr>
        <p:spPr bwMode="gray">
          <a:xfrm>
            <a:off x="6264275" y="2414588"/>
            <a:ext cx="444500" cy="212725"/>
          </a:xfrm>
          <a:prstGeom prst="rect">
            <a:avLst/>
          </a:prstGeom>
          <a:noFill/>
          <a:ln>
            <a:noFill/>
          </a:ln>
          <a:effectLst/>
          <a:extLst>
            <a:ext uri="{909E8E84-426E-40DD-AFC4-6F175D3DCCD1}">
              <a14:hiddenFill xmlns:a14="http://schemas.microsoft.com/office/drawing/2010/main">
                <a:solidFill>
                  <a:schemeClr val="bg1"/>
                </a:solidFill>
              </a14:hiddenFill>
            </a:ext>
          </a:extLst>
        </p:spPr>
        <p:txBody>
          <a:bodyPr vert="horz" wrap="none" lIns="25400" tIns="0" rIns="25400"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976302C6-3FB7-443A-8B06-FCCFD50903E6}" type="datetime'2''0''''''''''''''''''''2''''''''''''''''''''''''''''5'''">
              <a:rPr lang="en-US" altLang="en-US" sz="1400" smtClean="0"/>
              <a:pPr lvl="0">
                <a:spcBef>
                  <a:spcPct val="0"/>
                </a:spcBef>
                <a:spcAft>
                  <a:spcPct val="0"/>
                </a:spcAft>
              </a:pPr>
              <a:t>2025</a:t>
            </a:fld>
            <a:endParaRPr lang="en-US" sz="1400"/>
          </a:p>
        </p:txBody>
      </p:sp>
      <p:sp>
        <p:nvSpPr>
          <p:cNvPr id="13" name="Text Placeholder 2">
            <a:extLst>
              <a:ext uri="{FF2B5EF4-FFF2-40B4-BE49-F238E27FC236}">
                <a16:creationId xmlns:a16="http://schemas.microsoft.com/office/drawing/2014/main" id="{E117534D-C175-91CE-AB0E-8AF761299486}"/>
              </a:ext>
            </a:extLst>
          </p:cNvPr>
          <p:cNvSpPr>
            <a:spLocks noGrp="1"/>
          </p:cNvSpPr>
          <p:nvPr>
            <p:custDataLst>
              <p:tags r:id="rId38"/>
            </p:custDataLst>
          </p:nvPr>
        </p:nvSpPr>
        <p:spPr bwMode="auto">
          <a:xfrm>
            <a:off x="4641850" y="5957888"/>
            <a:ext cx="23209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A023C649-4B63-40A2-B315-73DE21ABFED0}" type="datetime'P''''ea''k L''o''''ad'''' Le''vel'' S''tu''d''''ied in RTP'''">
              <a:rPr lang="en-US" altLang="en-US" sz="1200" b="1" i="1" smtClean="0"/>
              <a:pPr lvl="0" algn="r">
                <a:spcBef>
                  <a:spcPct val="0"/>
                </a:spcBef>
                <a:spcAft>
                  <a:spcPct val="0"/>
                </a:spcAft>
              </a:pPr>
              <a:t>Peak Load Level Studied in RTP</a:t>
            </a:fld>
            <a:endParaRPr lang="en-US" sz="1200" b="1" i="1"/>
          </a:p>
        </p:txBody>
      </p:sp>
      <p:grpSp>
        <p:nvGrpSpPr>
          <p:cNvPr id="16" name="Group 15">
            <a:extLst>
              <a:ext uri="{FF2B5EF4-FFF2-40B4-BE49-F238E27FC236}">
                <a16:creationId xmlns:a16="http://schemas.microsoft.com/office/drawing/2014/main" id="{7EFECA55-7805-E4B3-38BC-FB1262630848}"/>
              </a:ext>
            </a:extLst>
          </p:cNvPr>
          <p:cNvGrpSpPr/>
          <p:nvPr/>
        </p:nvGrpSpPr>
        <p:grpSpPr>
          <a:xfrm>
            <a:off x="1257300" y="1498526"/>
            <a:ext cx="5705476" cy="202954"/>
            <a:chOff x="1154562" y="1498526"/>
            <a:chExt cx="6968983" cy="202954"/>
          </a:xfrm>
        </p:grpSpPr>
        <p:sp>
          <p:nvSpPr>
            <p:cNvPr id="270" name="TextBox 269">
              <a:extLst>
                <a:ext uri="{FF2B5EF4-FFF2-40B4-BE49-F238E27FC236}">
                  <a16:creationId xmlns:a16="http://schemas.microsoft.com/office/drawing/2014/main" id="{CC9C1C0C-BD12-C528-FE4F-A16C54C1AC9D}"/>
                </a:ext>
              </a:extLst>
            </p:cNvPr>
            <p:cNvSpPr txBox="1">
              <a:spLocks/>
            </p:cNvSpPr>
            <p:nvPr/>
          </p:nvSpPr>
          <p:spPr>
            <a:xfrm>
              <a:off x="1154562" y="1498526"/>
              <a:ext cx="6968983" cy="184666"/>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a:t>2016-2025 RTP summary by year, </a:t>
              </a:r>
              <a:r>
                <a:rPr lang="en-US" sz="1200"/>
                <a:t># of projects (Y-axis), GW (X-axis)</a:t>
              </a:r>
              <a:endParaRPr lang="en-US" sz="1200" b="1"/>
            </a:p>
          </p:txBody>
        </p:sp>
        <p:cxnSp>
          <p:nvCxnSpPr>
            <p:cNvPr id="271" name="LineBasicDefault 7">
              <a:extLst>
                <a:ext uri="{FF2B5EF4-FFF2-40B4-BE49-F238E27FC236}">
                  <a16:creationId xmlns:a16="http://schemas.microsoft.com/office/drawing/2014/main" id="{47F534B8-7A44-7BCD-DCB0-8339EE98781F}"/>
                </a:ext>
              </a:extLst>
            </p:cNvPr>
            <p:cNvCxnSpPr>
              <a:cxnSpLocks/>
            </p:cNvCxnSpPr>
            <p:nvPr>
              <p:custDataLst>
                <p:tags r:id="rId39"/>
              </p:custDataLst>
            </p:nvPr>
          </p:nvCxnSpPr>
          <p:spPr>
            <a:xfrm>
              <a:off x="1154562" y="1701480"/>
              <a:ext cx="6968983"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380" name="Oval 379">
            <a:extLst>
              <a:ext uri="{FF2B5EF4-FFF2-40B4-BE49-F238E27FC236}">
                <a16:creationId xmlns:a16="http://schemas.microsoft.com/office/drawing/2014/main" id="{5A8E68B5-0848-8935-8628-55DA12467A1A}"/>
              </a:ext>
            </a:extLst>
          </p:cNvPr>
          <p:cNvSpPr>
            <a:spLocks/>
          </p:cNvSpPr>
          <p:nvPr/>
        </p:nvSpPr>
        <p:spPr>
          <a:xfrm>
            <a:off x="3544614" y="3968609"/>
            <a:ext cx="626934" cy="345049"/>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100" b="1">
                <a:solidFill>
                  <a:schemeClr val="tx1"/>
                </a:solidFill>
              </a:rPr>
              <a:t>~0.6</a:t>
            </a:r>
          </a:p>
        </p:txBody>
      </p:sp>
      <p:sp>
        <p:nvSpPr>
          <p:cNvPr id="381" name="Oval 380">
            <a:extLst>
              <a:ext uri="{FF2B5EF4-FFF2-40B4-BE49-F238E27FC236}">
                <a16:creationId xmlns:a16="http://schemas.microsoft.com/office/drawing/2014/main" id="{0FC07256-0759-C455-435A-9DE2CB5EF8AA}"/>
              </a:ext>
            </a:extLst>
          </p:cNvPr>
          <p:cNvSpPr>
            <a:spLocks/>
          </p:cNvSpPr>
          <p:nvPr/>
        </p:nvSpPr>
        <p:spPr>
          <a:xfrm>
            <a:off x="2786921" y="2394153"/>
            <a:ext cx="626934" cy="345049"/>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100" b="1">
                <a:solidFill>
                  <a:schemeClr val="tx1"/>
                </a:solidFill>
              </a:rPr>
              <a:t>~1.2 </a:t>
            </a:r>
          </a:p>
        </p:txBody>
      </p:sp>
      <p:grpSp>
        <p:nvGrpSpPr>
          <p:cNvPr id="66" name="Group 65">
            <a:extLst>
              <a:ext uri="{FF2B5EF4-FFF2-40B4-BE49-F238E27FC236}">
                <a16:creationId xmlns:a16="http://schemas.microsoft.com/office/drawing/2014/main" id="{8B6141CB-5CDD-FCB6-0797-DE0C67865305}"/>
              </a:ext>
            </a:extLst>
          </p:cNvPr>
          <p:cNvGrpSpPr/>
          <p:nvPr/>
        </p:nvGrpSpPr>
        <p:grpSpPr>
          <a:xfrm>
            <a:off x="9519733" y="1121997"/>
            <a:ext cx="2138867" cy="240862"/>
            <a:chOff x="9519733" y="1121997"/>
            <a:chExt cx="2138867" cy="240862"/>
          </a:xfrm>
        </p:grpSpPr>
        <p:sp>
          <p:nvSpPr>
            <p:cNvPr id="382" name="TextBox 381">
              <a:extLst>
                <a:ext uri="{FF2B5EF4-FFF2-40B4-BE49-F238E27FC236}">
                  <a16:creationId xmlns:a16="http://schemas.microsoft.com/office/drawing/2014/main" id="{FE06E6F1-5A87-1AD6-90E4-39F6302AFAEB}"/>
                </a:ext>
              </a:extLst>
            </p:cNvPr>
            <p:cNvSpPr txBox="1">
              <a:spLocks/>
            </p:cNvSpPr>
            <p:nvPr/>
          </p:nvSpPr>
          <p:spPr>
            <a:xfrm>
              <a:off x="9968040" y="1165484"/>
              <a:ext cx="1690560" cy="153888"/>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000"/>
                <a:t>Average # of projects per GW</a:t>
              </a:r>
            </a:p>
          </p:txBody>
        </p:sp>
        <p:sp>
          <p:nvSpPr>
            <p:cNvPr id="403" name="Oval 402">
              <a:extLst>
                <a:ext uri="{FF2B5EF4-FFF2-40B4-BE49-F238E27FC236}">
                  <a16:creationId xmlns:a16="http://schemas.microsoft.com/office/drawing/2014/main" id="{68F3EC90-E69E-E962-D8EB-DE99E27660B8}"/>
                </a:ext>
              </a:extLst>
            </p:cNvPr>
            <p:cNvSpPr>
              <a:spLocks/>
            </p:cNvSpPr>
            <p:nvPr/>
          </p:nvSpPr>
          <p:spPr>
            <a:xfrm>
              <a:off x="9519733" y="1121997"/>
              <a:ext cx="361679" cy="240862"/>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b="1">
                  <a:solidFill>
                    <a:schemeClr val="tx1"/>
                  </a:solidFill>
                </a:rPr>
                <a:t>xx</a:t>
              </a:r>
            </a:p>
          </p:txBody>
        </p:sp>
      </p:grpSp>
    </p:spTree>
    <p:extLst>
      <p:ext uri="{BB962C8B-B14F-4D97-AF65-F5344CB8AC3E}">
        <p14:creationId xmlns:p14="http://schemas.microsoft.com/office/powerpoint/2010/main" val="3964566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55A686A-FE20-00BE-695B-3B778CA5B9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5" progId="TCLayout.ActiveDocument.1">
                  <p:embed/>
                </p:oleObj>
              </mc:Choice>
              <mc:Fallback>
                <p:oleObj name="think-cell Slide" r:id="rId3" imgW="404" imgH="405" progId="TCLayout.ActiveDocument.1">
                  <p:embed/>
                  <p:pic>
                    <p:nvPicPr>
                      <p:cNvPr id="13" name="think-cell data - do not delete" hidden="1">
                        <a:extLst>
                          <a:ext uri="{FF2B5EF4-FFF2-40B4-BE49-F238E27FC236}">
                            <a16:creationId xmlns:a16="http://schemas.microsoft.com/office/drawing/2014/main" id="{155A686A-FE20-00BE-695B-3B778CA5B9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530D1DD-A9B6-9A21-4FCC-05F2F6154214}"/>
              </a:ext>
            </a:extLst>
          </p:cNvPr>
          <p:cNvSpPr>
            <a:spLocks noGrp="1"/>
          </p:cNvSpPr>
          <p:nvPr>
            <p:ph type="title"/>
          </p:nvPr>
        </p:nvSpPr>
        <p:spPr>
          <a:noFill/>
          <a:ln/>
          <a:extLst>
            <a:ext uri="{909E8E84-426E-40DD-AFC4-6F175D3DCCD1}">
              <a14:hiddenFill xmlns:a14="http://schemas.microsoft.com/office/drawing/2010/main">
                <a:solidFill>
                  <a:srgbClr val="FFFFFF"/>
                </a:solidFill>
              </a14:hiddenFill>
            </a:ext>
          </a:extLst>
        </p:spPr>
        <p:txBody>
          <a:bodyPr vert="horz">
            <a:noAutofit/>
          </a:bodyPr>
          <a:lstStyle/>
          <a:p>
            <a:r>
              <a:rPr lang="en-US" dirty="0">
                <a:cs typeface="Arial"/>
              </a:rPr>
              <a:t>PGRR145 Update</a:t>
            </a:r>
            <a:endParaRPr lang="en-US" dirty="0"/>
          </a:p>
        </p:txBody>
      </p:sp>
      <p:sp>
        <p:nvSpPr>
          <p:cNvPr id="19" name="Slide Number Placeholder 18">
            <a:extLst>
              <a:ext uri="{FF2B5EF4-FFF2-40B4-BE49-F238E27FC236}">
                <a16:creationId xmlns:a16="http://schemas.microsoft.com/office/drawing/2014/main" id="{5C38215F-F882-9329-AA2E-5790757A417C}"/>
              </a:ext>
            </a:extLst>
          </p:cNvPr>
          <p:cNvSpPr>
            <a:spLocks noGrp="1"/>
          </p:cNvSpPr>
          <p:nvPr>
            <p:ph type="sldNum" sz="quarter" idx="12"/>
          </p:nvPr>
        </p:nvSpPr>
        <p:spPr/>
        <p:txBody>
          <a:bodyPr/>
          <a:lstStyle/>
          <a:p>
            <a:fld id="{BCDE79FB-97BA-492B-8D57-F1373F9ADA95}" type="slidenum">
              <a:rPr lang="en-US" smtClean="0"/>
              <a:t>3</a:t>
            </a:fld>
            <a:endParaRPr lang="en-US"/>
          </a:p>
        </p:txBody>
      </p:sp>
      <p:sp>
        <p:nvSpPr>
          <p:cNvPr id="3" name="TextBox 2">
            <a:extLst>
              <a:ext uri="{FF2B5EF4-FFF2-40B4-BE49-F238E27FC236}">
                <a16:creationId xmlns:a16="http://schemas.microsoft.com/office/drawing/2014/main" id="{BF1C1A71-1BB5-936D-926B-FC1ABB55BA76}"/>
              </a:ext>
            </a:extLst>
          </p:cNvPr>
          <p:cNvSpPr txBox="1"/>
          <p:nvPr/>
        </p:nvSpPr>
        <p:spPr>
          <a:xfrm>
            <a:off x="546693" y="1048352"/>
            <a:ext cx="10781660" cy="477053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600" b="1" dirty="0"/>
              <a:t>May 15- ERCOT filed comments providing further clarifications (and will provide walk through)</a:t>
            </a:r>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r>
              <a:rPr lang="en-US" sz="1600" b="1" dirty="0"/>
              <a:t>May 18- ERCOT updated the Impact Analysis to clarify ongoing Batch Study activities after Batch Zero:</a:t>
            </a:r>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r>
              <a:rPr lang="en-US" sz="1600" b="1" dirty="0"/>
              <a:t>May 19- ERCOT filed comments with clarifications (and will provide walk through)</a:t>
            </a:r>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r>
              <a:rPr lang="en-US" sz="1600" b="1" dirty="0"/>
              <a:t>Generally speaking, there were no major changes incorporated by ERCOT in either set of comments</a:t>
            </a:r>
          </a:p>
          <a:p>
            <a:pPr marL="285750" indent="-285750">
              <a:spcBef>
                <a:spcPts val="300"/>
              </a:spcBef>
              <a:spcAft>
                <a:spcPts val="300"/>
              </a:spcAft>
              <a:buFont typeface="Arial" panose="020B0604020202020204" pitchFamily="34" charset="0"/>
              <a:buChar char="•"/>
            </a:pPr>
            <a:endParaRPr lang="en-US" sz="1600" b="1" dirty="0"/>
          </a:p>
          <a:p>
            <a:pPr marL="285750" indent="-285750">
              <a:spcBef>
                <a:spcPts val="300"/>
              </a:spcBef>
              <a:spcAft>
                <a:spcPts val="300"/>
              </a:spcAft>
              <a:buFont typeface="Arial" panose="020B0604020202020204" pitchFamily="34" charset="0"/>
              <a:buChar char="•"/>
            </a:pPr>
            <a:endParaRPr lang="en-US" sz="1600" b="1" dirty="0"/>
          </a:p>
        </p:txBody>
      </p:sp>
      <p:pic>
        <p:nvPicPr>
          <p:cNvPr id="12" name="Picture 11">
            <a:extLst>
              <a:ext uri="{FF2B5EF4-FFF2-40B4-BE49-F238E27FC236}">
                <a16:creationId xmlns:a16="http://schemas.microsoft.com/office/drawing/2014/main" id="{1A5C5913-0159-0FF5-F614-08F2BFB04251}"/>
              </a:ext>
            </a:extLst>
          </p:cNvPr>
          <p:cNvPicPr>
            <a:picLocks noChangeAspect="1"/>
          </p:cNvPicPr>
          <p:nvPr/>
        </p:nvPicPr>
        <p:blipFill>
          <a:blip r:embed="rId5"/>
          <a:stretch>
            <a:fillRect/>
          </a:stretch>
        </p:blipFill>
        <p:spPr>
          <a:xfrm>
            <a:off x="546693" y="2049235"/>
            <a:ext cx="8173591" cy="1667108"/>
          </a:xfrm>
          <a:prstGeom prst="rect">
            <a:avLst/>
          </a:prstGeom>
        </p:spPr>
      </p:pic>
    </p:spTree>
    <p:extLst>
      <p:ext uri="{BB962C8B-B14F-4D97-AF65-F5344CB8AC3E}">
        <p14:creationId xmlns:p14="http://schemas.microsoft.com/office/powerpoint/2010/main" val="4122431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32715877-121B-E69D-7F50-05F991030CA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5" imgW="404" imgH="405" progId="TCLayout.ActiveDocument.1">
                  <p:embed/>
                </p:oleObj>
              </mc:Choice>
              <mc:Fallback>
                <p:oleObj name="think-cell Slide" r:id="rId25" imgW="404" imgH="405" progId="TCLayout.ActiveDocument.1">
                  <p:embed/>
                  <p:pic>
                    <p:nvPicPr>
                      <p:cNvPr id="17" name="think-cell data - do not delete" hidden="1">
                        <a:extLst>
                          <a:ext uri="{FF2B5EF4-FFF2-40B4-BE49-F238E27FC236}">
                            <a16:creationId xmlns:a16="http://schemas.microsoft.com/office/drawing/2014/main" id="{32715877-121B-E69D-7F50-05F991030CA8}"/>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4E1241F8-525F-C122-CB9D-59FB2B923FA7}"/>
              </a:ext>
            </a:extLst>
          </p:cNvPr>
          <p:cNvSpPr>
            <a:spLocks noGrp="1"/>
          </p:cNvSpPr>
          <p:nvPr>
            <p:ph type="title"/>
          </p:nvPr>
        </p:nvSpPr>
        <p:spPr>
          <a:xfrm>
            <a:off x="1256636" y="344186"/>
            <a:ext cx="10401300" cy="664797"/>
          </a:xfrm>
        </p:spPr>
        <p:txBody>
          <a:bodyPr vert="horz">
            <a:spAutoFit/>
          </a:bodyPr>
          <a:lstStyle/>
          <a:p>
            <a:r>
              <a:rPr lang="en-US" dirty="0"/>
              <a:t>Batch Zero is already stretched: further expansion risks non-actionable study outcomes</a:t>
            </a:r>
          </a:p>
        </p:txBody>
      </p:sp>
      <p:sp>
        <p:nvSpPr>
          <p:cNvPr id="4" name="Slide Number Placeholder 5">
            <a:extLst>
              <a:ext uri="{FF2B5EF4-FFF2-40B4-BE49-F238E27FC236}">
                <a16:creationId xmlns:a16="http://schemas.microsoft.com/office/drawing/2014/main" id="{BF6650D6-A120-E7F5-5119-74E0C3605586}"/>
              </a:ext>
            </a:extLst>
          </p:cNvPr>
          <p:cNvSpPr>
            <a:spLocks noGrp="1"/>
          </p:cNvSpPr>
          <p:nvPr>
            <p:ph type="sldNum" sz="quarter" idx="12"/>
          </p:nvPr>
        </p:nvSpPr>
        <p:spPr/>
        <p:txBody>
          <a:bodyPr/>
          <a:lstStyle/>
          <a:p>
            <a:fld id="{BCDE79FB-97BA-492B-8D57-F1373F9ADA95}" type="slidenum">
              <a:rPr lang="en-US" smtClean="0"/>
              <a:t>4</a:t>
            </a:fld>
            <a:endParaRPr lang="en-US"/>
          </a:p>
        </p:txBody>
      </p:sp>
      <p:graphicFrame>
        <p:nvGraphicFramePr>
          <p:cNvPr id="52" name="Chart 51">
            <a:extLst>
              <a:ext uri="{FF2B5EF4-FFF2-40B4-BE49-F238E27FC236}">
                <a16:creationId xmlns:a16="http://schemas.microsoft.com/office/drawing/2014/main" id="{1EC26A7C-E5D3-8429-8EBA-F0D1AC01F763}"/>
              </a:ext>
            </a:extLst>
          </p:cNvPr>
          <p:cNvGraphicFramePr/>
          <p:nvPr>
            <p:custDataLst>
              <p:tags r:id="rId2"/>
            </p:custDataLst>
          </p:nvPr>
        </p:nvGraphicFramePr>
        <p:xfrm>
          <a:off x="2525713" y="1822450"/>
          <a:ext cx="2909887" cy="3929063"/>
        </p:xfrm>
        <a:graphic>
          <a:graphicData uri="http://schemas.openxmlformats.org/drawingml/2006/chart">
            <c:chart xmlns:c="http://schemas.openxmlformats.org/drawingml/2006/chart" xmlns:r="http://schemas.openxmlformats.org/officeDocument/2006/relationships" r:id="rId27"/>
          </a:graphicData>
        </a:graphic>
      </p:graphicFrame>
      <p:sp>
        <p:nvSpPr>
          <p:cNvPr id="404" name="Text Placeholder 2">
            <a:extLst>
              <a:ext uri="{FF2B5EF4-FFF2-40B4-BE49-F238E27FC236}">
                <a16:creationId xmlns:a16="http://schemas.microsoft.com/office/drawing/2014/main" id="{E117534D-C175-91CE-AB0E-8AF761299486}"/>
              </a:ext>
            </a:extLst>
          </p:cNvPr>
          <p:cNvSpPr>
            <a:spLocks noGrp="1"/>
          </p:cNvSpPr>
          <p:nvPr>
            <p:custDataLst>
              <p:tags r:id="rId3"/>
            </p:custDataLst>
          </p:nvPr>
        </p:nvSpPr>
        <p:spPr bwMode="gray">
          <a:xfrm>
            <a:off x="3143250" y="2238375"/>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effectLst/>
              </a:rPr>
              <a:t>~</a:t>
            </a:r>
            <a:fld id="{E1BF9003-CF1A-4087-B752-48840599D770}" type="datetime'''''''3''''''''''''''''''''''''''''''''''''''''''''5'">
              <a:rPr lang="en-US" altLang="en-US" sz="1200" smtClean="0"/>
              <a:pPr/>
              <a:t>35</a:t>
            </a:fld>
            <a:endParaRPr lang="en-US" sz="1200"/>
          </a:p>
        </p:txBody>
      </p:sp>
      <p:sp>
        <p:nvSpPr>
          <p:cNvPr id="398" name="Text Placeholder 2">
            <a:extLst>
              <a:ext uri="{FF2B5EF4-FFF2-40B4-BE49-F238E27FC236}">
                <a16:creationId xmlns:a16="http://schemas.microsoft.com/office/drawing/2014/main" id="{E117534D-C175-91CE-AB0E-8AF761299486}"/>
              </a:ext>
            </a:extLst>
          </p:cNvPr>
          <p:cNvSpPr>
            <a:spLocks noGrp="1"/>
          </p:cNvSpPr>
          <p:nvPr>
            <p:custDataLst>
              <p:tags r:id="rId4"/>
            </p:custDataLst>
          </p:nvPr>
        </p:nvSpPr>
        <p:spPr bwMode="gray">
          <a:xfrm>
            <a:off x="3143250" y="2681288"/>
            <a:ext cx="301625" cy="182563"/>
          </a:xfrm>
          <a:prstGeom prst="rect">
            <a:avLst/>
          </a:prstGeom>
          <a:noFill/>
          <a:ln>
            <a:noFill/>
          </a:ln>
          <a:effectLst/>
          <a:extLst>
            <a:ext uri="{909E8E84-426E-40DD-AFC4-6F175D3DCCD1}">
              <a14:hiddenFill xmlns:a14="http://schemas.microsoft.com/office/drawing/2010/main">
                <a:solidFill>
                  <a:srgbClr val="9ECAE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rgbClr val="051C2C"/>
                </a:solidFill>
                <a:effectLst/>
              </a:rPr>
              <a:t>~</a:t>
            </a:r>
            <a:fld id="{4450738F-B97D-4A7B-BA43-035F986AC873}" type="datetime'''''''''''''3''''''''8'''''''''''''''">
              <a:rPr lang="en-US" altLang="en-US" sz="1200" smtClean="0">
                <a:solidFill>
                  <a:srgbClr val="051C2C"/>
                </a:solidFill>
              </a:rPr>
              <a:pPr/>
              <a:t>38</a:t>
            </a:fld>
            <a:endParaRPr lang="en-US" sz="1200">
              <a:solidFill>
                <a:srgbClr val="051C2C"/>
              </a:solidFill>
            </a:endParaRPr>
          </a:p>
        </p:txBody>
      </p:sp>
      <p:sp>
        <p:nvSpPr>
          <p:cNvPr id="35" name="Text Placeholder 2">
            <a:extLst>
              <a:ext uri="{FF2B5EF4-FFF2-40B4-BE49-F238E27FC236}">
                <a16:creationId xmlns:a16="http://schemas.microsoft.com/office/drawing/2014/main" id="{E117534D-C175-91CE-AB0E-8AF761299486}"/>
              </a:ext>
            </a:extLst>
          </p:cNvPr>
          <p:cNvSpPr>
            <a:spLocks noGrp="1"/>
          </p:cNvSpPr>
          <p:nvPr>
            <p:custDataLst>
              <p:tags r:id="rId5"/>
            </p:custDataLst>
          </p:nvPr>
        </p:nvSpPr>
        <p:spPr bwMode="gray">
          <a:xfrm>
            <a:off x="3187700" y="2990850"/>
            <a:ext cx="212725" cy="182563"/>
          </a:xfrm>
          <a:prstGeom prst="rect">
            <a:avLst/>
          </a:prstGeom>
          <a:solidFill>
            <a:srgbClr val="6BAED6"/>
          </a:solidFill>
          <a:ln>
            <a:noFill/>
          </a:ln>
          <a:effec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dirty="0">
                <a:effectLst/>
              </a:rPr>
              <a:t>~13</a:t>
            </a:r>
            <a:endParaRPr lang="en-US" sz="1200" dirty="0"/>
          </a:p>
        </p:txBody>
      </p:sp>
      <p:sp>
        <p:nvSpPr>
          <p:cNvPr id="384" name="Text Placeholder 2">
            <a:extLst>
              <a:ext uri="{FF2B5EF4-FFF2-40B4-BE49-F238E27FC236}">
                <a16:creationId xmlns:a16="http://schemas.microsoft.com/office/drawing/2014/main" id="{E117534D-C175-91CE-AB0E-8AF761299486}"/>
              </a:ext>
            </a:extLst>
          </p:cNvPr>
          <p:cNvSpPr>
            <a:spLocks noGrp="1"/>
          </p:cNvSpPr>
          <p:nvPr>
            <p:custDataLst>
              <p:tags r:id="rId6"/>
            </p:custDataLst>
          </p:nvPr>
        </p:nvSpPr>
        <p:spPr bwMode="gray">
          <a:xfrm>
            <a:off x="3143250" y="3549650"/>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effectLst/>
              </a:rPr>
              <a:t>~</a:t>
            </a:r>
            <a:fld id="{EB914FB1-09A3-4BD2-A77F-F0C59FC26840}" type="datetime'''''''''''''''''''''''7''''''9'''''''''''''''''''">
              <a:rPr lang="en-US" altLang="en-US" sz="1200" smtClean="0">
                <a:solidFill>
                  <a:schemeClr val="bg1"/>
                </a:solidFill>
              </a:rPr>
              <a:pPr/>
              <a:t>79</a:t>
            </a:fld>
            <a:endParaRPr lang="en-US" sz="1200">
              <a:solidFill>
                <a:schemeClr val="bg1"/>
              </a:solidFill>
            </a:endParaRPr>
          </a:p>
        </p:txBody>
      </p:sp>
      <p:sp>
        <p:nvSpPr>
          <p:cNvPr id="374" name="Text Placeholder 2">
            <a:extLst>
              <a:ext uri="{FF2B5EF4-FFF2-40B4-BE49-F238E27FC236}">
                <a16:creationId xmlns:a16="http://schemas.microsoft.com/office/drawing/2014/main" id="{E117534D-C175-91CE-AB0E-8AF761299486}"/>
              </a:ext>
            </a:extLst>
          </p:cNvPr>
          <p:cNvSpPr>
            <a:spLocks noGrp="1"/>
          </p:cNvSpPr>
          <p:nvPr>
            <p:custDataLst>
              <p:tags r:id="rId7"/>
            </p:custDataLst>
          </p:nvPr>
        </p:nvSpPr>
        <p:spPr bwMode="gray">
          <a:xfrm>
            <a:off x="3143250" y="4116388"/>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rPr>
              <a:t>~</a:t>
            </a:r>
            <a:fld id="{00491527-416D-419E-BCDD-D721C917178F}" type="datetime'''''''''''''''''''''''''''''''''''''''1''''''''''''''4'''''">
              <a:rPr lang="en-US" altLang="en-US" sz="1200" smtClean="0">
                <a:solidFill>
                  <a:schemeClr val="bg1"/>
                </a:solidFill>
                <a:effectLst/>
              </a:rPr>
              <a:pPr lvl="0" algn="ctr">
                <a:spcBef>
                  <a:spcPct val="0"/>
                </a:spcBef>
                <a:spcAft>
                  <a:spcPct val="0"/>
                </a:spcAft>
              </a:pPr>
              <a:t>14</a:t>
            </a:fld>
            <a:endParaRPr lang="en-US" sz="1200">
              <a:solidFill>
                <a:schemeClr val="bg1"/>
              </a:solidFill>
            </a:endParaRPr>
          </a:p>
        </p:txBody>
      </p:sp>
      <p:sp>
        <p:nvSpPr>
          <p:cNvPr id="369" name="Text Placeholder 2">
            <a:extLst>
              <a:ext uri="{FF2B5EF4-FFF2-40B4-BE49-F238E27FC236}">
                <a16:creationId xmlns:a16="http://schemas.microsoft.com/office/drawing/2014/main" id="{E117534D-C175-91CE-AB0E-8AF761299486}"/>
              </a:ext>
            </a:extLst>
          </p:cNvPr>
          <p:cNvSpPr>
            <a:spLocks noGrp="1"/>
          </p:cNvSpPr>
          <p:nvPr>
            <p:custDataLst>
              <p:tags r:id="rId8"/>
            </p:custDataLst>
          </p:nvPr>
        </p:nvSpPr>
        <p:spPr bwMode="gray">
          <a:xfrm>
            <a:off x="3106738" y="4887913"/>
            <a:ext cx="374650"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effectLst/>
              </a:rPr>
              <a:t>~</a:t>
            </a:r>
            <a:fld id="{A814BF0C-2705-4B0A-B586-25C8D227E33A}" type="datetime'''''''1''''''''''''''''''''1''''''''''''''''''''''3'''''''''">
              <a:rPr lang="en-US" altLang="en-US" sz="1200" smtClean="0">
                <a:solidFill>
                  <a:schemeClr val="bg1"/>
                </a:solidFill>
              </a:rPr>
              <a:pPr/>
              <a:t>113</a:t>
            </a:fld>
            <a:endParaRPr lang="en-US" sz="1200">
              <a:solidFill>
                <a:schemeClr val="bg1"/>
              </a:solidFill>
            </a:endParaRPr>
          </a:p>
        </p:txBody>
      </p:sp>
      <p:sp>
        <p:nvSpPr>
          <p:cNvPr id="6" name="Text Placeholder 2">
            <a:extLst>
              <a:ext uri="{FF2B5EF4-FFF2-40B4-BE49-F238E27FC236}">
                <a16:creationId xmlns:a16="http://schemas.microsoft.com/office/drawing/2014/main" id="{E117534D-C175-91CE-AB0E-8AF761299486}"/>
              </a:ext>
            </a:extLst>
          </p:cNvPr>
          <p:cNvSpPr>
            <a:spLocks noGrp="1"/>
          </p:cNvSpPr>
          <p:nvPr>
            <p:custDataLst>
              <p:tags r:id="rId9"/>
            </p:custDataLst>
          </p:nvPr>
        </p:nvSpPr>
        <p:spPr bwMode="auto">
          <a:xfrm>
            <a:off x="2738438" y="5719763"/>
            <a:ext cx="1111250"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7122E3C8-5BAC-4347-BFF4-2A32689E5FAF}" type="datetime'''''''''L''o''''''ad'' re''''''''q''''''u''e''''''''''st''s'">
              <a:rPr lang="en-US" altLang="en-US" sz="1200" b="1" smtClean="0"/>
              <a:pPr lvl="0" algn="ctr">
                <a:spcBef>
                  <a:spcPct val="0"/>
                </a:spcBef>
                <a:spcAft>
                  <a:spcPct val="0"/>
                </a:spcAft>
              </a:pPr>
              <a:t>Load requests</a:t>
            </a:fld>
            <a:r>
              <a:rPr lang="en-US" altLang="en-US" sz="1200" b="1" baseline="30000"/>
              <a:t>1</a:t>
            </a:r>
            <a:endParaRPr lang="en-US" sz="1200" b="1"/>
          </a:p>
        </p:txBody>
      </p:sp>
      <p:sp>
        <p:nvSpPr>
          <p:cNvPr id="288" name="Text Placeholder 2">
            <a:extLst>
              <a:ext uri="{FF2B5EF4-FFF2-40B4-BE49-F238E27FC236}">
                <a16:creationId xmlns:a16="http://schemas.microsoft.com/office/drawing/2014/main" id="{E117534D-C175-91CE-AB0E-8AF761299486}"/>
              </a:ext>
            </a:extLst>
          </p:cNvPr>
          <p:cNvSpPr>
            <a:spLocks noGrp="1"/>
          </p:cNvSpPr>
          <p:nvPr>
            <p:custDataLst>
              <p:tags r:id="rId10"/>
            </p:custDataLst>
          </p:nvPr>
        </p:nvSpPr>
        <p:spPr bwMode="gray">
          <a:xfrm>
            <a:off x="4559300" y="1830388"/>
            <a:ext cx="217488" cy="182563"/>
          </a:xfrm>
          <a:prstGeom prst="rect">
            <a:avLst/>
          </a:prstGeom>
          <a:solidFill>
            <a:srgbClr val="F2F2F2"/>
          </a:solidFill>
          <a:ln>
            <a:noFill/>
          </a:ln>
          <a:effec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effectLst/>
              </a:rPr>
              <a:t>~</a:t>
            </a:r>
            <a:fld id="{18B3C04A-904C-43BF-9830-97197059D249}" type="datetime'''''''''''''''''''''''''''''''''''''''''''''''''''''''3'''">
              <a:rPr lang="en-US" altLang="en-US" sz="1200" smtClean="0">
                <a:effectLst/>
              </a:rPr>
              <a:pPr/>
              <a:t>3</a:t>
            </a:fld>
            <a:endParaRPr lang="en-US" sz="1200"/>
          </a:p>
        </p:txBody>
      </p:sp>
      <p:sp>
        <p:nvSpPr>
          <p:cNvPr id="185" name="Text Placeholder 2">
            <a:extLst>
              <a:ext uri="{FF2B5EF4-FFF2-40B4-BE49-F238E27FC236}">
                <a16:creationId xmlns:a16="http://schemas.microsoft.com/office/drawing/2014/main" id="{E117534D-C175-91CE-AB0E-8AF761299486}"/>
              </a:ext>
            </a:extLst>
          </p:cNvPr>
          <p:cNvSpPr>
            <a:spLocks noGrp="1"/>
          </p:cNvSpPr>
          <p:nvPr>
            <p:custDataLst>
              <p:tags r:id="rId11"/>
            </p:custDataLst>
          </p:nvPr>
        </p:nvSpPr>
        <p:spPr bwMode="gray">
          <a:xfrm>
            <a:off x="4516438" y="2425700"/>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t>~</a:t>
            </a:r>
            <a:fld id="{76D88967-A69F-4017-A2F1-FBFE20DF5643}" type="datetime'''''''''''''''''95'''''''''''''''''''''''''''''''''''''">
              <a:rPr lang="en-US" altLang="en-US" sz="1200" smtClean="0"/>
              <a:pPr/>
              <a:t>95</a:t>
            </a:fld>
            <a:endParaRPr lang="en-US" sz="1200"/>
          </a:p>
        </p:txBody>
      </p:sp>
      <p:sp>
        <p:nvSpPr>
          <p:cNvPr id="179" name="Text Placeholder 2">
            <a:extLst>
              <a:ext uri="{FF2B5EF4-FFF2-40B4-BE49-F238E27FC236}">
                <a16:creationId xmlns:a16="http://schemas.microsoft.com/office/drawing/2014/main" id="{E117534D-C175-91CE-AB0E-8AF761299486}"/>
              </a:ext>
            </a:extLst>
          </p:cNvPr>
          <p:cNvSpPr>
            <a:spLocks noGrp="1"/>
          </p:cNvSpPr>
          <p:nvPr>
            <p:custDataLst>
              <p:tags r:id="rId12"/>
            </p:custDataLst>
          </p:nvPr>
        </p:nvSpPr>
        <p:spPr bwMode="gray">
          <a:xfrm>
            <a:off x="4516438" y="3140075"/>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effectLst/>
              </a:rPr>
              <a:t>~</a:t>
            </a:r>
            <a:fld id="{13150CF5-E5CF-4EAC-911A-99AB47EFE5A8}" type="datetime'''''''''''''''''''''''''''''''''2''2'''''''''''">
              <a:rPr lang="en-US" altLang="en-US" sz="1200" smtClean="0"/>
              <a:pPr/>
              <a:t>22</a:t>
            </a:fld>
            <a:endParaRPr lang="en-US" sz="1200"/>
          </a:p>
        </p:txBody>
      </p:sp>
      <p:sp>
        <p:nvSpPr>
          <p:cNvPr id="143" name="Text Placeholder 2">
            <a:extLst>
              <a:ext uri="{FF2B5EF4-FFF2-40B4-BE49-F238E27FC236}">
                <a16:creationId xmlns:a16="http://schemas.microsoft.com/office/drawing/2014/main" id="{E117534D-C175-91CE-AB0E-8AF761299486}"/>
              </a:ext>
            </a:extLst>
          </p:cNvPr>
          <p:cNvSpPr>
            <a:spLocks noGrp="1"/>
          </p:cNvSpPr>
          <p:nvPr>
            <p:custDataLst>
              <p:tags r:id="rId13"/>
            </p:custDataLst>
          </p:nvPr>
        </p:nvSpPr>
        <p:spPr bwMode="gray">
          <a:xfrm>
            <a:off x="4762500" y="3344863"/>
            <a:ext cx="301625" cy="182563"/>
          </a:xfrm>
          <a:prstGeom prst="rect">
            <a:avLst/>
          </a:prstGeom>
          <a:solidFill>
            <a:srgbClr val="BFBFBF"/>
          </a:solidFill>
          <a:ln>
            <a:noFill/>
          </a:ln>
          <a:effec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rgbClr val="051C2C"/>
                </a:solidFill>
              </a:rPr>
              <a:t>~</a:t>
            </a:r>
            <a:fld id="{A47AE16E-C601-47B7-A477-EF1181BB52BF}" type="datetime'''''''''''''''''''''1''2'''''''''''''''''''''''''''''''''''''">
              <a:rPr lang="en-US" altLang="en-US" sz="1200" smtClean="0">
                <a:solidFill>
                  <a:srgbClr val="051C2C"/>
                </a:solidFill>
                <a:effectLst/>
              </a:rPr>
              <a:pPr/>
              <a:t>12</a:t>
            </a:fld>
            <a:endParaRPr lang="en-US" sz="1200">
              <a:solidFill>
                <a:srgbClr val="051C2C"/>
              </a:solidFill>
            </a:endParaRPr>
          </a:p>
        </p:txBody>
      </p:sp>
      <p:sp>
        <p:nvSpPr>
          <p:cNvPr id="88" name="Text Placeholder 2">
            <a:extLst>
              <a:ext uri="{FF2B5EF4-FFF2-40B4-BE49-F238E27FC236}">
                <a16:creationId xmlns:a16="http://schemas.microsoft.com/office/drawing/2014/main" id="{E117534D-C175-91CE-AB0E-8AF761299486}"/>
              </a:ext>
            </a:extLst>
          </p:cNvPr>
          <p:cNvSpPr>
            <a:spLocks noGrp="1"/>
          </p:cNvSpPr>
          <p:nvPr>
            <p:custDataLst>
              <p:tags r:id="rId14"/>
            </p:custDataLst>
          </p:nvPr>
        </p:nvSpPr>
        <p:spPr bwMode="gray">
          <a:xfrm>
            <a:off x="4314825" y="3463925"/>
            <a:ext cx="217488" cy="182563"/>
          </a:xfrm>
          <a:prstGeom prst="rect">
            <a:avLst/>
          </a:prstGeom>
          <a:solidFill>
            <a:srgbClr val="A6A6A6"/>
          </a:solidFill>
          <a:ln>
            <a:noFill/>
          </a:ln>
          <a:effec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effectLst/>
              </a:rPr>
              <a:t>~</a:t>
            </a:r>
            <a:fld id="{7B122376-CD72-49D2-937A-7E8E1E5F4A47}" type="datetime'''''''''''''8'''">
              <a:rPr lang="en-US" altLang="en-US" sz="1200" smtClean="0">
                <a:effectLst/>
              </a:rPr>
              <a:pPr/>
              <a:t>8</a:t>
            </a:fld>
            <a:endParaRPr lang="en-US" sz="1200"/>
          </a:p>
        </p:txBody>
      </p:sp>
      <p:sp>
        <p:nvSpPr>
          <p:cNvPr id="160" name="Text Placeholder 2">
            <a:extLst>
              <a:ext uri="{FF2B5EF4-FFF2-40B4-BE49-F238E27FC236}">
                <a16:creationId xmlns:a16="http://schemas.microsoft.com/office/drawing/2014/main" id="{E117534D-C175-91CE-AB0E-8AF761299486}"/>
              </a:ext>
            </a:extLst>
          </p:cNvPr>
          <p:cNvSpPr>
            <a:spLocks noGrp="1"/>
          </p:cNvSpPr>
          <p:nvPr>
            <p:custDataLst>
              <p:tags r:id="rId15"/>
            </p:custDataLst>
          </p:nvPr>
        </p:nvSpPr>
        <p:spPr bwMode="gray">
          <a:xfrm>
            <a:off x="4516438" y="3697288"/>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effectLst/>
              </a:rPr>
              <a:t>~</a:t>
            </a:r>
            <a:fld id="{1ADED9AA-2B17-4CF9-A9F6-2F15A4F02E15}" type="datetime'''''''''''''''''''''''3''''''''''''''''''''''''''''0'''''''''">
              <a:rPr lang="en-US" altLang="en-US" sz="1200" smtClean="0">
                <a:solidFill>
                  <a:schemeClr val="bg1"/>
                </a:solidFill>
              </a:rPr>
              <a:pPr/>
              <a:t>30</a:t>
            </a:fld>
            <a:endParaRPr lang="en-US" sz="1200">
              <a:solidFill>
                <a:schemeClr val="bg1"/>
              </a:solidFill>
            </a:endParaRPr>
          </a:p>
        </p:txBody>
      </p:sp>
      <p:sp>
        <p:nvSpPr>
          <p:cNvPr id="152" name="Text Placeholder 2">
            <a:extLst>
              <a:ext uri="{FF2B5EF4-FFF2-40B4-BE49-F238E27FC236}">
                <a16:creationId xmlns:a16="http://schemas.microsoft.com/office/drawing/2014/main" id="{E117534D-C175-91CE-AB0E-8AF761299486}"/>
              </a:ext>
            </a:extLst>
          </p:cNvPr>
          <p:cNvSpPr>
            <a:spLocks noGrp="1"/>
          </p:cNvSpPr>
          <p:nvPr>
            <p:custDataLst>
              <p:tags r:id="rId16"/>
            </p:custDataLst>
          </p:nvPr>
        </p:nvSpPr>
        <p:spPr bwMode="gray">
          <a:xfrm>
            <a:off x="4516438" y="4137025"/>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effectLst/>
              </a:rPr>
              <a:t>~</a:t>
            </a:r>
            <a:fld id="{496B5891-FE0B-4F78-AC10-379B41344A7D}" type="datetime'''''''''''''''42'''''''''">
              <a:rPr lang="en-US" altLang="en-US" sz="1200" smtClean="0">
                <a:solidFill>
                  <a:schemeClr val="bg1"/>
                </a:solidFill>
              </a:rPr>
              <a:pPr/>
              <a:t>42</a:t>
            </a:fld>
            <a:endParaRPr lang="en-US" sz="1200">
              <a:solidFill>
                <a:schemeClr val="bg1"/>
              </a:solidFill>
            </a:endParaRPr>
          </a:p>
        </p:txBody>
      </p:sp>
      <p:sp>
        <p:nvSpPr>
          <p:cNvPr id="146" name="Text Placeholder 2">
            <a:extLst>
              <a:ext uri="{FF2B5EF4-FFF2-40B4-BE49-F238E27FC236}">
                <a16:creationId xmlns:a16="http://schemas.microsoft.com/office/drawing/2014/main" id="{E117534D-C175-91CE-AB0E-8AF761299486}"/>
              </a:ext>
            </a:extLst>
          </p:cNvPr>
          <p:cNvSpPr>
            <a:spLocks noGrp="1"/>
          </p:cNvSpPr>
          <p:nvPr>
            <p:custDataLst>
              <p:tags r:id="rId17"/>
            </p:custDataLst>
          </p:nvPr>
        </p:nvSpPr>
        <p:spPr bwMode="gray">
          <a:xfrm>
            <a:off x="4516438" y="4984750"/>
            <a:ext cx="301625"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ctr">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a:solidFill>
                  <a:schemeClr val="bg1"/>
                </a:solidFill>
                <a:effectLst/>
              </a:rPr>
              <a:t>~</a:t>
            </a:r>
            <a:fld id="{9F988AF4-130F-43A0-8ED4-F9C23C482065}" type="datetime'''''''''''''''''''''''9''''''''''7'''''''''''''''''''''''">
              <a:rPr lang="en-US" altLang="en-US" sz="1200" smtClean="0">
                <a:solidFill>
                  <a:schemeClr val="bg1"/>
                </a:solidFill>
              </a:rPr>
              <a:pPr/>
              <a:t>97</a:t>
            </a:fld>
            <a:endParaRPr lang="en-US" sz="1200">
              <a:solidFill>
                <a:schemeClr val="bg1"/>
              </a:solidFill>
            </a:endParaRPr>
          </a:p>
        </p:txBody>
      </p:sp>
      <p:sp>
        <p:nvSpPr>
          <p:cNvPr id="23" name="Text Placeholder 2">
            <a:extLst>
              <a:ext uri="{FF2B5EF4-FFF2-40B4-BE49-F238E27FC236}">
                <a16:creationId xmlns:a16="http://schemas.microsoft.com/office/drawing/2014/main" id="{080CD6D1-764E-2E19-CBB2-46312EB545DA}"/>
              </a:ext>
            </a:extLst>
          </p:cNvPr>
          <p:cNvSpPr>
            <a:spLocks noGrp="1"/>
          </p:cNvSpPr>
          <p:nvPr>
            <p:custDataLst>
              <p:tags r:id="rId18"/>
            </p:custDataLst>
          </p:nvPr>
        </p:nvSpPr>
        <p:spPr bwMode="auto">
          <a:xfrm>
            <a:off x="4243388" y="5719763"/>
            <a:ext cx="849313" cy="365125"/>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square" lIns="0" tIns="0" rIns="0" bIns="0" rtlCol="0" anchor="t">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E3B562C6-AE8D-4696-8AAE-5816798E6D9B}" type="datetime'A''vai''''la''b''''l''''e'''''''''' gener''at''i''on'">
              <a:rPr lang="en-US" altLang="en-US" sz="1200" b="1" smtClean="0"/>
              <a:pPr lvl="0" algn="ctr">
                <a:spcBef>
                  <a:spcPct val="0"/>
                </a:spcBef>
                <a:spcAft>
                  <a:spcPct val="0"/>
                </a:spcAft>
              </a:pPr>
              <a:t>Available generation</a:t>
            </a:fld>
            <a:r>
              <a:rPr lang="en-US" altLang="en-US" sz="1200" b="1" baseline="30000"/>
              <a:t>2</a:t>
            </a:r>
            <a:endParaRPr lang="en-US" sz="1200" b="1"/>
          </a:p>
        </p:txBody>
      </p:sp>
      <p:sp>
        <p:nvSpPr>
          <p:cNvPr id="349" name="Text Placeholder 2">
            <a:extLst>
              <a:ext uri="{FF2B5EF4-FFF2-40B4-BE49-F238E27FC236}">
                <a16:creationId xmlns:a16="http://schemas.microsoft.com/office/drawing/2014/main" id="{E117534D-C175-91CE-AB0E-8AF761299486}"/>
              </a:ext>
            </a:extLst>
          </p:cNvPr>
          <p:cNvSpPr>
            <a:spLocks noGrp="1"/>
          </p:cNvSpPr>
          <p:nvPr>
            <p:custDataLst>
              <p:tags r:id="rId19"/>
            </p:custDataLst>
          </p:nvPr>
        </p:nvSpPr>
        <p:spPr bwMode="gray">
          <a:xfrm>
            <a:off x="3101975" y="1911350"/>
            <a:ext cx="38576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b="1"/>
              <a:t>~</a:t>
            </a:r>
            <a:fld id="{6825A7A8-C73E-4B84-89A8-57A3F1373EC3}" type="datetime'''''''''''''''''2''''''''''''''9''''''1'">
              <a:rPr lang="en-US" altLang="en-US" sz="1200" b="1" smtClean="0"/>
              <a:pPr/>
              <a:t>291</a:t>
            </a:fld>
            <a:endParaRPr lang="en-US" sz="1200" b="1"/>
          </a:p>
        </p:txBody>
      </p:sp>
      <p:sp>
        <p:nvSpPr>
          <p:cNvPr id="47" name="Text Placeholder 2">
            <a:extLst>
              <a:ext uri="{FF2B5EF4-FFF2-40B4-BE49-F238E27FC236}">
                <a16:creationId xmlns:a16="http://schemas.microsoft.com/office/drawing/2014/main" id="{E117534D-C175-91CE-AB0E-8AF761299486}"/>
              </a:ext>
            </a:extLst>
          </p:cNvPr>
          <p:cNvSpPr>
            <a:spLocks noGrp="1"/>
          </p:cNvSpPr>
          <p:nvPr>
            <p:custDataLst>
              <p:tags r:id="rId20"/>
            </p:custDataLst>
          </p:nvPr>
        </p:nvSpPr>
        <p:spPr bwMode="gray">
          <a:xfrm>
            <a:off x="4475163" y="1647825"/>
            <a:ext cx="385763" cy="182563"/>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22225" tIns="0" rIns="22225"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1200" b="1"/>
              <a:t>~</a:t>
            </a:r>
            <a:fld id="{BF3C69C0-57FF-43A2-9E03-4122A064D8AC}" type="datetime'''''''''''''''''3''''''''''''''0''''''''''''''9'''''''">
              <a:rPr lang="en-US" altLang="en-US" sz="1200" b="1" smtClean="0"/>
              <a:pPr/>
              <a:t>309</a:t>
            </a:fld>
            <a:endParaRPr lang="en-US" sz="1200" b="1"/>
          </a:p>
        </p:txBody>
      </p:sp>
      <p:sp>
        <p:nvSpPr>
          <p:cNvPr id="7" name="Text Placeholder 20">
            <a:extLst>
              <a:ext uri="{FF2B5EF4-FFF2-40B4-BE49-F238E27FC236}">
                <a16:creationId xmlns:a16="http://schemas.microsoft.com/office/drawing/2014/main" id="{23618147-68C7-AC9A-6408-888F406DE24A}"/>
              </a:ext>
            </a:extLst>
          </p:cNvPr>
          <p:cNvSpPr txBox="1">
            <a:spLocks/>
          </p:cNvSpPr>
          <p:nvPr/>
        </p:nvSpPr>
        <p:spPr>
          <a:xfrm>
            <a:off x="1257299" y="6629250"/>
            <a:ext cx="6305068" cy="123111"/>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dirty="0"/>
              <a:t>Source: ERCOT April GIS Report, PGRR145 ERCOT Comments, </a:t>
            </a:r>
            <a:r>
              <a:rPr lang="en-US"/>
              <a:t>May 15, </a:t>
            </a:r>
            <a:r>
              <a:rPr lang="en-US" dirty="0"/>
              <a:t>ERCOT analysis</a:t>
            </a:r>
          </a:p>
        </p:txBody>
      </p:sp>
      <p:grpSp>
        <p:nvGrpSpPr>
          <p:cNvPr id="60" name="Group 59">
            <a:extLst>
              <a:ext uri="{FF2B5EF4-FFF2-40B4-BE49-F238E27FC236}">
                <a16:creationId xmlns:a16="http://schemas.microsoft.com/office/drawing/2014/main" id="{FC01E119-FEB7-878F-58FB-913F08E07B15}"/>
              </a:ext>
            </a:extLst>
          </p:cNvPr>
          <p:cNvGrpSpPr>
            <a:grpSpLocks/>
          </p:cNvGrpSpPr>
          <p:nvPr/>
        </p:nvGrpSpPr>
        <p:grpSpPr>
          <a:xfrm>
            <a:off x="1256636" y="1358900"/>
            <a:ext cx="6489423" cy="230188"/>
            <a:chOff x="507108" y="1761551"/>
            <a:chExt cx="11151492" cy="230386"/>
          </a:xfrm>
        </p:grpSpPr>
        <p:cxnSp>
          <p:nvCxnSpPr>
            <p:cNvPr id="61" name="LineBasicDefault 292">
              <a:extLst>
                <a:ext uri="{FF2B5EF4-FFF2-40B4-BE49-F238E27FC236}">
                  <a16:creationId xmlns:a16="http://schemas.microsoft.com/office/drawing/2014/main" id="{1A261873-499B-0699-2123-BB2A5AFD56BD}"/>
                </a:ext>
              </a:extLst>
            </p:cNvPr>
            <p:cNvCxnSpPr>
              <a:cxnSpLocks/>
            </p:cNvCxnSpPr>
            <p:nvPr>
              <p:custDataLst>
                <p:tags r:id="rId23"/>
              </p:custDataLst>
            </p:nvPr>
          </p:nvCxnSpPr>
          <p:spPr>
            <a:xfrm>
              <a:off x="507108" y="1991937"/>
              <a:ext cx="11151492"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D2D664E4-63C5-279E-6281-8C1DE817531A}"/>
                </a:ext>
              </a:extLst>
            </p:cNvPr>
            <p:cNvSpPr txBox="1">
              <a:spLocks/>
            </p:cNvSpPr>
            <p:nvPr/>
          </p:nvSpPr>
          <p:spPr>
            <a:xfrm>
              <a:off x="507108" y="1761551"/>
              <a:ext cx="11151492" cy="184666"/>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171A1C"/>
                </a:buClr>
                <a:defRPr/>
              </a:pPr>
              <a:r>
                <a:rPr lang="en-US" sz="1200" b="1">
                  <a:solidFill>
                    <a:srgbClr val="171A1C"/>
                  </a:solidFill>
                  <a:latin typeface="Arial"/>
                  <a:cs typeface="Arial"/>
                </a:rPr>
                <a:t>2032 estimate of load vs. available generation by PG 6.9 category</a:t>
              </a:r>
              <a:r>
                <a:rPr lang="en-US" sz="1200">
                  <a:solidFill>
                    <a:srgbClr val="171A1C"/>
                  </a:solidFill>
                  <a:latin typeface="Arial"/>
                  <a:cs typeface="Arial"/>
                </a:rPr>
                <a:t>, GW</a:t>
              </a:r>
              <a:endParaRPr kumimoji="0" lang="en-US" sz="1200" i="0" u="none" strike="noStrike" kern="1200" cap="none" spc="0" normalizeH="0" baseline="0" noProof="0">
                <a:ln>
                  <a:noFill/>
                </a:ln>
                <a:solidFill>
                  <a:srgbClr val="171A1C"/>
                </a:solidFill>
                <a:effectLst/>
                <a:uLnTx/>
                <a:uFillTx/>
                <a:latin typeface="Arial"/>
                <a:ea typeface="+mn-ea"/>
                <a:cs typeface="Arial"/>
              </a:endParaRPr>
            </a:p>
          </p:txBody>
        </p:sp>
      </p:grpSp>
      <p:grpSp>
        <p:nvGrpSpPr>
          <p:cNvPr id="63" name="Group 62">
            <a:extLst>
              <a:ext uri="{FF2B5EF4-FFF2-40B4-BE49-F238E27FC236}">
                <a16:creationId xmlns:a16="http://schemas.microsoft.com/office/drawing/2014/main" id="{FE728562-69FB-B061-E73B-614DB864787B}"/>
              </a:ext>
            </a:extLst>
          </p:cNvPr>
          <p:cNvGrpSpPr>
            <a:grpSpLocks/>
          </p:cNvGrpSpPr>
          <p:nvPr/>
        </p:nvGrpSpPr>
        <p:grpSpPr>
          <a:xfrm>
            <a:off x="8342616" y="1358900"/>
            <a:ext cx="3315320" cy="230188"/>
            <a:chOff x="507108" y="1761551"/>
            <a:chExt cx="11151492" cy="230386"/>
          </a:xfrm>
        </p:grpSpPr>
        <p:cxnSp>
          <p:nvCxnSpPr>
            <p:cNvPr id="64" name="LineBasicDefault 292">
              <a:extLst>
                <a:ext uri="{FF2B5EF4-FFF2-40B4-BE49-F238E27FC236}">
                  <a16:creationId xmlns:a16="http://schemas.microsoft.com/office/drawing/2014/main" id="{020EE472-598A-AD54-CF9C-A54C78FBA56C}"/>
                </a:ext>
              </a:extLst>
            </p:cNvPr>
            <p:cNvCxnSpPr>
              <a:cxnSpLocks/>
            </p:cNvCxnSpPr>
            <p:nvPr>
              <p:custDataLst>
                <p:tags r:id="rId22"/>
              </p:custDataLst>
            </p:nvPr>
          </p:nvCxnSpPr>
          <p:spPr>
            <a:xfrm>
              <a:off x="507108" y="1991937"/>
              <a:ext cx="11151492"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DA3F27D7-E64B-FCD6-23BA-2CC0A80586F7}"/>
                </a:ext>
              </a:extLst>
            </p:cNvPr>
            <p:cNvSpPr txBox="1">
              <a:spLocks/>
            </p:cNvSpPr>
            <p:nvPr/>
          </p:nvSpPr>
          <p:spPr>
            <a:xfrm>
              <a:off x="507108" y="1761551"/>
              <a:ext cx="11151492" cy="184666"/>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171A1C"/>
                </a:buClr>
                <a:defRPr/>
              </a:pPr>
              <a:r>
                <a:rPr lang="en-US" sz="1200" b="1">
                  <a:solidFill>
                    <a:srgbClr val="171A1C"/>
                  </a:solidFill>
                  <a:latin typeface="Arial"/>
                  <a:cs typeface="Arial"/>
                </a:rPr>
                <a:t>Key considerations</a:t>
              </a:r>
              <a:endParaRPr kumimoji="0" lang="en-US" sz="1200" b="1" i="0" u="none" strike="noStrike" kern="1200" cap="none" spc="0" normalizeH="0" baseline="0" noProof="0">
                <a:ln>
                  <a:noFill/>
                </a:ln>
                <a:solidFill>
                  <a:srgbClr val="171A1C"/>
                </a:solidFill>
                <a:effectLst/>
                <a:uLnTx/>
                <a:uFillTx/>
                <a:latin typeface="Arial"/>
                <a:ea typeface="+mn-ea"/>
                <a:cs typeface="Arial"/>
              </a:endParaRPr>
            </a:p>
          </p:txBody>
        </p:sp>
      </p:grpSp>
      <p:sp>
        <p:nvSpPr>
          <p:cNvPr id="66" name="TextBox 65">
            <a:extLst>
              <a:ext uri="{FF2B5EF4-FFF2-40B4-BE49-F238E27FC236}">
                <a16:creationId xmlns:a16="http://schemas.microsoft.com/office/drawing/2014/main" id="{90D7D70A-60F9-3831-BCC2-93E38C87DC61}"/>
              </a:ext>
            </a:extLst>
          </p:cNvPr>
          <p:cNvSpPr txBox="1">
            <a:spLocks/>
          </p:cNvSpPr>
          <p:nvPr/>
        </p:nvSpPr>
        <p:spPr>
          <a:xfrm>
            <a:off x="8342616" y="1739900"/>
            <a:ext cx="3315320" cy="355481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200" b="1" dirty="0"/>
              <a:t>Current Batch Zero scope is already aggressive at ~220 GW of potential modeled 2032 load </a:t>
            </a:r>
            <a:r>
              <a:rPr lang="en-US" sz="1200" dirty="0"/>
              <a:t>(including ~113 GW of base forecast), significantly increasing study complexity and uncertainty</a:t>
            </a:r>
          </a:p>
          <a:p>
            <a:pPr marL="285750" indent="-285750">
              <a:spcBef>
                <a:spcPts val="300"/>
              </a:spcBef>
              <a:spcAft>
                <a:spcPts val="300"/>
              </a:spcAft>
              <a:buFont typeface="Arial" panose="020B0604020202020204" pitchFamily="34" charset="0"/>
              <a:buChar char="•"/>
            </a:pPr>
            <a:r>
              <a:rPr lang="en-US" sz="1200" b="1" dirty="0"/>
              <a:t>Further expansion would push modeled load well beyond reasonable study bounds</a:t>
            </a:r>
            <a:r>
              <a:rPr lang="en-US" sz="1200" dirty="0"/>
              <a:t>, increasing risk of unreliable or non-actionable study outcomes</a:t>
            </a:r>
          </a:p>
          <a:p>
            <a:pPr marL="285750" indent="-285750">
              <a:spcBef>
                <a:spcPts val="300"/>
              </a:spcBef>
              <a:spcAft>
                <a:spcPts val="300"/>
              </a:spcAft>
              <a:buFont typeface="Arial" panose="020B0604020202020204" pitchFamily="34" charset="0"/>
              <a:buChar char="•"/>
            </a:pPr>
            <a:r>
              <a:rPr lang="en-US" sz="1200" b="1" dirty="0"/>
              <a:t>Serving this load already requires reliance on later-stage generation </a:t>
            </a:r>
            <a:r>
              <a:rPr lang="en-US" sz="1200" dirty="0"/>
              <a:t>(PG 6.9(5)(c)(iii) and beyond), reflecting projects without full interconnection or operational certainty</a:t>
            </a:r>
          </a:p>
          <a:p>
            <a:pPr marL="285750" indent="-285750">
              <a:spcBef>
                <a:spcPts val="300"/>
              </a:spcBef>
              <a:spcAft>
                <a:spcPts val="300"/>
              </a:spcAft>
              <a:buFont typeface="Arial" panose="020B0604020202020204" pitchFamily="34" charset="0"/>
              <a:buChar char="•"/>
            </a:pPr>
            <a:r>
              <a:rPr lang="en-US" sz="1200" b="1" dirty="0"/>
              <a:t>Additional load would require assuming capacity from inactive or highly uncertain resources </a:t>
            </a:r>
            <a:r>
              <a:rPr lang="en-US" sz="1200" dirty="0"/>
              <a:t>(e.g., 6.9(5)(d)), increasing risk that modeled generation is not deliverable</a:t>
            </a:r>
          </a:p>
        </p:txBody>
      </p:sp>
      <p:sp>
        <p:nvSpPr>
          <p:cNvPr id="228" name="TextBox 227">
            <a:extLst>
              <a:ext uri="{FF2B5EF4-FFF2-40B4-BE49-F238E27FC236}">
                <a16:creationId xmlns:a16="http://schemas.microsoft.com/office/drawing/2014/main" id="{3A0433FD-ACC0-946F-D1DC-8A941D03CEF1}"/>
              </a:ext>
            </a:extLst>
          </p:cNvPr>
          <p:cNvSpPr txBox="1">
            <a:spLocks/>
          </p:cNvSpPr>
          <p:nvPr/>
        </p:nvSpPr>
        <p:spPr>
          <a:xfrm>
            <a:off x="1308100" y="4900613"/>
            <a:ext cx="1447163" cy="13811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endParaRPr lang="en-US" sz="900" i="1"/>
          </a:p>
        </p:txBody>
      </p:sp>
      <p:sp>
        <p:nvSpPr>
          <p:cNvPr id="266" name="Text Placeholder 20">
            <a:extLst>
              <a:ext uri="{FF2B5EF4-FFF2-40B4-BE49-F238E27FC236}">
                <a16:creationId xmlns:a16="http://schemas.microsoft.com/office/drawing/2014/main" id="{D93C9A4C-9564-622F-2E02-AF06A7357CE1}"/>
              </a:ext>
            </a:extLst>
          </p:cNvPr>
          <p:cNvSpPr txBox="1">
            <a:spLocks/>
          </p:cNvSpPr>
          <p:nvPr/>
        </p:nvSpPr>
        <p:spPr>
          <a:xfrm>
            <a:off x="1257298" y="6134519"/>
            <a:ext cx="10270305" cy="492443"/>
          </a:xfrm>
          <a:prstGeom prst="rect">
            <a:avLst/>
          </a:prstGeom>
          <a:noFill/>
          <a:ln w="6350">
            <a:noFill/>
            <a:miter lim="800000"/>
          </a:ln>
          <a:extLst>
            <a:ext uri="{909E8E84-426E-40DD-AFC4-6F175D3DCCD1}">
              <a14:hiddenFill xmlns:a14="http://schemas.microsoft.com/office/drawing/2010/main">
                <a:solidFill>
                  <a:srgbClr val="FFFFFF"/>
                </a:solidFill>
              </a14:hiddenFill>
            </a:ext>
          </a:extLst>
        </p:spPr>
        <p:txBody>
          <a:bodyPr vert="horz" wrap="square" lIns="0" tIns="0" rIns="0" bIns="0" rtlCol="0" anchor="t" anchorCtr="0">
            <a:spAutoFit/>
          </a:bodyPr>
          <a:lstStyle>
            <a:lvl1pPr marL="0" indent="0" algn="l" defTabSz="914400" rtl="0" eaLnBrk="1" latinLnBrk="0" hangingPunct="1">
              <a:lnSpc>
                <a:spcPct val="100000"/>
              </a:lnSpc>
              <a:spcBef>
                <a:spcPts val="300"/>
              </a:spcBef>
              <a:spcAft>
                <a:spcPts val="300"/>
              </a:spcAft>
              <a:buClr>
                <a:schemeClr val="tx1"/>
              </a:buClr>
              <a:buSzPct val="100000"/>
              <a:buFont typeface="Segoe UI" panose="020B0502040204020203" pitchFamily="34" charset="0"/>
              <a:buChar char="​"/>
              <a:defRPr lang="en-US" sz="800" b="0" kern="1200" dirty="0">
                <a:solidFill>
                  <a:schemeClr val="tx1"/>
                </a:solidFill>
                <a:latin typeface="+mn-lt"/>
                <a:ea typeface="+mn-ea"/>
                <a:cs typeface="+mn-cs"/>
              </a:defRPr>
            </a:lvl1pPr>
            <a:lvl2pPr marL="228600" indent="-228600" algn="l" defTabSz="914400" rtl="0" eaLnBrk="1" latinLnBrk="0" hangingPunct="1">
              <a:lnSpc>
                <a:spcPct val="100000"/>
              </a:lnSpc>
              <a:spcBef>
                <a:spcPts val="0"/>
              </a:spcBef>
              <a:spcAft>
                <a:spcPts val="300"/>
              </a:spcAft>
              <a:buClr>
                <a:schemeClr val="tx1"/>
              </a:buClr>
              <a:buSzPct val="110000"/>
              <a:buFont typeface="Wingdings" panose="05000000000000000000" pitchFamily="2" charset="2"/>
              <a:buChar char=""/>
              <a:defRPr lang="en-US" sz="1600" kern="1200" dirty="0">
                <a:solidFill>
                  <a:schemeClr val="tx1"/>
                </a:solidFill>
                <a:latin typeface="+mn-lt"/>
                <a:ea typeface="+mn-ea"/>
                <a:cs typeface="+mn-cs"/>
              </a:defRPr>
            </a:lvl2pPr>
            <a:lvl3pPr marL="438912" indent="-210312" algn="l" defTabSz="914400" rtl="0" eaLnBrk="1" latinLnBrk="0" hangingPunct="1">
              <a:lnSpc>
                <a:spcPct val="100000"/>
              </a:lnSpc>
              <a:spcBef>
                <a:spcPts val="0"/>
              </a:spcBef>
              <a:spcAft>
                <a:spcPts val="300"/>
              </a:spcAft>
              <a:buClr>
                <a:schemeClr val="tx1"/>
              </a:buClr>
              <a:buSzPct val="110000"/>
              <a:buFont typeface="Arial" panose="020B0604020202020204" pitchFamily="34" charset="0"/>
              <a:buChar char="‒"/>
              <a:defRPr lang="en-US" sz="1600" kern="1200" dirty="0">
                <a:solidFill>
                  <a:schemeClr val="tx1"/>
                </a:solidFill>
                <a:latin typeface="+mn-lt"/>
                <a:ea typeface="+mn-ea"/>
                <a:cs typeface="+mn-cs"/>
              </a:defRPr>
            </a:lvl3pPr>
            <a:lvl4pPr marL="594360" indent="-155448"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4pPr>
            <a:lvl5pPr marL="813816" indent="-146304" algn="l" defTabSz="914400" rtl="0" eaLnBrk="1" latinLnBrk="0" hangingPunct="1">
              <a:lnSpc>
                <a:spcPct val="100000"/>
              </a:lnSpc>
              <a:spcBef>
                <a:spcPts val="0"/>
              </a:spcBef>
              <a:spcAft>
                <a:spcPts val="300"/>
              </a:spcAft>
              <a:buClr>
                <a:schemeClr val="tx1"/>
              </a:buClr>
              <a:buSzPct val="100000"/>
              <a:buFont typeface="Arial" panose="020B0604020202020204" pitchFamily="34" charset="0"/>
              <a:buChar char="̶"/>
              <a:defRPr lang="en-US" sz="1600" kern="1200" dirty="0">
                <a:solidFill>
                  <a:schemeClr val="tx1"/>
                </a:solidFill>
                <a:latin typeface="+mn-lt"/>
                <a:ea typeface="+mn-ea"/>
                <a:cs typeface="+mn-cs"/>
              </a:defRPr>
            </a:lvl5pPr>
            <a:lvl6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1085850" indent="-171450" algn="l" defTabSz="914400" rtl="0" eaLnBrk="1" latinLnBrk="0" hangingPunct="1">
              <a:lnSpc>
                <a:spcPct val="100000"/>
              </a:lnSpc>
              <a:spcBef>
                <a:spcPts val="0"/>
              </a:spcBef>
              <a:spcAft>
                <a:spcPts val="300"/>
              </a:spcAft>
              <a:buSzPct val="100000"/>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r>
              <a:rPr lang="en-US" dirty="0"/>
              <a:t>1. 2032 load estimate reflects a preliminary non-LL forecast and includes assumptions for EV, rooftop PV, medium TSP loads, and crypto loads. Large-load values are derived from the LLIS PUC report, supplemental TSP inputs, and ERCOT analysis and are shown by category. Some overlap may remain between certain large-load categories, particularly early-stage LLIS and RPG/PBRP-related loads  |  2. Generation estimate reflects expected available capacity by resource type during the summer peak hour. Values represent expected available generation, not installed nameplate capacity |  3. RPG Large Load and Permian Basin Plan Load may have overlap with Batch Zero – Base and Studied Loads</a:t>
            </a:r>
          </a:p>
        </p:txBody>
      </p:sp>
      <p:grpSp>
        <p:nvGrpSpPr>
          <p:cNvPr id="336" name="Group 335">
            <a:extLst>
              <a:ext uri="{FF2B5EF4-FFF2-40B4-BE49-F238E27FC236}">
                <a16:creationId xmlns:a16="http://schemas.microsoft.com/office/drawing/2014/main" id="{08D8C7DA-E85B-C8F8-1849-C7E415375A88}"/>
              </a:ext>
            </a:extLst>
          </p:cNvPr>
          <p:cNvGrpSpPr/>
          <p:nvPr/>
        </p:nvGrpSpPr>
        <p:grpSpPr>
          <a:xfrm>
            <a:off x="5193541" y="2935288"/>
            <a:ext cx="2593614" cy="276225"/>
            <a:chOff x="5152445" y="3152444"/>
            <a:chExt cx="2593614" cy="276999"/>
          </a:xfrm>
        </p:grpSpPr>
        <p:sp>
          <p:nvSpPr>
            <p:cNvPr id="260" name="TextBox 259">
              <a:extLst>
                <a:ext uri="{FF2B5EF4-FFF2-40B4-BE49-F238E27FC236}">
                  <a16:creationId xmlns:a16="http://schemas.microsoft.com/office/drawing/2014/main" id="{617C1B93-E11B-2E08-66B9-8AFCFD90A5B0}"/>
                </a:ext>
              </a:extLst>
            </p:cNvPr>
            <p:cNvSpPr txBox="1">
              <a:spLocks/>
            </p:cNvSpPr>
            <p:nvPr/>
          </p:nvSpPr>
          <p:spPr>
            <a:xfrm>
              <a:off x="5501324" y="3152444"/>
              <a:ext cx="2244735" cy="2769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dirty="0"/>
                <a:t>6.9(5)(c)(ii) - “Planned” status, started FIS - completed steady state studies</a:t>
              </a:r>
              <a:endParaRPr lang="en-US" sz="900" i="1" dirty="0"/>
            </a:p>
          </p:txBody>
        </p:sp>
        <p:cxnSp>
          <p:nvCxnSpPr>
            <p:cNvPr id="309" name="Straight Connector 308">
              <a:extLst>
                <a:ext uri="{FF2B5EF4-FFF2-40B4-BE49-F238E27FC236}">
                  <a16:creationId xmlns:a16="http://schemas.microsoft.com/office/drawing/2014/main" id="{64521D58-3F7D-32E1-BE66-65ED91DC390B}"/>
                </a:ext>
              </a:extLst>
            </p:cNvPr>
            <p:cNvCxnSpPr>
              <a:endCxn id="260" idx="1"/>
            </p:cNvCxnSpPr>
            <p:nvPr/>
          </p:nvCxnSpPr>
          <p:spPr>
            <a:xfrm flipV="1">
              <a:off x="5152445" y="3290944"/>
              <a:ext cx="348879" cy="1380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40" name="Group 339">
            <a:extLst>
              <a:ext uri="{FF2B5EF4-FFF2-40B4-BE49-F238E27FC236}">
                <a16:creationId xmlns:a16="http://schemas.microsoft.com/office/drawing/2014/main" id="{54A18A5C-3750-EC16-77DA-B506800BDF1D}"/>
              </a:ext>
            </a:extLst>
          </p:cNvPr>
          <p:cNvGrpSpPr/>
          <p:nvPr/>
        </p:nvGrpSpPr>
        <p:grpSpPr>
          <a:xfrm>
            <a:off x="5193541" y="4176713"/>
            <a:ext cx="2593614" cy="138113"/>
            <a:chOff x="5152445" y="4198388"/>
            <a:chExt cx="2593614" cy="138499"/>
          </a:xfrm>
        </p:grpSpPr>
        <p:sp>
          <p:nvSpPr>
            <p:cNvPr id="233" name="TextBox 232">
              <a:extLst>
                <a:ext uri="{FF2B5EF4-FFF2-40B4-BE49-F238E27FC236}">
                  <a16:creationId xmlns:a16="http://schemas.microsoft.com/office/drawing/2014/main" id="{44944A99-D527-DA7E-9694-4CBE8221DD41}"/>
                </a:ext>
              </a:extLst>
            </p:cNvPr>
            <p:cNvSpPr txBox="1">
              <a:spLocks/>
            </p:cNvSpPr>
            <p:nvPr/>
          </p:nvSpPr>
          <p:spPr>
            <a:xfrm>
              <a:off x="5501324" y="4198388"/>
              <a:ext cx="2244735"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6.9(1)</a:t>
              </a:r>
              <a:endParaRPr lang="en-US" sz="900" i="1"/>
            </a:p>
          </p:txBody>
        </p:sp>
        <p:cxnSp>
          <p:nvCxnSpPr>
            <p:cNvPr id="310" name="Straight Connector 309">
              <a:extLst>
                <a:ext uri="{FF2B5EF4-FFF2-40B4-BE49-F238E27FC236}">
                  <a16:creationId xmlns:a16="http://schemas.microsoft.com/office/drawing/2014/main" id="{7EB3A7FB-7A8B-2358-4983-0720A6A288BD}"/>
                </a:ext>
              </a:extLst>
            </p:cNvPr>
            <p:cNvCxnSpPr>
              <a:cxnSpLocks/>
            </p:cNvCxnSpPr>
            <p:nvPr/>
          </p:nvCxnSpPr>
          <p:spPr>
            <a:xfrm>
              <a:off x="5152445" y="4273019"/>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39" name="Group 338">
            <a:extLst>
              <a:ext uri="{FF2B5EF4-FFF2-40B4-BE49-F238E27FC236}">
                <a16:creationId xmlns:a16="http://schemas.microsoft.com/office/drawing/2014/main" id="{6314F83C-C72D-06DE-2F1A-DC00AE008A61}"/>
              </a:ext>
            </a:extLst>
          </p:cNvPr>
          <p:cNvGrpSpPr/>
          <p:nvPr/>
        </p:nvGrpSpPr>
        <p:grpSpPr>
          <a:xfrm>
            <a:off x="5193541" y="3797300"/>
            <a:ext cx="2593614" cy="180975"/>
            <a:chOff x="5152445" y="3963401"/>
            <a:chExt cx="2593614" cy="181250"/>
          </a:xfrm>
        </p:grpSpPr>
        <p:sp>
          <p:nvSpPr>
            <p:cNvPr id="234" name="TextBox 233">
              <a:extLst>
                <a:ext uri="{FF2B5EF4-FFF2-40B4-BE49-F238E27FC236}">
                  <a16:creationId xmlns:a16="http://schemas.microsoft.com/office/drawing/2014/main" id="{A650E0C4-F29A-D156-3F96-16DA13B546D2}"/>
                </a:ext>
              </a:extLst>
            </p:cNvPr>
            <p:cNvSpPr txBox="1">
              <a:spLocks/>
            </p:cNvSpPr>
            <p:nvPr/>
          </p:nvSpPr>
          <p:spPr>
            <a:xfrm>
              <a:off x="5501324" y="4006152"/>
              <a:ext cx="2244735"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6.9(5)(a) - “Planned” status, signed SGIA</a:t>
              </a:r>
              <a:endParaRPr lang="en-US" sz="900" i="1"/>
            </a:p>
          </p:txBody>
        </p:sp>
        <p:cxnSp>
          <p:nvCxnSpPr>
            <p:cNvPr id="313" name="Straight Connector 312">
              <a:extLst>
                <a:ext uri="{FF2B5EF4-FFF2-40B4-BE49-F238E27FC236}">
                  <a16:creationId xmlns:a16="http://schemas.microsoft.com/office/drawing/2014/main" id="{13FB74A3-16A9-0AFC-D3DA-160E1867CE72}"/>
                </a:ext>
              </a:extLst>
            </p:cNvPr>
            <p:cNvCxnSpPr>
              <a:cxnSpLocks/>
              <a:endCxn id="234" idx="1"/>
            </p:cNvCxnSpPr>
            <p:nvPr/>
          </p:nvCxnSpPr>
          <p:spPr>
            <a:xfrm>
              <a:off x="5152445" y="3963401"/>
              <a:ext cx="348879" cy="11200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38" name="Group 337">
            <a:extLst>
              <a:ext uri="{FF2B5EF4-FFF2-40B4-BE49-F238E27FC236}">
                <a16:creationId xmlns:a16="http://schemas.microsoft.com/office/drawing/2014/main" id="{3969DE3A-6C4E-7F7F-B25E-DD4669C1B6D9}"/>
              </a:ext>
            </a:extLst>
          </p:cNvPr>
          <p:cNvGrpSpPr/>
          <p:nvPr/>
        </p:nvGrpSpPr>
        <p:grpSpPr>
          <a:xfrm>
            <a:off x="5193541" y="3562350"/>
            <a:ext cx="2593614" cy="184150"/>
            <a:chOff x="5152445" y="3769033"/>
            <a:chExt cx="2593614" cy="183382"/>
          </a:xfrm>
        </p:grpSpPr>
        <p:sp>
          <p:nvSpPr>
            <p:cNvPr id="258" name="TextBox 257">
              <a:extLst>
                <a:ext uri="{FF2B5EF4-FFF2-40B4-BE49-F238E27FC236}">
                  <a16:creationId xmlns:a16="http://schemas.microsoft.com/office/drawing/2014/main" id="{FE9A4FF8-9525-3174-DEC4-9BA5B72EBFDB}"/>
                </a:ext>
              </a:extLst>
            </p:cNvPr>
            <p:cNvSpPr txBox="1">
              <a:spLocks/>
            </p:cNvSpPr>
            <p:nvPr/>
          </p:nvSpPr>
          <p:spPr>
            <a:xfrm>
              <a:off x="5501324" y="3813916"/>
              <a:ext cx="2244735"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6.9(5)(b) - “Planned” status, completed FIS</a:t>
              </a:r>
              <a:endParaRPr lang="en-US" sz="900" i="1"/>
            </a:p>
          </p:txBody>
        </p:sp>
        <p:cxnSp>
          <p:nvCxnSpPr>
            <p:cNvPr id="316" name="Straight Connector 315">
              <a:extLst>
                <a:ext uri="{FF2B5EF4-FFF2-40B4-BE49-F238E27FC236}">
                  <a16:creationId xmlns:a16="http://schemas.microsoft.com/office/drawing/2014/main" id="{A378408B-3DC6-C5E3-F6E4-40FDF9271A14}"/>
                </a:ext>
              </a:extLst>
            </p:cNvPr>
            <p:cNvCxnSpPr>
              <a:cxnSpLocks/>
              <a:endCxn id="258" idx="1"/>
            </p:cNvCxnSpPr>
            <p:nvPr/>
          </p:nvCxnSpPr>
          <p:spPr>
            <a:xfrm>
              <a:off x="5152445" y="3769033"/>
              <a:ext cx="348879" cy="1141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37" name="Group 336">
            <a:extLst>
              <a:ext uri="{FF2B5EF4-FFF2-40B4-BE49-F238E27FC236}">
                <a16:creationId xmlns:a16="http://schemas.microsoft.com/office/drawing/2014/main" id="{95B5A72E-891B-2910-E49D-BB1B5BBED55C}"/>
              </a:ext>
            </a:extLst>
          </p:cNvPr>
          <p:cNvGrpSpPr/>
          <p:nvPr/>
        </p:nvGrpSpPr>
        <p:grpSpPr>
          <a:xfrm>
            <a:off x="5193541" y="3294063"/>
            <a:ext cx="2593614" cy="277813"/>
            <a:chOff x="5152445" y="3483180"/>
            <a:chExt cx="2593614" cy="276999"/>
          </a:xfrm>
        </p:grpSpPr>
        <p:sp>
          <p:nvSpPr>
            <p:cNvPr id="259" name="TextBox 258">
              <a:extLst>
                <a:ext uri="{FF2B5EF4-FFF2-40B4-BE49-F238E27FC236}">
                  <a16:creationId xmlns:a16="http://schemas.microsoft.com/office/drawing/2014/main" id="{91454D4F-DF06-E679-93CC-C570A071441B}"/>
                </a:ext>
              </a:extLst>
            </p:cNvPr>
            <p:cNvSpPr txBox="1">
              <a:spLocks/>
            </p:cNvSpPr>
            <p:nvPr/>
          </p:nvSpPr>
          <p:spPr>
            <a:xfrm>
              <a:off x="5501324" y="3483180"/>
              <a:ext cx="2244735" cy="2769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6.9(5)(c)(</a:t>
              </a:r>
              <a:r>
                <a:rPr lang="en-US" altLang="en-US" sz="900" i="1" err="1"/>
                <a:t>i</a:t>
              </a:r>
              <a:r>
                <a:rPr lang="en-US" altLang="en-US" sz="900" i="1"/>
                <a:t>) - “Planned” status, started FIS – completed steady state and stability studies</a:t>
              </a:r>
              <a:endParaRPr lang="en-US" sz="900" i="1"/>
            </a:p>
          </p:txBody>
        </p:sp>
        <p:cxnSp>
          <p:nvCxnSpPr>
            <p:cNvPr id="319" name="Straight Connector 318">
              <a:extLst>
                <a:ext uri="{FF2B5EF4-FFF2-40B4-BE49-F238E27FC236}">
                  <a16:creationId xmlns:a16="http://schemas.microsoft.com/office/drawing/2014/main" id="{956D9D1B-1626-318D-05C9-0A65F1CD9C1E}"/>
                </a:ext>
              </a:extLst>
            </p:cNvPr>
            <p:cNvCxnSpPr>
              <a:cxnSpLocks/>
              <a:stCxn id="259" idx="1"/>
            </p:cNvCxnSpPr>
            <p:nvPr/>
          </p:nvCxnSpPr>
          <p:spPr>
            <a:xfrm flipH="1" flipV="1">
              <a:off x="5152445" y="3615719"/>
              <a:ext cx="348879" cy="5961"/>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0" name="Group 39">
            <a:extLst>
              <a:ext uri="{FF2B5EF4-FFF2-40B4-BE49-F238E27FC236}">
                <a16:creationId xmlns:a16="http://schemas.microsoft.com/office/drawing/2014/main" id="{87612322-D066-4E0A-EECA-E2B5B6EBE454}"/>
              </a:ext>
            </a:extLst>
          </p:cNvPr>
          <p:cNvGrpSpPr/>
          <p:nvPr/>
        </p:nvGrpSpPr>
        <p:grpSpPr>
          <a:xfrm>
            <a:off x="5193541" y="4999038"/>
            <a:ext cx="2593614" cy="138113"/>
            <a:chOff x="5152445" y="4979988"/>
            <a:chExt cx="2593614" cy="138113"/>
          </a:xfrm>
        </p:grpSpPr>
        <p:sp>
          <p:nvSpPr>
            <p:cNvPr id="232" name="TextBox 231">
              <a:extLst>
                <a:ext uri="{FF2B5EF4-FFF2-40B4-BE49-F238E27FC236}">
                  <a16:creationId xmlns:a16="http://schemas.microsoft.com/office/drawing/2014/main" id="{AA8759D4-3A70-FFA6-23B5-124B7972660C}"/>
                </a:ext>
              </a:extLst>
            </p:cNvPr>
            <p:cNvSpPr txBox="1">
              <a:spLocks/>
            </p:cNvSpPr>
            <p:nvPr/>
          </p:nvSpPr>
          <p:spPr>
            <a:xfrm>
              <a:off x="5501324" y="4979988"/>
              <a:ext cx="2244735" cy="13811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Operational</a:t>
              </a:r>
              <a:endParaRPr lang="en-US" sz="900" i="1"/>
            </a:p>
          </p:txBody>
        </p:sp>
        <p:cxnSp>
          <p:nvCxnSpPr>
            <p:cNvPr id="331" name="Straight Connector 330">
              <a:extLst>
                <a:ext uri="{FF2B5EF4-FFF2-40B4-BE49-F238E27FC236}">
                  <a16:creationId xmlns:a16="http://schemas.microsoft.com/office/drawing/2014/main" id="{7F2D1644-34EC-4665-EF5A-326E1AED10AE}"/>
                </a:ext>
              </a:extLst>
            </p:cNvPr>
            <p:cNvCxnSpPr>
              <a:cxnSpLocks/>
            </p:cNvCxnSpPr>
            <p:nvPr/>
          </p:nvCxnSpPr>
          <p:spPr>
            <a:xfrm>
              <a:off x="5152445" y="5049044"/>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35" name="Group 334">
            <a:extLst>
              <a:ext uri="{FF2B5EF4-FFF2-40B4-BE49-F238E27FC236}">
                <a16:creationId xmlns:a16="http://schemas.microsoft.com/office/drawing/2014/main" id="{57A126B9-1BB5-5856-105B-42C43218DA49}"/>
              </a:ext>
            </a:extLst>
          </p:cNvPr>
          <p:cNvGrpSpPr/>
          <p:nvPr/>
        </p:nvGrpSpPr>
        <p:grpSpPr>
          <a:xfrm>
            <a:off x="5193541" y="2439988"/>
            <a:ext cx="2593614" cy="138113"/>
            <a:chOff x="5152445" y="2658792"/>
            <a:chExt cx="2593614" cy="138499"/>
          </a:xfrm>
        </p:grpSpPr>
        <p:sp>
          <p:nvSpPr>
            <p:cNvPr id="295" name="TextBox 294">
              <a:extLst>
                <a:ext uri="{FF2B5EF4-FFF2-40B4-BE49-F238E27FC236}">
                  <a16:creationId xmlns:a16="http://schemas.microsoft.com/office/drawing/2014/main" id="{053A1DFF-4AC7-EC0D-EF0C-C390C361CC10}"/>
                </a:ext>
              </a:extLst>
            </p:cNvPr>
            <p:cNvSpPr txBox="1">
              <a:spLocks/>
            </p:cNvSpPr>
            <p:nvPr/>
          </p:nvSpPr>
          <p:spPr>
            <a:xfrm>
              <a:off x="5501324" y="2658792"/>
              <a:ext cx="2244735"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dirty="0"/>
                <a:t>6.9(5)(c)(iii) - “Planned” status, started FIS</a:t>
              </a:r>
              <a:endParaRPr lang="en-US" sz="900" i="1" dirty="0"/>
            </a:p>
          </p:txBody>
        </p:sp>
        <p:cxnSp>
          <p:nvCxnSpPr>
            <p:cNvPr id="332" name="Straight Connector 331">
              <a:extLst>
                <a:ext uri="{FF2B5EF4-FFF2-40B4-BE49-F238E27FC236}">
                  <a16:creationId xmlns:a16="http://schemas.microsoft.com/office/drawing/2014/main" id="{B804F190-34B2-31E2-D8CD-C3C882BD148B}"/>
                </a:ext>
              </a:extLst>
            </p:cNvPr>
            <p:cNvCxnSpPr>
              <a:cxnSpLocks/>
            </p:cNvCxnSpPr>
            <p:nvPr/>
          </p:nvCxnSpPr>
          <p:spPr>
            <a:xfrm>
              <a:off x="5152445" y="2728041"/>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81" name="Group 1080">
            <a:extLst>
              <a:ext uri="{FF2B5EF4-FFF2-40B4-BE49-F238E27FC236}">
                <a16:creationId xmlns:a16="http://schemas.microsoft.com/office/drawing/2014/main" id="{871B0210-E98D-EBCB-648F-CD25C60D0A1A}"/>
              </a:ext>
            </a:extLst>
          </p:cNvPr>
          <p:cNvGrpSpPr/>
          <p:nvPr/>
        </p:nvGrpSpPr>
        <p:grpSpPr>
          <a:xfrm>
            <a:off x="5193541" y="1779588"/>
            <a:ext cx="2593614" cy="277813"/>
            <a:chOff x="5152445" y="2254250"/>
            <a:chExt cx="2593614" cy="277813"/>
          </a:xfrm>
        </p:grpSpPr>
        <p:sp>
          <p:nvSpPr>
            <p:cNvPr id="261" name="TextBox 260">
              <a:extLst>
                <a:ext uri="{FF2B5EF4-FFF2-40B4-BE49-F238E27FC236}">
                  <a16:creationId xmlns:a16="http://schemas.microsoft.com/office/drawing/2014/main" id="{218C484B-E09E-6DCC-5CC5-41DB2FE6B4E8}"/>
                </a:ext>
              </a:extLst>
            </p:cNvPr>
            <p:cNvSpPr txBox="1">
              <a:spLocks/>
            </p:cNvSpPr>
            <p:nvPr/>
          </p:nvSpPr>
          <p:spPr>
            <a:xfrm>
              <a:off x="5501324" y="2254250"/>
              <a:ext cx="2244735" cy="27781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Bef>
                  <a:spcPts val="300"/>
                </a:spcBef>
                <a:spcAft>
                  <a:spcPts val="300"/>
                </a:spcAft>
              </a:pPr>
              <a:r>
                <a:rPr lang="en-US" altLang="en-US" sz="900" i="1"/>
                <a:t>6.9(5)(d) - “Inactive” status with completed FIS stability study</a:t>
              </a:r>
              <a:endParaRPr lang="en-US" sz="900" i="1"/>
            </a:p>
          </p:txBody>
        </p:sp>
        <p:cxnSp>
          <p:nvCxnSpPr>
            <p:cNvPr id="333" name="Straight Connector 332">
              <a:extLst>
                <a:ext uri="{FF2B5EF4-FFF2-40B4-BE49-F238E27FC236}">
                  <a16:creationId xmlns:a16="http://schemas.microsoft.com/office/drawing/2014/main" id="{BD46D26F-45D4-F821-94A0-A5129BF11FBC}"/>
                </a:ext>
              </a:extLst>
            </p:cNvPr>
            <p:cNvCxnSpPr>
              <a:cxnSpLocks/>
            </p:cNvCxnSpPr>
            <p:nvPr/>
          </p:nvCxnSpPr>
          <p:spPr>
            <a:xfrm>
              <a:off x="5152445" y="2393156"/>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3" name="Group 42">
            <a:extLst>
              <a:ext uri="{FF2B5EF4-FFF2-40B4-BE49-F238E27FC236}">
                <a16:creationId xmlns:a16="http://schemas.microsoft.com/office/drawing/2014/main" id="{4DFE0DCD-D4FD-3500-9FC8-EC719B554140}"/>
              </a:ext>
            </a:extLst>
          </p:cNvPr>
          <p:cNvGrpSpPr/>
          <p:nvPr/>
        </p:nvGrpSpPr>
        <p:grpSpPr>
          <a:xfrm>
            <a:off x="1256636" y="4916488"/>
            <a:ext cx="1498627" cy="138113"/>
            <a:chOff x="1256636" y="4949166"/>
            <a:chExt cx="1498627" cy="138113"/>
          </a:xfrm>
        </p:grpSpPr>
        <p:sp>
          <p:nvSpPr>
            <p:cNvPr id="431" name="TextBox 430">
              <a:extLst>
                <a:ext uri="{FF2B5EF4-FFF2-40B4-BE49-F238E27FC236}">
                  <a16:creationId xmlns:a16="http://schemas.microsoft.com/office/drawing/2014/main" id="{C7882093-9CA7-DEA1-4336-541529F06B35}"/>
                </a:ext>
              </a:extLst>
            </p:cNvPr>
            <p:cNvSpPr txBox="1">
              <a:spLocks/>
            </p:cNvSpPr>
            <p:nvPr/>
          </p:nvSpPr>
          <p:spPr>
            <a:xfrm>
              <a:off x="1256636" y="4949166"/>
              <a:ext cx="1047186" cy="138113"/>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altLang="en-US" sz="900" i="1" dirty="0"/>
                <a:t>Base Forecast</a:t>
              </a:r>
              <a:endParaRPr lang="en-US" sz="900" i="1" dirty="0"/>
            </a:p>
          </p:txBody>
        </p:sp>
        <p:cxnSp>
          <p:nvCxnSpPr>
            <p:cNvPr id="1032" name="Straight Connector 1031">
              <a:extLst>
                <a:ext uri="{FF2B5EF4-FFF2-40B4-BE49-F238E27FC236}">
                  <a16:creationId xmlns:a16="http://schemas.microsoft.com/office/drawing/2014/main" id="{6827483A-10D0-8BEB-FBB4-80BE0AD68E6A}"/>
                </a:ext>
              </a:extLst>
            </p:cNvPr>
            <p:cNvCxnSpPr>
              <a:cxnSpLocks/>
            </p:cNvCxnSpPr>
            <p:nvPr/>
          </p:nvCxnSpPr>
          <p:spPr>
            <a:xfrm>
              <a:off x="2406384" y="5018222"/>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2" name="Group 41">
            <a:extLst>
              <a:ext uri="{FF2B5EF4-FFF2-40B4-BE49-F238E27FC236}">
                <a16:creationId xmlns:a16="http://schemas.microsoft.com/office/drawing/2014/main" id="{616E0105-F7CC-0F82-1AC6-D5BD9575460C}"/>
              </a:ext>
            </a:extLst>
          </p:cNvPr>
          <p:cNvGrpSpPr/>
          <p:nvPr/>
        </p:nvGrpSpPr>
        <p:grpSpPr>
          <a:xfrm>
            <a:off x="1256636" y="4137025"/>
            <a:ext cx="1498627" cy="138113"/>
            <a:chOff x="1256636" y="4137616"/>
            <a:chExt cx="1498627" cy="138499"/>
          </a:xfrm>
        </p:grpSpPr>
        <p:sp>
          <p:nvSpPr>
            <p:cNvPr id="447" name="TextBox 446">
              <a:extLst>
                <a:ext uri="{FF2B5EF4-FFF2-40B4-BE49-F238E27FC236}">
                  <a16:creationId xmlns:a16="http://schemas.microsoft.com/office/drawing/2014/main" id="{DE5EB2ED-5DE7-161F-027C-66CAB3C54DC4}"/>
                </a:ext>
              </a:extLst>
            </p:cNvPr>
            <p:cNvSpPr txBox="1">
              <a:spLocks/>
            </p:cNvSpPr>
            <p:nvPr/>
          </p:nvSpPr>
          <p:spPr>
            <a:xfrm>
              <a:off x="1256636" y="4137616"/>
              <a:ext cx="1047186"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sz="900" i="1"/>
                <a:t>Medium TSP Loads</a:t>
              </a:r>
            </a:p>
          </p:txBody>
        </p:sp>
        <p:cxnSp>
          <p:nvCxnSpPr>
            <p:cNvPr id="1034" name="Straight Connector 1033">
              <a:extLst>
                <a:ext uri="{FF2B5EF4-FFF2-40B4-BE49-F238E27FC236}">
                  <a16:creationId xmlns:a16="http://schemas.microsoft.com/office/drawing/2014/main" id="{57182837-68BC-16C0-7E1D-2C88EBD21E01}"/>
                </a:ext>
              </a:extLst>
            </p:cNvPr>
            <p:cNvCxnSpPr>
              <a:cxnSpLocks/>
            </p:cNvCxnSpPr>
            <p:nvPr/>
          </p:nvCxnSpPr>
          <p:spPr>
            <a:xfrm>
              <a:off x="2406384" y="4206865"/>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0" name="Group 19">
            <a:extLst>
              <a:ext uri="{FF2B5EF4-FFF2-40B4-BE49-F238E27FC236}">
                <a16:creationId xmlns:a16="http://schemas.microsoft.com/office/drawing/2014/main" id="{D2DADCF9-DAAE-01BF-B2E7-150C30945283}"/>
              </a:ext>
            </a:extLst>
          </p:cNvPr>
          <p:cNvGrpSpPr/>
          <p:nvPr/>
        </p:nvGrpSpPr>
        <p:grpSpPr>
          <a:xfrm>
            <a:off x="1256636" y="3309940"/>
            <a:ext cx="1498627" cy="692497"/>
            <a:chOff x="1256636" y="3715507"/>
            <a:chExt cx="1498627" cy="694437"/>
          </a:xfrm>
        </p:grpSpPr>
        <p:sp>
          <p:nvSpPr>
            <p:cNvPr id="1024" name="TextBox 1023">
              <a:extLst>
                <a:ext uri="{FF2B5EF4-FFF2-40B4-BE49-F238E27FC236}">
                  <a16:creationId xmlns:a16="http://schemas.microsoft.com/office/drawing/2014/main" id="{22EA8205-DF00-73A3-4E41-6F835840D640}"/>
                </a:ext>
              </a:extLst>
            </p:cNvPr>
            <p:cNvSpPr txBox="1">
              <a:spLocks/>
            </p:cNvSpPr>
            <p:nvPr/>
          </p:nvSpPr>
          <p:spPr>
            <a:xfrm>
              <a:off x="1256636" y="3715507"/>
              <a:ext cx="1047186" cy="694437"/>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sz="900" i="1" dirty="0"/>
                <a:t>Batch Zero – Base and Studied Load (Eligible based on validated study as of 5/12/26)</a:t>
              </a:r>
            </a:p>
          </p:txBody>
        </p:sp>
        <p:cxnSp>
          <p:nvCxnSpPr>
            <p:cNvPr id="1035" name="Straight Connector 1034">
              <a:extLst>
                <a:ext uri="{FF2B5EF4-FFF2-40B4-BE49-F238E27FC236}">
                  <a16:creationId xmlns:a16="http://schemas.microsoft.com/office/drawing/2014/main" id="{A2F2E2DE-142F-5626-006D-EBCFEA00519E}"/>
                </a:ext>
              </a:extLst>
            </p:cNvPr>
            <p:cNvCxnSpPr>
              <a:cxnSpLocks/>
            </p:cNvCxnSpPr>
            <p:nvPr/>
          </p:nvCxnSpPr>
          <p:spPr>
            <a:xfrm>
              <a:off x="2406384" y="4025936"/>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4" name="Group 43">
            <a:extLst>
              <a:ext uri="{FF2B5EF4-FFF2-40B4-BE49-F238E27FC236}">
                <a16:creationId xmlns:a16="http://schemas.microsoft.com/office/drawing/2014/main" id="{9DF6DE2B-60A0-46A9-08B1-8472B2348122}"/>
              </a:ext>
            </a:extLst>
          </p:cNvPr>
          <p:cNvGrpSpPr/>
          <p:nvPr/>
        </p:nvGrpSpPr>
        <p:grpSpPr>
          <a:xfrm>
            <a:off x="1256636" y="2922588"/>
            <a:ext cx="1498627" cy="277813"/>
            <a:chOff x="1256636" y="2862522"/>
            <a:chExt cx="1498627" cy="276999"/>
          </a:xfrm>
        </p:grpSpPr>
        <p:sp>
          <p:nvSpPr>
            <p:cNvPr id="1027" name="TextBox 1026">
              <a:extLst>
                <a:ext uri="{FF2B5EF4-FFF2-40B4-BE49-F238E27FC236}">
                  <a16:creationId xmlns:a16="http://schemas.microsoft.com/office/drawing/2014/main" id="{2E6F779D-1E30-A7D6-8BAF-2B81FDB52C97}"/>
                </a:ext>
              </a:extLst>
            </p:cNvPr>
            <p:cNvSpPr txBox="1">
              <a:spLocks/>
            </p:cNvSpPr>
            <p:nvPr/>
          </p:nvSpPr>
          <p:spPr>
            <a:xfrm>
              <a:off x="1256636" y="2862522"/>
              <a:ext cx="1047186" cy="2769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sz="900" i="1" dirty="0"/>
                <a:t>Permian Basin Plan Load</a:t>
              </a:r>
              <a:r>
                <a:rPr lang="en-US" sz="900" i="1" baseline="30000" dirty="0"/>
                <a:t>3</a:t>
              </a:r>
              <a:endParaRPr lang="en-US" sz="900" i="1" dirty="0"/>
            </a:p>
          </p:txBody>
        </p:sp>
        <p:cxnSp>
          <p:nvCxnSpPr>
            <p:cNvPr id="1037" name="Straight Connector 1036">
              <a:extLst>
                <a:ext uri="{FF2B5EF4-FFF2-40B4-BE49-F238E27FC236}">
                  <a16:creationId xmlns:a16="http://schemas.microsoft.com/office/drawing/2014/main" id="{16D637D0-6E39-1F70-031C-6247DBD23471}"/>
                </a:ext>
              </a:extLst>
            </p:cNvPr>
            <p:cNvCxnSpPr>
              <a:cxnSpLocks/>
            </p:cNvCxnSpPr>
            <p:nvPr/>
          </p:nvCxnSpPr>
          <p:spPr>
            <a:xfrm>
              <a:off x="2406384" y="3001021"/>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5" name="Group 44">
            <a:extLst>
              <a:ext uri="{FF2B5EF4-FFF2-40B4-BE49-F238E27FC236}">
                <a16:creationId xmlns:a16="http://schemas.microsoft.com/office/drawing/2014/main" id="{452A1DE8-A76B-556C-8E10-65E1BE5E31A1}"/>
              </a:ext>
            </a:extLst>
          </p:cNvPr>
          <p:cNvGrpSpPr/>
          <p:nvPr/>
        </p:nvGrpSpPr>
        <p:grpSpPr>
          <a:xfrm>
            <a:off x="1256636" y="2706688"/>
            <a:ext cx="1498627" cy="138113"/>
            <a:chOff x="1256636" y="2625768"/>
            <a:chExt cx="1498627" cy="138499"/>
          </a:xfrm>
        </p:grpSpPr>
        <p:sp>
          <p:nvSpPr>
            <p:cNvPr id="1029" name="TextBox 1028">
              <a:extLst>
                <a:ext uri="{FF2B5EF4-FFF2-40B4-BE49-F238E27FC236}">
                  <a16:creationId xmlns:a16="http://schemas.microsoft.com/office/drawing/2014/main" id="{F263A256-0009-7616-B4B6-6155A6467B1E}"/>
                </a:ext>
              </a:extLst>
            </p:cNvPr>
            <p:cNvSpPr txBox="1">
              <a:spLocks/>
            </p:cNvSpPr>
            <p:nvPr/>
          </p:nvSpPr>
          <p:spPr>
            <a:xfrm>
              <a:off x="1256636" y="2625768"/>
              <a:ext cx="1047186" cy="138499"/>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sz="900" i="1" dirty="0"/>
                <a:t>RPG Large Load</a:t>
              </a:r>
              <a:r>
                <a:rPr lang="en-US" sz="900" i="1" baseline="30000" dirty="0"/>
                <a:t>3</a:t>
              </a:r>
            </a:p>
          </p:txBody>
        </p:sp>
        <p:cxnSp>
          <p:nvCxnSpPr>
            <p:cNvPr id="1038" name="Straight Connector 1037">
              <a:extLst>
                <a:ext uri="{FF2B5EF4-FFF2-40B4-BE49-F238E27FC236}">
                  <a16:creationId xmlns:a16="http://schemas.microsoft.com/office/drawing/2014/main" id="{A7338F22-3851-D151-DFBB-312F1713CCCF}"/>
                </a:ext>
              </a:extLst>
            </p:cNvPr>
            <p:cNvCxnSpPr>
              <a:cxnSpLocks/>
            </p:cNvCxnSpPr>
            <p:nvPr/>
          </p:nvCxnSpPr>
          <p:spPr>
            <a:xfrm>
              <a:off x="2406384" y="2695017"/>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1" name="Group 40">
            <a:extLst>
              <a:ext uri="{FF2B5EF4-FFF2-40B4-BE49-F238E27FC236}">
                <a16:creationId xmlns:a16="http://schemas.microsoft.com/office/drawing/2014/main" id="{8D24DA6C-3736-7EDB-532E-070116F7D847}"/>
              </a:ext>
            </a:extLst>
          </p:cNvPr>
          <p:cNvGrpSpPr/>
          <p:nvPr/>
        </p:nvGrpSpPr>
        <p:grpSpPr>
          <a:xfrm>
            <a:off x="1256636" y="2203451"/>
            <a:ext cx="1498627" cy="276999"/>
            <a:chOff x="1256636" y="2039702"/>
            <a:chExt cx="1498627" cy="277775"/>
          </a:xfrm>
        </p:grpSpPr>
        <p:sp>
          <p:nvSpPr>
            <p:cNvPr id="1030" name="TextBox 1029">
              <a:extLst>
                <a:ext uri="{FF2B5EF4-FFF2-40B4-BE49-F238E27FC236}">
                  <a16:creationId xmlns:a16="http://schemas.microsoft.com/office/drawing/2014/main" id="{858B1085-D02E-19A9-EC8F-66AE926F602C}"/>
                </a:ext>
              </a:extLst>
            </p:cNvPr>
            <p:cNvSpPr txBox="1">
              <a:spLocks/>
            </p:cNvSpPr>
            <p:nvPr/>
          </p:nvSpPr>
          <p:spPr>
            <a:xfrm>
              <a:off x="1256636" y="2039702"/>
              <a:ext cx="1047186" cy="277775"/>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Bef>
                  <a:spcPts val="300"/>
                </a:spcBef>
                <a:spcAft>
                  <a:spcPts val="300"/>
                </a:spcAft>
              </a:pPr>
              <a:r>
                <a:rPr lang="en-US" sz="900" i="1" dirty="0"/>
                <a:t>AEP Comments Load</a:t>
              </a:r>
            </a:p>
          </p:txBody>
        </p:sp>
        <p:cxnSp>
          <p:nvCxnSpPr>
            <p:cNvPr id="1039" name="Straight Connector 1038">
              <a:extLst>
                <a:ext uri="{FF2B5EF4-FFF2-40B4-BE49-F238E27FC236}">
                  <a16:creationId xmlns:a16="http://schemas.microsoft.com/office/drawing/2014/main" id="{A42FA4E3-E7B7-86D5-340F-2BFA8F61E619}"/>
                </a:ext>
              </a:extLst>
            </p:cNvPr>
            <p:cNvCxnSpPr>
              <a:cxnSpLocks/>
            </p:cNvCxnSpPr>
            <p:nvPr/>
          </p:nvCxnSpPr>
          <p:spPr>
            <a:xfrm>
              <a:off x="2406384" y="2178201"/>
              <a:ext cx="348879"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061" name="ThreeChevronBlue 7">
            <a:extLst>
              <a:ext uri="{FF2B5EF4-FFF2-40B4-BE49-F238E27FC236}">
                <a16:creationId xmlns:a16="http://schemas.microsoft.com/office/drawing/2014/main" id="{52CBAD1E-F4C8-0A0A-DE83-E3162438B6DB}"/>
              </a:ext>
            </a:extLst>
          </p:cNvPr>
          <p:cNvGrpSpPr>
            <a:grpSpLocks noChangeAspect="1"/>
          </p:cNvGrpSpPr>
          <p:nvPr>
            <p:custDataLst>
              <p:tags r:id="rId21"/>
            </p:custDataLst>
          </p:nvPr>
        </p:nvGrpSpPr>
        <p:grpSpPr>
          <a:xfrm>
            <a:off x="7880607" y="1435100"/>
            <a:ext cx="327025" cy="327025"/>
            <a:chOff x="1016000" y="1016000"/>
            <a:chExt cx="396228" cy="396228"/>
          </a:xfrm>
        </p:grpSpPr>
        <p:sp>
          <p:nvSpPr>
            <p:cNvPr id="1062" name="Oval 1061">
              <a:extLst>
                <a:ext uri="{FF2B5EF4-FFF2-40B4-BE49-F238E27FC236}">
                  <a16:creationId xmlns:a16="http://schemas.microsoft.com/office/drawing/2014/main" id="{06A47A50-8558-A841-B26E-EEF2891DA6BF}"/>
                </a:ext>
              </a:extLst>
            </p:cNvPr>
            <p:cNvSpPr/>
            <p:nvPr/>
          </p:nvSpPr>
          <p:spPr>
            <a:xfrm>
              <a:off x="1016000" y="1016000"/>
              <a:ext cx="396228" cy="396228"/>
            </a:xfrm>
            <a:prstGeom prst="ellipse">
              <a:avLst/>
            </a:prstGeom>
            <a:solidFill>
              <a:srgbClr val="00829B"/>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US" sz="1600" err="1">
                <a:solidFill>
                  <a:schemeClr val="bg1"/>
                </a:solidFill>
              </a:endParaRPr>
            </a:p>
          </p:txBody>
        </p:sp>
        <p:pic>
          <p:nvPicPr>
            <p:cNvPr id="1063" name="Graphic 1062">
              <a:extLst>
                <a:ext uri="{FF2B5EF4-FFF2-40B4-BE49-F238E27FC236}">
                  <a16:creationId xmlns:a16="http://schemas.microsoft.com/office/drawing/2014/main" id="{425B744A-90C5-B23A-4882-CA3457CDC3F7}"/>
                </a:ext>
              </a:extLst>
            </p:cNvPr>
            <p:cNvPicPr>
              <a:picLocks noChangeAspect="1"/>
            </p:cNvPicPr>
            <p:nvPr/>
          </p:nvPicPr>
          <p:blipFill>
            <a:blip>
              <a:extLst>
                <a:ext uri="{96DAC541-7B7A-43D3-8B79-37D633B846F1}">
                  <asvg:svgBlip xmlns:asvg="http://schemas.microsoft.com/office/drawing/2016/SVG/main" r:embed="rId28"/>
                </a:ext>
              </a:extLst>
            </a:blip>
            <a:stretch>
              <a:fillRect/>
            </a:stretch>
          </p:blipFill>
          <p:spPr>
            <a:xfrm>
              <a:off x="1023614" y="1023614"/>
              <a:ext cx="381000" cy="381000"/>
            </a:xfrm>
            <a:prstGeom prst="rect">
              <a:avLst/>
            </a:prstGeom>
          </p:spPr>
        </p:pic>
      </p:grpSp>
      <p:sp>
        <p:nvSpPr>
          <p:cNvPr id="1065" name="TextBox 1064">
            <a:extLst>
              <a:ext uri="{FF2B5EF4-FFF2-40B4-BE49-F238E27FC236}">
                <a16:creationId xmlns:a16="http://schemas.microsoft.com/office/drawing/2014/main" id="{3A119D48-DA38-7B19-1B3B-62F14CE77338}"/>
              </a:ext>
            </a:extLst>
          </p:cNvPr>
          <p:cNvSpPr txBox="1">
            <a:spLocks/>
          </p:cNvSpPr>
          <p:nvPr/>
        </p:nvSpPr>
        <p:spPr>
          <a:xfrm>
            <a:off x="1256636" y="1085850"/>
            <a:ext cx="1639509" cy="169863"/>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100" b="1" u="sng">
                <a:solidFill>
                  <a:srgbClr val="FF0000"/>
                </a:solidFill>
              </a:rPr>
              <a:t>HIGHLY PRELIMINARY</a:t>
            </a:r>
            <a:endParaRPr lang="en-US" sz="1100" u="sng">
              <a:solidFill>
                <a:srgbClr val="FF0000"/>
              </a:solidFill>
            </a:endParaRPr>
          </a:p>
        </p:txBody>
      </p:sp>
    </p:spTree>
    <p:extLst>
      <p:ext uri="{BB962C8B-B14F-4D97-AF65-F5344CB8AC3E}">
        <p14:creationId xmlns:p14="http://schemas.microsoft.com/office/powerpoint/2010/main" val="3427494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9B4ED-770A-303E-79C2-9180726AF0DB}"/>
              </a:ext>
            </a:extLst>
          </p:cNvPr>
          <p:cNvSpPr>
            <a:spLocks noGrp="1"/>
          </p:cNvSpPr>
          <p:nvPr>
            <p:ph type="title"/>
          </p:nvPr>
        </p:nvSpPr>
        <p:spPr/>
        <p:txBody>
          <a:bodyPr/>
          <a:lstStyle/>
          <a:p>
            <a:r>
              <a:rPr lang="en-US" dirty="0"/>
              <a:t>Background on study validity check</a:t>
            </a:r>
          </a:p>
        </p:txBody>
      </p:sp>
      <p:sp>
        <p:nvSpPr>
          <p:cNvPr id="3" name="Text Placeholder 2">
            <a:extLst>
              <a:ext uri="{FF2B5EF4-FFF2-40B4-BE49-F238E27FC236}">
                <a16:creationId xmlns:a16="http://schemas.microsoft.com/office/drawing/2014/main" id="{31B76499-459A-9268-A39D-441D5C3CBD75}"/>
              </a:ext>
            </a:extLst>
          </p:cNvPr>
          <p:cNvSpPr>
            <a:spLocks noGrp="1"/>
          </p:cNvSpPr>
          <p:nvPr>
            <p:ph type="body" sz="quarter" idx="16"/>
          </p:nvPr>
        </p:nvSpPr>
        <p:spPr>
          <a:xfrm>
            <a:off x="470886" y="1240091"/>
            <a:ext cx="11187714" cy="4747753"/>
          </a:xfrm>
        </p:spPr>
        <p:txBody>
          <a:bodyPr/>
          <a:lstStyle/>
          <a:p>
            <a:pPr marL="285750" indent="-285750">
              <a:buFont typeface="Arial" panose="020B0604020202020204" pitchFamily="34" charset="0"/>
              <a:buChar char="•"/>
            </a:pPr>
            <a:r>
              <a:rPr lang="en-US" sz="1800" dirty="0"/>
              <a:t>Prior to the implementation of PGRR115 on December 15, 2025: </a:t>
            </a:r>
          </a:p>
          <a:p>
            <a:pPr marL="834390" lvl="1" indent="-285750"/>
            <a:r>
              <a:rPr lang="en-US" sz="1600" dirty="0"/>
              <a:t>Large Loads included in an RPG transmission project review could use those studies as their interconnection study for purposes of ERCOT’s FAC-002 compliance if their in-service date was more than 2 years in the future</a:t>
            </a:r>
          </a:p>
          <a:p>
            <a:pPr marL="834390" lvl="1" indent="-285750"/>
            <a:r>
              <a:rPr lang="en-US" sz="1600" dirty="0"/>
              <a:t>Large Loads were required to follow the Large Load Interconnection Study (LLIS) process if their in-service date was less than 2 years in the future and could optionally follow it if greater than 2 years</a:t>
            </a:r>
          </a:p>
          <a:p>
            <a:pPr marL="285750" indent="-285750">
              <a:buFont typeface="Arial" panose="020B0604020202020204" pitchFamily="34" charset="0"/>
              <a:buChar char="•"/>
            </a:pPr>
            <a:r>
              <a:rPr lang="en-US" sz="1800" dirty="0"/>
              <a:t>RPG Projects submitted before April 1, 2026 used the Protocol defined substantiated load process.  Each TSP would notify ERCOT via the RPG comment process of load that should be added and why</a:t>
            </a:r>
          </a:p>
          <a:p>
            <a:pPr marL="285750" indent="-285750">
              <a:buFont typeface="Arial" panose="020B0604020202020204" pitchFamily="34" charset="0"/>
              <a:buChar char="•"/>
            </a:pPr>
            <a:r>
              <a:rPr lang="en-US" sz="1800" dirty="0"/>
              <a:t>ERCOT must ensure that Large Loads categorized as </a:t>
            </a:r>
            <a:r>
              <a:rPr lang="en-US" sz="1800" b="1" dirty="0"/>
              <a:t>base load </a:t>
            </a:r>
            <a:r>
              <a:rPr lang="en-US" sz="1800" dirty="0"/>
              <a:t>in Batch Zero have valid studies demonstrating that the subject load and all other base loads can be reliably served</a:t>
            </a:r>
          </a:p>
          <a:p>
            <a:pPr marL="285750" indent="-285750">
              <a:buFont typeface="Arial" panose="020B0604020202020204" pitchFamily="34" charset="0"/>
              <a:buChar char="•"/>
            </a:pPr>
            <a:r>
              <a:rPr lang="en-US" sz="1800" dirty="0"/>
              <a:t>If two or more Large Loads are not included in each other’s interconnection studies, ERCOT needs a way to rank the priority of those studies for purposes of Batch Zero</a:t>
            </a:r>
          </a:p>
          <a:p>
            <a:pPr marL="285750" indent="-285750">
              <a:buFont typeface="Arial" panose="020B0604020202020204" pitchFamily="34" charset="0"/>
              <a:buChar char="•"/>
            </a:pPr>
            <a:r>
              <a:rPr lang="en-US" sz="1800" dirty="0"/>
              <a:t>ERCOT’s proposal in PGRR145 is to use study completion date for that ranking, regardless of whether the study was completed through the RPG process or LLIS</a:t>
            </a:r>
          </a:p>
          <a:p>
            <a:pPr marL="285750" indent="-285750">
              <a:buFont typeface="Arial" panose="020B0604020202020204" pitchFamily="34" charset="0"/>
              <a:buChar char="•"/>
            </a:pPr>
            <a:r>
              <a:rPr lang="en-US" sz="1800" dirty="0"/>
              <a:t>Based on this ranking, ERCOT will do a study validity check to ensure reliability</a:t>
            </a:r>
          </a:p>
          <a:p>
            <a:pPr marL="834390" lvl="1" indent="-285750"/>
            <a:r>
              <a:rPr lang="en-US" sz="1600" dirty="0"/>
              <a:t>Loads that fail the validity check will be included in Batch Zero as </a:t>
            </a:r>
            <a:r>
              <a:rPr lang="en-US" sz="1600" b="1" dirty="0"/>
              <a:t>studied load</a:t>
            </a:r>
          </a:p>
          <a:p>
            <a:pPr lvl="1" indent="0">
              <a:buNone/>
            </a:pPr>
            <a:endParaRPr lang="en-US" sz="1600" dirty="0"/>
          </a:p>
          <a:p>
            <a:endParaRPr lang="en-US" sz="1800" dirty="0"/>
          </a:p>
        </p:txBody>
      </p:sp>
      <p:sp>
        <p:nvSpPr>
          <p:cNvPr id="4" name="Slide Number Placeholder 3">
            <a:extLst>
              <a:ext uri="{FF2B5EF4-FFF2-40B4-BE49-F238E27FC236}">
                <a16:creationId xmlns:a16="http://schemas.microsoft.com/office/drawing/2014/main" id="{47A0D5C8-2957-B9D4-CC42-E7BB784A032B}"/>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2452640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B2E46-E5CD-1965-D881-1349667D9D8F}"/>
            </a:ext>
          </a:extLst>
        </p:cNvPr>
        <p:cNvGrpSpPr/>
        <p:nvPr/>
      </p:nvGrpSpPr>
      <p:grpSpPr>
        <a:xfrm>
          <a:off x="0" y="0"/>
          <a:ext cx="0" cy="0"/>
          <a:chOff x="0" y="0"/>
          <a:chExt cx="0" cy="0"/>
        </a:xfrm>
      </p:grpSpPr>
      <p:graphicFrame>
        <p:nvGraphicFramePr>
          <p:cNvPr id="5" name="Object 2" hidden="1">
            <a:extLst>
              <a:ext uri="{FF2B5EF4-FFF2-40B4-BE49-F238E27FC236}">
                <a16:creationId xmlns:a16="http://schemas.microsoft.com/office/drawing/2014/main" id="{AB18C414-304C-5D30-153E-CCF5F57F4CD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5" name="Object 2" hidden="1">
                        <a:extLst>
                          <a:ext uri="{FF2B5EF4-FFF2-40B4-BE49-F238E27FC236}">
                            <a16:creationId xmlns:a16="http://schemas.microsoft.com/office/drawing/2014/main" id="{AB18C414-304C-5D30-153E-CCF5F57F4CDC}"/>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58121819-85B1-3EF0-ED67-A38D64DDCA4A}"/>
              </a:ext>
            </a:extLst>
          </p:cNvPr>
          <p:cNvSpPr>
            <a:spLocks noGrp="1"/>
          </p:cNvSpPr>
          <p:nvPr>
            <p:ph type="sldNum" sz="quarter" idx="12"/>
          </p:nvPr>
        </p:nvSpPr>
        <p:spPr/>
        <p:txBody>
          <a:bodyPr/>
          <a:lstStyle/>
          <a:p>
            <a:fld id="{BCDE79FB-97BA-492B-8D57-F1373F9ADA95}" type="slidenum">
              <a:rPr lang="en-US" smtClean="0"/>
              <a:t>6</a:t>
            </a:fld>
            <a:endParaRPr lang="en-US"/>
          </a:p>
        </p:txBody>
      </p:sp>
      <p:sp>
        <p:nvSpPr>
          <p:cNvPr id="6" name="TextBox 5">
            <a:extLst>
              <a:ext uri="{FF2B5EF4-FFF2-40B4-BE49-F238E27FC236}">
                <a16:creationId xmlns:a16="http://schemas.microsoft.com/office/drawing/2014/main" id="{71B6FFB7-C0C1-DB87-0272-78D96BFFF3D0}"/>
              </a:ext>
            </a:extLst>
          </p:cNvPr>
          <p:cNvSpPr txBox="1">
            <a:spLocks/>
          </p:cNvSpPr>
          <p:nvPr/>
        </p:nvSpPr>
        <p:spPr>
          <a:xfrm>
            <a:off x="7787079" y="1366206"/>
            <a:ext cx="4168739"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dirty="0"/>
              <a:t>Key takeaways</a:t>
            </a:r>
          </a:p>
        </p:txBody>
      </p:sp>
      <p:grpSp>
        <p:nvGrpSpPr>
          <p:cNvPr id="8" name="Group 7">
            <a:extLst>
              <a:ext uri="{FF2B5EF4-FFF2-40B4-BE49-F238E27FC236}">
                <a16:creationId xmlns:a16="http://schemas.microsoft.com/office/drawing/2014/main" id="{7F37001A-A33B-F447-D4D8-0D7DF0C7FDCF}"/>
              </a:ext>
            </a:extLst>
          </p:cNvPr>
          <p:cNvGrpSpPr/>
          <p:nvPr/>
        </p:nvGrpSpPr>
        <p:grpSpPr>
          <a:xfrm>
            <a:off x="306629" y="1371600"/>
            <a:ext cx="2802637" cy="256495"/>
            <a:chOff x="1257300" y="1665156"/>
            <a:chExt cx="2802637" cy="256495"/>
          </a:xfrm>
        </p:grpSpPr>
        <p:sp>
          <p:nvSpPr>
            <p:cNvPr id="9" name="TextBox 8">
              <a:extLst>
                <a:ext uri="{FF2B5EF4-FFF2-40B4-BE49-F238E27FC236}">
                  <a16:creationId xmlns:a16="http://schemas.microsoft.com/office/drawing/2014/main" id="{904ABB13-EAB3-61EC-3ADD-E9DEC3E7AD03}"/>
                </a:ext>
              </a:extLst>
            </p:cNvPr>
            <p:cNvSpPr txBox="1">
              <a:spLocks/>
            </p:cNvSpPr>
            <p:nvPr/>
          </p:nvSpPr>
          <p:spPr>
            <a:xfrm>
              <a:off x="1257300" y="1665156"/>
              <a:ext cx="2802637"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1400" b="1" dirty="0">
                  <a:solidFill>
                    <a:srgbClr val="00AEC7"/>
                  </a:solidFill>
                </a:rPr>
                <a:t>Current reviews are ongoing</a:t>
              </a:r>
              <a:endParaRPr lang="en-US" sz="1400" b="1" dirty="0"/>
            </a:p>
          </p:txBody>
        </p:sp>
        <p:cxnSp>
          <p:nvCxnSpPr>
            <p:cNvPr id="10" name="LineBasicDefault 7">
              <a:extLst>
                <a:ext uri="{FF2B5EF4-FFF2-40B4-BE49-F238E27FC236}">
                  <a16:creationId xmlns:a16="http://schemas.microsoft.com/office/drawing/2014/main" id="{6FDA23E1-6A7B-6EEE-0BD1-83D05B47BB5B}"/>
                </a:ext>
              </a:extLst>
            </p:cNvPr>
            <p:cNvCxnSpPr>
              <a:cxnSpLocks/>
            </p:cNvCxnSpPr>
            <p:nvPr>
              <p:custDataLst>
                <p:tags r:id="rId6"/>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5760D730-E87F-B80E-10FC-1010BA4AFF9F}"/>
              </a:ext>
            </a:extLst>
          </p:cNvPr>
          <p:cNvGrpSpPr/>
          <p:nvPr/>
        </p:nvGrpSpPr>
        <p:grpSpPr>
          <a:xfrm>
            <a:off x="4181969" y="1371600"/>
            <a:ext cx="2802637" cy="256495"/>
            <a:chOff x="1257300" y="1665156"/>
            <a:chExt cx="2802637" cy="256495"/>
          </a:xfrm>
        </p:grpSpPr>
        <p:sp>
          <p:nvSpPr>
            <p:cNvPr id="12" name="TextBox 11">
              <a:extLst>
                <a:ext uri="{FF2B5EF4-FFF2-40B4-BE49-F238E27FC236}">
                  <a16:creationId xmlns:a16="http://schemas.microsoft.com/office/drawing/2014/main" id="{35D154B1-63B4-A8DF-B417-7B6AA4671D81}"/>
                </a:ext>
              </a:extLst>
            </p:cNvPr>
            <p:cNvSpPr txBox="1">
              <a:spLocks/>
            </p:cNvSpPr>
            <p:nvPr/>
          </p:nvSpPr>
          <p:spPr>
            <a:xfrm>
              <a:off x="1257300" y="1665156"/>
              <a:ext cx="2802637"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sz="1400" b="1" dirty="0">
                  <a:solidFill>
                    <a:srgbClr val="00AEC7"/>
                  </a:solidFill>
                </a:rPr>
                <a:t>Change will require new checks</a:t>
              </a:r>
              <a:endParaRPr lang="en-US" sz="1400" b="1" dirty="0"/>
            </a:p>
          </p:txBody>
        </p:sp>
        <p:cxnSp>
          <p:nvCxnSpPr>
            <p:cNvPr id="26" name="LineBasicDefault 7">
              <a:extLst>
                <a:ext uri="{FF2B5EF4-FFF2-40B4-BE49-F238E27FC236}">
                  <a16:creationId xmlns:a16="http://schemas.microsoft.com/office/drawing/2014/main" id="{06F8A9A7-D8B4-57AC-CEFC-324AFB6FE91C}"/>
                </a:ext>
              </a:extLst>
            </p:cNvPr>
            <p:cNvCxnSpPr>
              <a:cxnSpLocks/>
            </p:cNvCxnSpPr>
            <p:nvPr>
              <p:custDataLst>
                <p:tags r:id="rId5"/>
              </p:custDataLst>
            </p:nvPr>
          </p:nvCxnSpPr>
          <p:spPr>
            <a:xfrm>
              <a:off x="1257300" y="1921651"/>
              <a:ext cx="2802637"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68" name="ChevronBlue 97">
            <a:extLst>
              <a:ext uri="{FF2B5EF4-FFF2-40B4-BE49-F238E27FC236}">
                <a16:creationId xmlns:a16="http://schemas.microsoft.com/office/drawing/2014/main" id="{D1AAC523-FDBE-8D75-2C27-DE48BA0B6BA4}"/>
              </a:ext>
            </a:extLst>
          </p:cNvPr>
          <p:cNvGrpSpPr>
            <a:grpSpLocks noChangeAspect="1"/>
          </p:cNvGrpSpPr>
          <p:nvPr>
            <p:custDataLst>
              <p:tags r:id="rId2"/>
            </p:custDataLst>
          </p:nvPr>
        </p:nvGrpSpPr>
        <p:grpSpPr>
          <a:xfrm>
            <a:off x="3492748" y="1443533"/>
            <a:ext cx="327461" cy="327461"/>
            <a:chOff x="1016000" y="1016000"/>
            <a:chExt cx="396228" cy="396228"/>
          </a:xfrm>
        </p:grpSpPr>
        <p:sp>
          <p:nvSpPr>
            <p:cNvPr id="72" name="Oval 71">
              <a:extLst>
                <a:ext uri="{FF2B5EF4-FFF2-40B4-BE49-F238E27FC236}">
                  <a16:creationId xmlns:a16="http://schemas.microsoft.com/office/drawing/2014/main" id="{B8A54F3C-15A5-7E42-9644-B410601FBA70}"/>
                </a:ext>
              </a:extLst>
            </p:cNvPr>
            <p:cNvSpPr/>
            <p:nvPr/>
          </p:nvSpPr>
          <p:spPr>
            <a:xfrm>
              <a:off x="1016000" y="1016000"/>
              <a:ext cx="396228" cy="396228"/>
            </a:xfrm>
            <a:prstGeom prst="ellipse">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000" dirty="0"/>
            </a:p>
          </p:txBody>
        </p:sp>
        <p:pic>
          <p:nvPicPr>
            <p:cNvPr id="74" name="Graphic 73">
              <a:extLst>
                <a:ext uri="{FF2B5EF4-FFF2-40B4-BE49-F238E27FC236}">
                  <a16:creationId xmlns:a16="http://schemas.microsoft.com/office/drawing/2014/main" id="{11F1A4FC-AC12-AC21-AC0F-34594D803FD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23614" y="1023614"/>
              <a:ext cx="381000" cy="381000"/>
            </a:xfrm>
            <a:prstGeom prst="rect">
              <a:avLst/>
            </a:prstGeom>
          </p:spPr>
        </p:pic>
      </p:grpSp>
      <p:sp>
        <p:nvSpPr>
          <p:cNvPr id="79" name="TextBox 78">
            <a:extLst>
              <a:ext uri="{FF2B5EF4-FFF2-40B4-BE49-F238E27FC236}">
                <a16:creationId xmlns:a16="http://schemas.microsoft.com/office/drawing/2014/main" id="{E24CF89D-D328-6263-67D5-8CB2D9188C49}"/>
              </a:ext>
            </a:extLst>
          </p:cNvPr>
          <p:cNvSpPr txBox="1">
            <a:spLocks/>
          </p:cNvSpPr>
          <p:nvPr/>
        </p:nvSpPr>
        <p:spPr>
          <a:xfrm>
            <a:off x="7787079" y="1756793"/>
            <a:ext cx="4115961" cy="3308598"/>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en-US" sz="1300" dirty="0"/>
              <a:t>Changing the date of automatically valid studies for Large Loads in RPG studies will impact study validity for many LLIS loads</a:t>
            </a:r>
          </a:p>
          <a:p>
            <a:pPr marL="285750" indent="-285750">
              <a:buFont typeface="Arial" panose="020B0604020202020204" pitchFamily="34" charset="0"/>
              <a:buChar char="•"/>
            </a:pPr>
            <a:endParaRPr lang="en-US" sz="1300" dirty="0"/>
          </a:p>
          <a:p>
            <a:pPr marL="285750" indent="-285750">
              <a:buFont typeface="Arial" panose="020B0604020202020204" pitchFamily="34" charset="0"/>
              <a:buChar char="•"/>
            </a:pPr>
            <a:r>
              <a:rPr lang="en-US" sz="1300" dirty="0"/>
              <a:t>In order to maintain a reliability-based approach for Batch Zero, ERCOT must reassess existing LLIS studies to ensure the load can still be reliably served in the context of the automatically valid RPG studies.</a:t>
            </a:r>
          </a:p>
          <a:p>
            <a:pPr marL="285750" indent="-285750">
              <a:buFont typeface="Arial" panose="020B0604020202020204" pitchFamily="34" charset="0"/>
              <a:buChar char="•"/>
            </a:pPr>
            <a:endParaRPr lang="en-US" sz="1300" dirty="0">
              <a:ea typeface="+mn-lt"/>
              <a:cs typeface="+mn-lt"/>
            </a:endParaRPr>
          </a:p>
          <a:p>
            <a:pPr marL="285750" indent="-285750">
              <a:buFont typeface="Arial" panose="020B0604020202020204" pitchFamily="34" charset="0"/>
              <a:buChar char="•"/>
            </a:pPr>
            <a:r>
              <a:rPr lang="en-US" sz="1300" dirty="0">
                <a:ea typeface="+mn-lt"/>
                <a:cs typeface="+mn-lt"/>
              </a:rPr>
              <a:t>The impact is that many LLIS loads, including those considered to have valid studies under the current draft language, would need to be reassessed and potentially restudied after the endorsement or approval of RPG projects.</a:t>
            </a:r>
            <a:endParaRPr lang="en-US" sz="1300" dirty="0"/>
          </a:p>
        </p:txBody>
      </p:sp>
      <p:sp>
        <p:nvSpPr>
          <p:cNvPr id="83" name="Rectangle 82">
            <a:extLst>
              <a:ext uri="{FF2B5EF4-FFF2-40B4-BE49-F238E27FC236}">
                <a16:creationId xmlns:a16="http://schemas.microsoft.com/office/drawing/2014/main" id="{79D587BF-2530-AF51-8BFB-E89E9B316803}"/>
              </a:ext>
            </a:extLst>
          </p:cNvPr>
          <p:cNvSpPr/>
          <p:nvPr/>
        </p:nvSpPr>
        <p:spPr>
          <a:xfrm>
            <a:off x="306629" y="1962086"/>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 (Jan 20, 2026)</a:t>
            </a:r>
          </a:p>
        </p:txBody>
      </p:sp>
      <p:sp>
        <p:nvSpPr>
          <p:cNvPr id="92" name="Oval 91">
            <a:extLst>
              <a:ext uri="{FF2B5EF4-FFF2-40B4-BE49-F238E27FC236}">
                <a16:creationId xmlns:a16="http://schemas.microsoft.com/office/drawing/2014/main" id="{CC2235C9-D99C-C2D1-C24B-47B1D893B627}"/>
              </a:ext>
            </a:extLst>
          </p:cNvPr>
          <p:cNvSpPr/>
          <p:nvPr/>
        </p:nvSpPr>
        <p:spPr>
          <a:xfrm>
            <a:off x="189668" y="1980501"/>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cxnSp>
        <p:nvCxnSpPr>
          <p:cNvPr id="112" name="LineBasicDefault 7">
            <a:extLst>
              <a:ext uri="{FF2B5EF4-FFF2-40B4-BE49-F238E27FC236}">
                <a16:creationId xmlns:a16="http://schemas.microsoft.com/office/drawing/2014/main" id="{35B591CC-9939-EA8E-2835-068D5DB16636}"/>
              </a:ext>
            </a:extLst>
          </p:cNvPr>
          <p:cNvCxnSpPr>
            <a:cxnSpLocks/>
          </p:cNvCxnSpPr>
          <p:nvPr>
            <p:custDataLst>
              <p:tags r:id="rId3"/>
            </p:custDataLst>
          </p:nvPr>
        </p:nvCxnSpPr>
        <p:spPr>
          <a:xfrm>
            <a:off x="7787079" y="1622701"/>
            <a:ext cx="4115961"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CA508311-B2FA-8ECD-5A7A-231C7B099481}"/>
              </a:ext>
            </a:extLst>
          </p:cNvPr>
          <p:cNvSpPr>
            <a:spLocks noGrp="1"/>
          </p:cNvSpPr>
          <p:nvPr>
            <p:ph type="title"/>
          </p:nvPr>
        </p:nvSpPr>
        <p:spPr>
          <a:xfrm>
            <a:off x="1257300" y="457200"/>
            <a:ext cx="10401300" cy="914400"/>
          </a:xfrm>
        </p:spPr>
        <p:txBody>
          <a:bodyPr/>
          <a:lstStyle/>
          <a:p>
            <a:r>
              <a:rPr lang="en-US" dirty="0"/>
              <a:t>Change in eligibility for RPG loads will impact completed and in-progress reviews of study validity</a:t>
            </a:r>
          </a:p>
        </p:txBody>
      </p:sp>
      <p:sp>
        <p:nvSpPr>
          <p:cNvPr id="13" name="Rectangle 12">
            <a:extLst>
              <a:ext uri="{FF2B5EF4-FFF2-40B4-BE49-F238E27FC236}">
                <a16:creationId xmlns:a16="http://schemas.microsoft.com/office/drawing/2014/main" id="{2C0B2480-6EF1-C7BA-D785-9900EAE512B5}"/>
              </a:ext>
            </a:extLst>
          </p:cNvPr>
          <p:cNvSpPr/>
          <p:nvPr/>
        </p:nvSpPr>
        <p:spPr>
          <a:xfrm>
            <a:off x="306629" y="2264091"/>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A – Loads 1&amp;2 (Feb 9, 2026)</a:t>
            </a:r>
          </a:p>
        </p:txBody>
      </p:sp>
      <p:sp>
        <p:nvSpPr>
          <p:cNvPr id="14" name="Rectangle 13">
            <a:extLst>
              <a:ext uri="{FF2B5EF4-FFF2-40B4-BE49-F238E27FC236}">
                <a16:creationId xmlns:a16="http://schemas.microsoft.com/office/drawing/2014/main" id="{706DC2EF-5696-C9CC-BFDE-E28DF5259994}"/>
              </a:ext>
            </a:extLst>
          </p:cNvPr>
          <p:cNvSpPr/>
          <p:nvPr/>
        </p:nvSpPr>
        <p:spPr>
          <a:xfrm>
            <a:off x="306626" y="2564633"/>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2 (Feb 26, 2026)</a:t>
            </a:r>
          </a:p>
        </p:txBody>
      </p:sp>
      <p:sp>
        <p:nvSpPr>
          <p:cNvPr id="15" name="Rectangle 14">
            <a:extLst>
              <a:ext uri="{FF2B5EF4-FFF2-40B4-BE49-F238E27FC236}">
                <a16:creationId xmlns:a16="http://schemas.microsoft.com/office/drawing/2014/main" id="{7F0DF2C2-FA86-14B4-5F0B-CDD5F0AA860F}"/>
              </a:ext>
            </a:extLst>
          </p:cNvPr>
          <p:cNvSpPr/>
          <p:nvPr/>
        </p:nvSpPr>
        <p:spPr>
          <a:xfrm>
            <a:off x="306627" y="2864389"/>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3 (March 2, 2026)</a:t>
            </a:r>
          </a:p>
        </p:txBody>
      </p:sp>
      <p:sp>
        <p:nvSpPr>
          <p:cNvPr id="16" name="Rectangle 15">
            <a:extLst>
              <a:ext uri="{FF2B5EF4-FFF2-40B4-BE49-F238E27FC236}">
                <a16:creationId xmlns:a16="http://schemas.microsoft.com/office/drawing/2014/main" id="{6DDAD86C-CC3D-7FF9-92C1-A0BF242078D4}"/>
              </a:ext>
            </a:extLst>
          </p:cNvPr>
          <p:cNvSpPr/>
          <p:nvPr/>
        </p:nvSpPr>
        <p:spPr>
          <a:xfrm>
            <a:off x="306626" y="5288240"/>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B – Load 1, 2, 3 (April 20, 2026)</a:t>
            </a:r>
          </a:p>
        </p:txBody>
      </p:sp>
      <p:sp>
        <p:nvSpPr>
          <p:cNvPr id="17" name="Rectangle 16">
            <a:extLst>
              <a:ext uri="{FF2B5EF4-FFF2-40B4-BE49-F238E27FC236}">
                <a16:creationId xmlns:a16="http://schemas.microsoft.com/office/drawing/2014/main" id="{892099C2-7619-747E-9757-A0D4960367F0}"/>
              </a:ext>
            </a:extLst>
          </p:cNvPr>
          <p:cNvSpPr/>
          <p:nvPr/>
        </p:nvSpPr>
        <p:spPr>
          <a:xfrm>
            <a:off x="306626" y="5885903"/>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11 (April 27, 2026)</a:t>
            </a:r>
          </a:p>
        </p:txBody>
      </p:sp>
      <p:sp>
        <p:nvSpPr>
          <p:cNvPr id="18" name="Rectangle 17">
            <a:extLst>
              <a:ext uri="{FF2B5EF4-FFF2-40B4-BE49-F238E27FC236}">
                <a16:creationId xmlns:a16="http://schemas.microsoft.com/office/drawing/2014/main" id="{B94CB2AD-A33D-3338-48CB-3DAF901D1BEC}"/>
              </a:ext>
            </a:extLst>
          </p:cNvPr>
          <p:cNvSpPr/>
          <p:nvPr/>
        </p:nvSpPr>
        <p:spPr>
          <a:xfrm>
            <a:off x="306626" y="5586035"/>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C – Load 1 (April 20, 2026)</a:t>
            </a:r>
          </a:p>
        </p:txBody>
      </p:sp>
      <p:sp>
        <p:nvSpPr>
          <p:cNvPr id="19" name="Rectangle 18">
            <a:extLst>
              <a:ext uri="{FF2B5EF4-FFF2-40B4-BE49-F238E27FC236}">
                <a16:creationId xmlns:a16="http://schemas.microsoft.com/office/drawing/2014/main" id="{54DBEB29-063C-A01D-DC77-1DC1162C8FF8}"/>
              </a:ext>
            </a:extLst>
          </p:cNvPr>
          <p:cNvSpPr/>
          <p:nvPr/>
        </p:nvSpPr>
        <p:spPr>
          <a:xfrm>
            <a:off x="306625" y="618669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12 (May 3, 2026)</a:t>
            </a:r>
          </a:p>
        </p:txBody>
      </p:sp>
      <p:sp>
        <p:nvSpPr>
          <p:cNvPr id="21" name="TextBox 20">
            <a:extLst>
              <a:ext uri="{FF2B5EF4-FFF2-40B4-BE49-F238E27FC236}">
                <a16:creationId xmlns:a16="http://schemas.microsoft.com/office/drawing/2014/main" id="{987AB1AA-2BBE-BC7E-D019-E45F18AC5A81}"/>
              </a:ext>
            </a:extLst>
          </p:cNvPr>
          <p:cNvSpPr txBox="1"/>
          <p:nvPr/>
        </p:nvSpPr>
        <p:spPr>
          <a:xfrm>
            <a:off x="1406669" y="1614555"/>
            <a:ext cx="461665" cy="369332"/>
          </a:xfrm>
          <a:prstGeom prst="rect">
            <a:avLst/>
          </a:prstGeom>
          <a:noFill/>
        </p:spPr>
        <p:txBody>
          <a:bodyPr vert="vert270" wrap="square" rtlCol="0">
            <a:spAutoFit/>
          </a:bodyPr>
          <a:lstStyle/>
          <a:p>
            <a:pPr algn="ctr"/>
            <a:r>
              <a:rPr lang="en-US" dirty="0"/>
              <a:t>…</a:t>
            </a:r>
          </a:p>
        </p:txBody>
      </p:sp>
      <p:sp>
        <p:nvSpPr>
          <p:cNvPr id="22" name="Rectangle 21">
            <a:extLst>
              <a:ext uri="{FF2B5EF4-FFF2-40B4-BE49-F238E27FC236}">
                <a16:creationId xmlns:a16="http://schemas.microsoft.com/office/drawing/2014/main" id="{81A3A995-F053-F77D-C919-0BB3AA31E21B}"/>
              </a:ext>
            </a:extLst>
          </p:cNvPr>
          <p:cNvSpPr/>
          <p:nvPr/>
        </p:nvSpPr>
        <p:spPr>
          <a:xfrm>
            <a:off x="306624" y="3167927"/>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4 (March 6, 2026)</a:t>
            </a:r>
          </a:p>
        </p:txBody>
      </p:sp>
      <p:sp>
        <p:nvSpPr>
          <p:cNvPr id="23" name="Rectangle 22">
            <a:extLst>
              <a:ext uri="{FF2B5EF4-FFF2-40B4-BE49-F238E27FC236}">
                <a16:creationId xmlns:a16="http://schemas.microsoft.com/office/drawing/2014/main" id="{F457B244-6D3E-ABCA-B10B-8128569B6014}"/>
              </a:ext>
            </a:extLst>
          </p:cNvPr>
          <p:cNvSpPr/>
          <p:nvPr/>
        </p:nvSpPr>
        <p:spPr>
          <a:xfrm>
            <a:off x="302368" y="3470094"/>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5 (March 14, 2026)</a:t>
            </a:r>
          </a:p>
        </p:txBody>
      </p:sp>
      <p:sp>
        <p:nvSpPr>
          <p:cNvPr id="24" name="Rectangle 23">
            <a:extLst>
              <a:ext uri="{FF2B5EF4-FFF2-40B4-BE49-F238E27FC236}">
                <a16:creationId xmlns:a16="http://schemas.microsoft.com/office/drawing/2014/main" id="{0D34C012-6C59-41F1-F8CB-22B4E1457017}"/>
              </a:ext>
            </a:extLst>
          </p:cNvPr>
          <p:cNvSpPr/>
          <p:nvPr/>
        </p:nvSpPr>
        <p:spPr>
          <a:xfrm>
            <a:off x="306624" y="3775310"/>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6 (March 23, 2026)</a:t>
            </a:r>
          </a:p>
        </p:txBody>
      </p:sp>
      <p:sp>
        <p:nvSpPr>
          <p:cNvPr id="25" name="Rectangle 24">
            <a:extLst>
              <a:ext uri="{FF2B5EF4-FFF2-40B4-BE49-F238E27FC236}">
                <a16:creationId xmlns:a16="http://schemas.microsoft.com/office/drawing/2014/main" id="{CEE6AE5B-C73F-CD5B-E6BB-BAACBB9F490B}"/>
              </a:ext>
            </a:extLst>
          </p:cNvPr>
          <p:cNvSpPr/>
          <p:nvPr/>
        </p:nvSpPr>
        <p:spPr>
          <a:xfrm>
            <a:off x="302368" y="4077477"/>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7 (March 23, 2026)</a:t>
            </a:r>
          </a:p>
        </p:txBody>
      </p:sp>
      <p:sp>
        <p:nvSpPr>
          <p:cNvPr id="27" name="Rectangle 26">
            <a:extLst>
              <a:ext uri="{FF2B5EF4-FFF2-40B4-BE49-F238E27FC236}">
                <a16:creationId xmlns:a16="http://schemas.microsoft.com/office/drawing/2014/main" id="{FB5B5B3E-65C4-6B7E-5267-25E7A13E7051}"/>
              </a:ext>
            </a:extLst>
          </p:cNvPr>
          <p:cNvSpPr/>
          <p:nvPr/>
        </p:nvSpPr>
        <p:spPr>
          <a:xfrm>
            <a:off x="302368" y="437734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8 (April 7, 2026)</a:t>
            </a:r>
          </a:p>
        </p:txBody>
      </p:sp>
      <p:sp>
        <p:nvSpPr>
          <p:cNvPr id="30" name="Rectangle 29">
            <a:extLst>
              <a:ext uri="{FF2B5EF4-FFF2-40B4-BE49-F238E27FC236}">
                <a16:creationId xmlns:a16="http://schemas.microsoft.com/office/drawing/2014/main" id="{1092D4D7-CDCE-16CF-7850-84D95779FB26}"/>
              </a:ext>
            </a:extLst>
          </p:cNvPr>
          <p:cNvSpPr/>
          <p:nvPr/>
        </p:nvSpPr>
        <p:spPr>
          <a:xfrm>
            <a:off x="302368" y="4678750"/>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9 (April 15, 2026)</a:t>
            </a:r>
          </a:p>
        </p:txBody>
      </p:sp>
      <p:sp>
        <p:nvSpPr>
          <p:cNvPr id="31" name="Rectangle 30">
            <a:extLst>
              <a:ext uri="{FF2B5EF4-FFF2-40B4-BE49-F238E27FC236}">
                <a16:creationId xmlns:a16="http://schemas.microsoft.com/office/drawing/2014/main" id="{7BF9B251-F8DF-A4F2-63B7-C2401BC21491}"/>
              </a:ext>
            </a:extLst>
          </p:cNvPr>
          <p:cNvSpPr/>
          <p:nvPr/>
        </p:nvSpPr>
        <p:spPr>
          <a:xfrm>
            <a:off x="302368" y="498349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10 (April 17, 2026)</a:t>
            </a:r>
          </a:p>
        </p:txBody>
      </p:sp>
      <p:sp>
        <p:nvSpPr>
          <p:cNvPr id="32" name="Oval 31">
            <a:extLst>
              <a:ext uri="{FF2B5EF4-FFF2-40B4-BE49-F238E27FC236}">
                <a16:creationId xmlns:a16="http://schemas.microsoft.com/office/drawing/2014/main" id="{A304E1D8-1201-6339-B388-849F8269F77D}"/>
              </a:ext>
            </a:extLst>
          </p:cNvPr>
          <p:cNvSpPr/>
          <p:nvPr/>
        </p:nvSpPr>
        <p:spPr>
          <a:xfrm>
            <a:off x="189668" y="2279730"/>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33" name="Oval 32">
            <a:extLst>
              <a:ext uri="{FF2B5EF4-FFF2-40B4-BE49-F238E27FC236}">
                <a16:creationId xmlns:a16="http://schemas.microsoft.com/office/drawing/2014/main" id="{6E550713-4250-AEBB-88A3-9530DFA238A6}"/>
              </a:ext>
            </a:extLst>
          </p:cNvPr>
          <p:cNvSpPr/>
          <p:nvPr/>
        </p:nvSpPr>
        <p:spPr>
          <a:xfrm>
            <a:off x="189668" y="2582172"/>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34" name="Oval 33">
            <a:extLst>
              <a:ext uri="{FF2B5EF4-FFF2-40B4-BE49-F238E27FC236}">
                <a16:creationId xmlns:a16="http://schemas.microsoft.com/office/drawing/2014/main" id="{5C5703F3-FFAC-A828-33C1-25CDBF401B9B}"/>
              </a:ext>
            </a:extLst>
          </p:cNvPr>
          <p:cNvSpPr/>
          <p:nvPr/>
        </p:nvSpPr>
        <p:spPr>
          <a:xfrm>
            <a:off x="189668" y="2881401"/>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36" name="Oval 35">
            <a:extLst>
              <a:ext uri="{FF2B5EF4-FFF2-40B4-BE49-F238E27FC236}">
                <a16:creationId xmlns:a16="http://schemas.microsoft.com/office/drawing/2014/main" id="{39B55C6A-0D15-BA5B-5B85-B5983DAD3550}"/>
              </a:ext>
            </a:extLst>
          </p:cNvPr>
          <p:cNvSpPr/>
          <p:nvPr/>
        </p:nvSpPr>
        <p:spPr>
          <a:xfrm>
            <a:off x="187914" y="3184468"/>
            <a:ext cx="225400" cy="225400"/>
          </a:xfrm>
          <a:prstGeom prst="ellipse">
            <a:avLst/>
          </a:prstGeom>
          <a:solidFill>
            <a:srgbClr val="FFD1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37" name="Oval 36">
            <a:extLst>
              <a:ext uri="{FF2B5EF4-FFF2-40B4-BE49-F238E27FC236}">
                <a16:creationId xmlns:a16="http://schemas.microsoft.com/office/drawing/2014/main" id="{3B9F630B-E430-1746-7A21-3FCC2273C819}"/>
              </a:ext>
            </a:extLst>
          </p:cNvPr>
          <p:cNvSpPr/>
          <p:nvPr/>
        </p:nvSpPr>
        <p:spPr>
          <a:xfrm>
            <a:off x="187914" y="3483697"/>
            <a:ext cx="225400" cy="225400"/>
          </a:xfrm>
          <a:prstGeom prst="ellipse">
            <a:avLst/>
          </a:prstGeom>
          <a:solidFill>
            <a:srgbClr val="FFD1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38" name="Oval 37">
            <a:extLst>
              <a:ext uri="{FF2B5EF4-FFF2-40B4-BE49-F238E27FC236}">
                <a16:creationId xmlns:a16="http://schemas.microsoft.com/office/drawing/2014/main" id="{B99264C6-B2AB-9187-5D3E-A93795BC558E}"/>
              </a:ext>
            </a:extLst>
          </p:cNvPr>
          <p:cNvSpPr/>
          <p:nvPr/>
        </p:nvSpPr>
        <p:spPr>
          <a:xfrm>
            <a:off x="187914" y="3792256"/>
            <a:ext cx="225400" cy="225400"/>
          </a:xfrm>
          <a:prstGeom prst="ellipse">
            <a:avLst/>
          </a:prstGeom>
          <a:solidFill>
            <a:srgbClr val="7C858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t>↻</a:t>
            </a:r>
            <a:endParaRPr lang="en-US" sz="1600" b="1" dirty="0"/>
          </a:p>
        </p:txBody>
      </p:sp>
      <p:sp>
        <p:nvSpPr>
          <p:cNvPr id="39" name="Oval 38">
            <a:extLst>
              <a:ext uri="{FF2B5EF4-FFF2-40B4-BE49-F238E27FC236}">
                <a16:creationId xmlns:a16="http://schemas.microsoft.com/office/drawing/2014/main" id="{5B1C3DB8-0C64-F956-074B-5A30E32A94D8}"/>
              </a:ext>
            </a:extLst>
          </p:cNvPr>
          <p:cNvSpPr/>
          <p:nvPr/>
        </p:nvSpPr>
        <p:spPr>
          <a:xfrm>
            <a:off x="187914" y="4091485"/>
            <a:ext cx="225400" cy="225400"/>
          </a:xfrm>
          <a:prstGeom prst="ellipse">
            <a:avLst/>
          </a:prstGeom>
          <a:solidFill>
            <a:srgbClr val="FFD1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40" name="Oval 39">
            <a:extLst>
              <a:ext uri="{FF2B5EF4-FFF2-40B4-BE49-F238E27FC236}">
                <a16:creationId xmlns:a16="http://schemas.microsoft.com/office/drawing/2014/main" id="{3395558A-3249-9534-328F-50AE21057401}"/>
              </a:ext>
            </a:extLst>
          </p:cNvPr>
          <p:cNvSpPr/>
          <p:nvPr/>
        </p:nvSpPr>
        <p:spPr>
          <a:xfrm>
            <a:off x="187914" y="4396133"/>
            <a:ext cx="225400" cy="225400"/>
          </a:xfrm>
          <a:prstGeom prst="ellipse">
            <a:avLst/>
          </a:prstGeom>
          <a:solidFill>
            <a:srgbClr val="7C858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t>↻</a:t>
            </a:r>
          </a:p>
        </p:txBody>
      </p:sp>
      <p:sp>
        <p:nvSpPr>
          <p:cNvPr id="41" name="Oval 40">
            <a:extLst>
              <a:ext uri="{FF2B5EF4-FFF2-40B4-BE49-F238E27FC236}">
                <a16:creationId xmlns:a16="http://schemas.microsoft.com/office/drawing/2014/main" id="{393C08F5-09CD-A913-3A8C-6DDC2276A5E9}"/>
              </a:ext>
            </a:extLst>
          </p:cNvPr>
          <p:cNvSpPr/>
          <p:nvPr/>
        </p:nvSpPr>
        <p:spPr>
          <a:xfrm>
            <a:off x="187914" y="4696001"/>
            <a:ext cx="225400" cy="225400"/>
          </a:xfrm>
          <a:prstGeom prst="ellipse">
            <a:avLst/>
          </a:prstGeom>
          <a:solidFill>
            <a:srgbClr val="7C858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t>↻</a:t>
            </a:r>
            <a:endParaRPr lang="en-US" sz="1600" b="1" dirty="0"/>
          </a:p>
        </p:txBody>
      </p:sp>
      <p:sp>
        <p:nvSpPr>
          <p:cNvPr id="42" name="Oval 41">
            <a:extLst>
              <a:ext uri="{FF2B5EF4-FFF2-40B4-BE49-F238E27FC236}">
                <a16:creationId xmlns:a16="http://schemas.microsoft.com/office/drawing/2014/main" id="{D4F5282C-D9E7-8F91-783C-0F1648194DE0}"/>
              </a:ext>
            </a:extLst>
          </p:cNvPr>
          <p:cNvSpPr/>
          <p:nvPr/>
        </p:nvSpPr>
        <p:spPr>
          <a:xfrm>
            <a:off x="187914" y="4997733"/>
            <a:ext cx="225400" cy="225400"/>
          </a:xfrm>
          <a:prstGeom prst="ellipse">
            <a:avLst/>
          </a:prstGeom>
          <a:solidFill>
            <a:srgbClr val="7C858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t>↻</a:t>
            </a:r>
          </a:p>
        </p:txBody>
      </p:sp>
      <p:sp>
        <p:nvSpPr>
          <p:cNvPr id="44" name="Oval 43">
            <a:extLst>
              <a:ext uri="{FF2B5EF4-FFF2-40B4-BE49-F238E27FC236}">
                <a16:creationId xmlns:a16="http://schemas.microsoft.com/office/drawing/2014/main" id="{DE1FF748-B287-1FF3-807E-3581062B679A}"/>
              </a:ext>
            </a:extLst>
          </p:cNvPr>
          <p:cNvSpPr/>
          <p:nvPr/>
        </p:nvSpPr>
        <p:spPr>
          <a:xfrm>
            <a:off x="187914" y="5307028"/>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45" name="Oval 44">
            <a:extLst>
              <a:ext uri="{FF2B5EF4-FFF2-40B4-BE49-F238E27FC236}">
                <a16:creationId xmlns:a16="http://schemas.microsoft.com/office/drawing/2014/main" id="{5D325CEF-867D-C3A6-0583-DBC5EE4D6DF2}"/>
              </a:ext>
            </a:extLst>
          </p:cNvPr>
          <p:cNvSpPr/>
          <p:nvPr/>
        </p:nvSpPr>
        <p:spPr>
          <a:xfrm>
            <a:off x="187914" y="5604823"/>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46" name="Oval 45">
            <a:extLst>
              <a:ext uri="{FF2B5EF4-FFF2-40B4-BE49-F238E27FC236}">
                <a16:creationId xmlns:a16="http://schemas.microsoft.com/office/drawing/2014/main" id="{18D8653D-4BCE-144A-4F58-D59D19F0A074}"/>
              </a:ext>
            </a:extLst>
          </p:cNvPr>
          <p:cNvSpPr/>
          <p:nvPr/>
        </p:nvSpPr>
        <p:spPr>
          <a:xfrm>
            <a:off x="187914" y="5904691"/>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47" name="Oval 46">
            <a:extLst>
              <a:ext uri="{FF2B5EF4-FFF2-40B4-BE49-F238E27FC236}">
                <a16:creationId xmlns:a16="http://schemas.microsoft.com/office/drawing/2014/main" id="{4AEF3675-763C-D91A-E67E-F4503D9E31A8}"/>
              </a:ext>
            </a:extLst>
          </p:cNvPr>
          <p:cNvSpPr/>
          <p:nvPr/>
        </p:nvSpPr>
        <p:spPr>
          <a:xfrm>
            <a:off x="187914" y="6204559"/>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48" name="Right Brace 47">
            <a:extLst>
              <a:ext uri="{FF2B5EF4-FFF2-40B4-BE49-F238E27FC236}">
                <a16:creationId xmlns:a16="http://schemas.microsoft.com/office/drawing/2014/main" id="{A02B13A1-3FC2-D00E-9686-6A0CC0120301}"/>
              </a:ext>
            </a:extLst>
          </p:cNvPr>
          <p:cNvSpPr/>
          <p:nvPr/>
        </p:nvSpPr>
        <p:spPr>
          <a:xfrm>
            <a:off x="3123731" y="1962086"/>
            <a:ext cx="167989" cy="1163364"/>
          </a:xfrm>
          <a:prstGeom prst="rightBrace">
            <a:avLst>
              <a:gd name="adj1" fmla="val 64066"/>
              <a:gd name="adj2" fmla="val 50000"/>
            </a:avLst>
          </a:prstGeom>
          <a:ln>
            <a:solidFill>
              <a:srgbClr val="26D07C"/>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1" name="TextBox 50">
            <a:extLst>
              <a:ext uri="{FF2B5EF4-FFF2-40B4-BE49-F238E27FC236}">
                <a16:creationId xmlns:a16="http://schemas.microsoft.com/office/drawing/2014/main" id="{A4A71589-7F1B-230F-A6E3-21F518FFF53A}"/>
              </a:ext>
            </a:extLst>
          </p:cNvPr>
          <p:cNvSpPr txBox="1"/>
          <p:nvPr/>
        </p:nvSpPr>
        <p:spPr>
          <a:xfrm>
            <a:off x="3241610" y="2002776"/>
            <a:ext cx="507831" cy="1048583"/>
          </a:xfrm>
          <a:prstGeom prst="rect">
            <a:avLst/>
          </a:prstGeom>
          <a:noFill/>
        </p:spPr>
        <p:txBody>
          <a:bodyPr vert="vert" wrap="square" rtlCol="0">
            <a:spAutoFit/>
          </a:bodyPr>
          <a:lstStyle/>
          <a:p>
            <a:pPr algn="ctr"/>
            <a:r>
              <a:rPr lang="en-US" sz="1050" dirty="0"/>
              <a:t>Automatically Valid </a:t>
            </a:r>
          </a:p>
        </p:txBody>
      </p:sp>
      <p:sp>
        <p:nvSpPr>
          <p:cNvPr id="54" name="Right Brace 53">
            <a:extLst>
              <a:ext uri="{FF2B5EF4-FFF2-40B4-BE49-F238E27FC236}">
                <a16:creationId xmlns:a16="http://schemas.microsoft.com/office/drawing/2014/main" id="{F583AB4D-C67D-1333-7BBC-0D6A67C7F5BA}"/>
              </a:ext>
            </a:extLst>
          </p:cNvPr>
          <p:cNvSpPr/>
          <p:nvPr/>
        </p:nvSpPr>
        <p:spPr>
          <a:xfrm>
            <a:off x="3123739" y="3176860"/>
            <a:ext cx="167989" cy="2069612"/>
          </a:xfrm>
          <a:prstGeom prst="rightBrace">
            <a:avLst>
              <a:gd name="adj1" fmla="val 64066"/>
              <a:gd name="adj2" fmla="val 50000"/>
            </a:avLst>
          </a:prstGeom>
          <a:ln>
            <a:solidFill>
              <a:srgbClr val="FFD1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5" name="TextBox 54">
            <a:extLst>
              <a:ext uri="{FF2B5EF4-FFF2-40B4-BE49-F238E27FC236}">
                <a16:creationId xmlns:a16="http://schemas.microsoft.com/office/drawing/2014/main" id="{B2884329-AE7D-9D20-0DDE-40BCE02D0E08}"/>
              </a:ext>
            </a:extLst>
          </p:cNvPr>
          <p:cNvSpPr txBox="1"/>
          <p:nvPr/>
        </p:nvSpPr>
        <p:spPr>
          <a:xfrm>
            <a:off x="3215763" y="3323807"/>
            <a:ext cx="507831" cy="1760756"/>
          </a:xfrm>
          <a:prstGeom prst="rect">
            <a:avLst/>
          </a:prstGeom>
          <a:noFill/>
        </p:spPr>
        <p:txBody>
          <a:bodyPr vert="vert" wrap="square" rtlCol="0">
            <a:spAutoFit/>
          </a:bodyPr>
          <a:lstStyle/>
          <a:p>
            <a:pPr algn="ctr"/>
            <a:r>
              <a:rPr lang="en-US" sz="1050" dirty="0"/>
              <a:t>Restudies in progress</a:t>
            </a:r>
          </a:p>
          <a:p>
            <a:pPr algn="ctr"/>
            <a:r>
              <a:rPr lang="en-US" sz="1050" dirty="0"/>
              <a:t> or completed</a:t>
            </a:r>
          </a:p>
        </p:txBody>
      </p:sp>
      <p:sp>
        <p:nvSpPr>
          <p:cNvPr id="56" name="Right Brace 55">
            <a:extLst>
              <a:ext uri="{FF2B5EF4-FFF2-40B4-BE49-F238E27FC236}">
                <a16:creationId xmlns:a16="http://schemas.microsoft.com/office/drawing/2014/main" id="{BAF0A0F1-9682-7FF5-E7F1-7D6974E92FD1}"/>
              </a:ext>
            </a:extLst>
          </p:cNvPr>
          <p:cNvSpPr/>
          <p:nvPr/>
        </p:nvSpPr>
        <p:spPr>
          <a:xfrm>
            <a:off x="3127996" y="5282919"/>
            <a:ext cx="167989" cy="1164037"/>
          </a:xfrm>
          <a:prstGeom prst="rightBrace">
            <a:avLst>
              <a:gd name="adj1" fmla="val 64066"/>
              <a:gd name="adj2" fmla="val 50000"/>
            </a:avLst>
          </a:prstGeom>
          <a:ln>
            <a:solidFill>
              <a:srgbClr val="890C58"/>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7" name="TextBox 56">
            <a:extLst>
              <a:ext uri="{FF2B5EF4-FFF2-40B4-BE49-F238E27FC236}">
                <a16:creationId xmlns:a16="http://schemas.microsoft.com/office/drawing/2014/main" id="{04917014-BD94-C7D2-BDDC-D24EC9EACB9B}"/>
              </a:ext>
            </a:extLst>
          </p:cNvPr>
          <p:cNvSpPr txBox="1"/>
          <p:nvPr/>
        </p:nvSpPr>
        <p:spPr>
          <a:xfrm>
            <a:off x="3238833" y="5202151"/>
            <a:ext cx="507831" cy="1325572"/>
          </a:xfrm>
          <a:prstGeom prst="rect">
            <a:avLst/>
          </a:prstGeom>
          <a:noFill/>
        </p:spPr>
        <p:txBody>
          <a:bodyPr vert="vert" wrap="square" rtlCol="0">
            <a:spAutoFit/>
          </a:bodyPr>
          <a:lstStyle/>
          <a:p>
            <a:pPr algn="ctr"/>
            <a:r>
              <a:rPr lang="en-US" sz="1050" dirty="0"/>
              <a:t>Initial validity check in progress</a:t>
            </a:r>
          </a:p>
        </p:txBody>
      </p:sp>
      <p:sp>
        <p:nvSpPr>
          <p:cNvPr id="135" name="Rectangle 134">
            <a:extLst>
              <a:ext uri="{FF2B5EF4-FFF2-40B4-BE49-F238E27FC236}">
                <a16:creationId xmlns:a16="http://schemas.microsoft.com/office/drawing/2014/main" id="{AA4AA255-CA6C-1961-223C-ECC0AECD5C7D}"/>
              </a:ext>
            </a:extLst>
          </p:cNvPr>
          <p:cNvSpPr/>
          <p:nvPr/>
        </p:nvSpPr>
        <p:spPr>
          <a:xfrm>
            <a:off x="4186230" y="2866269"/>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 (Jan 20, 2026)</a:t>
            </a:r>
          </a:p>
        </p:txBody>
      </p:sp>
      <p:sp>
        <p:nvSpPr>
          <p:cNvPr id="137" name="Rectangle 136">
            <a:extLst>
              <a:ext uri="{FF2B5EF4-FFF2-40B4-BE49-F238E27FC236}">
                <a16:creationId xmlns:a16="http://schemas.microsoft.com/office/drawing/2014/main" id="{D2F5B8D0-25EC-0BB5-E61D-3B8E91E35743}"/>
              </a:ext>
            </a:extLst>
          </p:cNvPr>
          <p:cNvSpPr/>
          <p:nvPr/>
        </p:nvSpPr>
        <p:spPr>
          <a:xfrm>
            <a:off x="4186227" y="3167173"/>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2 (Feb 26, 2026)</a:t>
            </a:r>
          </a:p>
        </p:txBody>
      </p:sp>
      <p:sp>
        <p:nvSpPr>
          <p:cNvPr id="138" name="Rectangle 137">
            <a:extLst>
              <a:ext uri="{FF2B5EF4-FFF2-40B4-BE49-F238E27FC236}">
                <a16:creationId xmlns:a16="http://schemas.microsoft.com/office/drawing/2014/main" id="{D5EF4D85-A99F-391F-1EA5-A0E11057D585}"/>
              </a:ext>
            </a:extLst>
          </p:cNvPr>
          <p:cNvSpPr/>
          <p:nvPr/>
        </p:nvSpPr>
        <p:spPr>
          <a:xfrm>
            <a:off x="4186228" y="3466929"/>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3 (March 2, 2026)</a:t>
            </a:r>
          </a:p>
        </p:txBody>
      </p:sp>
      <p:sp>
        <p:nvSpPr>
          <p:cNvPr id="139" name="Rectangle 138">
            <a:extLst>
              <a:ext uri="{FF2B5EF4-FFF2-40B4-BE49-F238E27FC236}">
                <a16:creationId xmlns:a16="http://schemas.microsoft.com/office/drawing/2014/main" id="{0879EA4E-F714-0308-3A81-31A23F2A88CF}"/>
              </a:ext>
            </a:extLst>
          </p:cNvPr>
          <p:cNvSpPr/>
          <p:nvPr/>
        </p:nvSpPr>
        <p:spPr>
          <a:xfrm>
            <a:off x="4186225" y="2261469"/>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B – Load 1, 2, 3 (April 20, 2026)</a:t>
            </a:r>
          </a:p>
        </p:txBody>
      </p:sp>
      <p:sp>
        <p:nvSpPr>
          <p:cNvPr id="140" name="Rectangle 139">
            <a:extLst>
              <a:ext uri="{FF2B5EF4-FFF2-40B4-BE49-F238E27FC236}">
                <a16:creationId xmlns:a16="http://schemas.microsoft.com/office/drawing/2014/main" id="{95215B26-5D72-39BA-711B-A979C3166B00}"/>
              </a:ext>
            </a:extLst>
          </p:cNvPr>
          <p:cNvSpPr/>
          <p:nvPr/>
        </p:nvSpPr>
        <p:spPr>
          <a:xfrm>
            <a:off x="4186227" y="5885903"/>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11 (April 27, 2026)</a:t>
            </a:r>
          </a:p>
        </p:txBody>
      </p:sp>
      <p:sp>
        <p:nvSpPr>
          <p:cNvPr id="141" name="Rectangle 140">
            <a:extLst>
              <a:ext uri="{FF2B5EF4-FFF2-40B4-BE49-F238E27FC236}">
                <a16:creationId xmlns:a16="http://schemas.microsoft.com/office/drawing/2014/main" id="{4BF853A0-47C2-A3AC-CA54-F538CDAF724A}"/>
              </a:ext>
            </a:extLst>
          </p:cNvPr>
          <p:cNvSpPr/>
          <p:nvPr/>
        </p:nvSpPr>
        <p:spPr>
          <a:xfrm>
            <a:off x="4186225" y="2559264"/>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C – Load 1 (April 20, 2026)</a:t>
            </a:r>
          </a:p>
        </p:txBody>
      </p:sp>
      <p:sp>
        <p:nvSpPr>
          <p:cNvPr id="142" name="Rectangle 141">
            <a:extLst>
              <a:ext uri="{FF2B5EF4-FFF2-40B4-BE49-F238E27FC236}">
                <a16:creationId xmlns:a16="http://schemas.microsoft.com/office/drawing/2014/main" id="{D321BA28-AEE2-645C-1C70-85819829552C}"/>
              </a:ext>
            </a:extLst>
          </p:cNvPr>
          <p:cNvSpPr/>
          <p:nvPr/>
        </p:nvSpPr>
        <p:spPr>
          <a:xfrm>
            <a:off x="4186226" y="618669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12 (May 3, 2026)</a:t>
            </a:r>
          </a:p>
        </p:txBody>
      </p:sp>
      <p:sp>
        <p:nvSpPr>
          <p:cNvPr id="143" name="Rectangle 142">
            <a:extLst>
              <a:ext uri="{FF2B5EF4-FFF2-40B4-BE49-F238E27FC236}">
                <a16:creationId xmlns:a16="http://schemas.microsoft.com/office/drawing/2014/main" id="{417F7DC2-46C1-79FB-FA06-FE03FF0EA5E1}"/>
              </a:ext>
            </a:extLst>
          </p:cNvPr>
          <p:cNvSpPr/>
          <p:nvPr/>
        </p:nvSpPr>
        <p:spPr>
          <a:xfrm>
            <a:off x="4186225" y="3770467"/>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4 (March 6, 2026)</a:t>
            </a:r>
          </a:p>
        </p:txBody>
      </p:sp>
      <p:sp>
        <p:nvSpPr>
          <p:cNvPr id="144" name="Rectangle 143">
            <a:extLst>
              <a:ext uri="{FF2B5EF4-FFF2-40B4-BE49-F238E27FC236}">
                <a16:creationId xmlns:a16="http://schemas.microsoft.com/office/drawing/2014/main" id="{88A0F3B3-BF8D-648F-1387-2098F96CD5EA}"/>
              </a:ext>
            </a:extLst>
          </p:cNvPr>
          <p:cNvSpPr/>
          <p:nvPr/>
        </p:nvSpPr>
        <p:spPr>
          <a:xfrm>
            <a:off x="4181969" y="4072634"/>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5 (March 14, 2026)</a:t>
            </a:r>
          </a:p>
        </p:txBody>
      </p:sp>
      <p:sp>
        <p:nvSpPr>
          <p:cNvPr id="145" name="Rectangle 144">
            <a:extLst>
              <a:ext uri="{FF2B5EF4-FFF2-40B4-BE49-F238E27FC236}">
                <a16:creationId xmlns:a16="http://schemas.microsoft.com/office/drawing/2014/main" id="{D729AC1D-6AFD-302E-F31E-220A8D15E56D}"/>
              </a:ext>
            </a:extLst>
          </p:cNvPr>
          <p:cNvSpPr/>
          <p:nvPr/>
        </p:nvSpPr>
        <p:spPr>
          <a:xfrm>
            <a:off x="4186225" y="4377850"/>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6 (March 23, 2026)</a:t>
            </a:r>
          </a:p>
        </p:txBody>
      </p:sp>
      <p:sp>
        <p:nvSpPr>
          <p:cNvPr id="146" name="Rectangle 145">
            <a:extLst>
              <a:ext uri="{FF2B5EF4-FFF2-40B4-BE49-F238E27FC236}">
                <a16:creationId xmlns:a16="http://schemas.microsoft.com/office/drawing/2014/main" id="{32B079CF-1099-0637-A8E9-292083324BF3}"/>
              </a:ext>
            </a:extLst>
          </p:cNvPr>
          <p:cNvSpPr/>
          <p:nvPr/>
        </p:nvSpPr>
        <p:spPr>
          <a:xfrm>
            <a:off x="4181969" y="4680017"/>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7 (March 23, 2026)</a:t>
            </a:r>
          </a:p>
        </p:txBody>
      </p:sp>
      <p:sp>
        <p:nvSpPr>
          <p:cNvPr id="147" name="Rectangle 146">
            <a:extLst>
              <a:ext uri="{FF2B5EF4-FFF2-40B4-BE49-F238E27FC236}">
                <a16:creationId xmlns:a16="http://schemas.microsoft.com/office/drawing/2014/main" id="{6B4C1EB7-BC58-CA0A-88BE-851F92145589}"/>
              </a:ext>
            </a:extLst>
          </p:cNvPr>
          <p:cNvSpPr/>
          <p:nvPr/>
        </p:nvSpPr>
        <p:spPr>
          <a:xfrm>
            <a:off x="4181969" y="497988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8 (April 7, 2026)</a:t>
            </a:r>
          </a:p>
        </p:txBody>
      </p:sp>
      <p:sp>
        <p:nvSpPr>
          <p:cNvPr id="148" name="Rectangle 147">
            <a:extLst>
              <a:ext uri="{FF2B5EF4-FFF2-40B4-BE49-F238E27FC236}">
                <a16:creationId xmlns:a16="http://schemas.microsoft.com/office/drawing/2014/main" id="{DEC7CFF8-2C91-7427-EFB1-3A52458C156A}"/>
              </a:ext>
            </a:extLst>
          </p:cNvPr>
          <p:cNvSpPr/>
          <p:nvPr/>
        </p:nvSpPr>
        <p:spPr>
          <a:xfrm>
            <a:off x="4181969" y="5281290"/>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9 (April 15, 2026)</a:t>
            </a:r>
          </a:p>
        </p:txBody>
      </p:sp>
      <p:sp>
        <p:nvSpPr>
          <p:cNvPr id="149" name="Rectangle 148">
            <a:extLst>
              <a:ext uri="{FF2B5EF4-FFF2-40B4-BE49-F238E27FC236}">
                <a16:creationId xmlns:a16="http://schemas.microsoft.com/office/drawing/2014/main" id="{57A145EC-861E-DFB4-1AC6-1A0D126CD2F8}"/>
              </a:ext>
            </a:extLst>
          </p:cNvPr>
          <p:cNvSpPr/>
          <p:nvPr/>
        </p:nvSpPr>
        <p:spPr>
          <a:xfrm>
            <a:off x="4181969" y="5586035"/>
            <a:ext cx="2802637" cy="262977"/>
          </a:xfrm>
          <a:prstGeom prst="rect">
            <a:avLst/>
          </a:prstGeom>
          <a:solidFill>
            <a:srgbClr val="00AE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LLIS – Load 10 (April 17, 2026)</a:t>
            </a:r>
          </a:p>
        </p:txBody>
      </p:sp>
      <p:sp>
        <p:nvSpPr>
          <p:cNvPr id="151" name="TextBox 150">
            <a:extLst>
              <a:ext uri="{FF2B5EF4-FFF2-40B4-BE49-F238E27FC236}">
                <a16:creationId xmlns:a16="http://schemas.microsoft.com/office/drawing/2014/main" id="{0974F561-EA34-8345-191E-098A1B10375D}"/>
              </a:ext>
            </a:extLst>
          </p:cNvPr>
          <p:cNvSpPr txBox="1"/>
          <p:nvPr/>
        </p:nvSpPr>
        <p:spPr>
          <a:xfrm>
            <a:off x="5291233" y="1614555"/>
            <a:ext cx="461665" cy="369332"/>
          </a:xfrm>
          <a:prstGeom prst="rect">
            <a:avLst/>
          </a:prstGeom>
          <a:noFill/>
        </p:spPr>
        <p:txBody>
          <a:bodyPr vert="vert270" wrap="square" rtlCol="0">
            <a:spAutoFit/>
          </a:bodyPr>
          <a:lstStyle/>
          <a:p>
            <a:pPr algn="ctr"/>
            <a:r>
              <a:rPr lang="en-US" dirty="0"/>
              <a:t>…</a:t>
            </a:r>
          </a:p>
        </p:txBody>
      </p:sp>
      <p:sp>
        <p:nvSpPr>
          <p:cNvPr id="153" name="Rectangle 152">
            <a:extLst>
              <a:ext uri="{FF2B5EF4-FFF2-40B4-BE49-F238E27FC236}">
                <a16:creationId xmlns:a16="http://schemas.microsoft.com/office/drawing/2014/main" id="{3C2C791C-C4D7-F740-2321-C17F5AA70373}"/>
              </a:ext>
            </a:extLst>
          </p:cNvPr>
          <p:cNvSpPr/>
          <p:nvPr/>
        </p:nvSpPr>
        <p:spPr>
          <a:xfrm>
            <a:off x="4186225" y="1961713"/>
            <a:ext cx="2802637" cy="262977"/>
          </a:xfrm>
          <a:prstGeom prst="rect">
            <a:avLst/>
          </a:prstGeom>
          <a:solidFill>
            <a:srgbClr val="0057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RPG A – Loads 1&amp;2 (Feb 9, 2026)</a:t>
            </a:r>
          </a:p>
        </p:txBody>
      </p:sp>
      <p:sp>
        <p:nvSpPr>
          <p:cNvPr id="154" name="Oval 153">
            <a:extLst>
              <a:ext uri="{FF2B5EF4-FFF2-40B4-BE49-F238E27FC236}">
                <a16:creationId xmlns:a16="http://schemas.microsoft.com/office/drawing/2014/main" id="{269B274C-8255-1F75-D0CA-011ED541567B}"/>
              </a:ext>
            </a:extLst>
          </p:cNvPr>
          <p:cNvSpPr/>
          <p:nvPr/>
        </p:nvSpPr>
        <p:spPr>
          <a:xfrm>
            <a:off x="4073208" y="1975827"/>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155" name="Oval 154">
            <a:extLst>
              <a:ext uri="{FF2B5EF4-FFF2-40B4-BE49-F238E27FC236}">
                <a16:creationId xmlns:a16="http://schemas.microsoft.com/office/drawing/2014/main" id="{03828911-AC38-ED03-2947-9DD2D6B1C8BC}"/>
              </a:ext>
            </a:extLst>
          </p:cNvPr>
          <p:cNvSpPr/>
          <p:nvPr/>
        </p:nvSpPr>
        <p:spPr>
          <a:xfrm>
            <a:off x="4073208" y="2275056"/>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156" name="Oval 155">
            <a:extLst>
              <a:ext uri="{FF2B5EF4-FFF2-40B4-BE49-F238E27FC236}">
                <a16:creationId xmlns:a16="http://schemas.microsoft.com/office/drawing/2014/main" id="{5707CA95-DEDC-1E10-4B91-EDC0B2298292}"/>
              </a:ext>
            </a:extLst>
          </p:cNvPr>
          <p:cNvSpPr/>
          <p:nvPr/>
        </p:nvSpPr>
        <p:spPr>
          <a:xfrm>
            <a:off x="4073208" y="2577498"/>
            <a:ext cx="225400" cy="225400"/>
          </a:xfrm>
          <a:prstGeom prst="ellipse">
            <a:avLst/>
          </a:prstGeom>
          <a:solidFill>
            <a:srgbClr val="26D07C"/>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157" name="Right Brace 156">
            <a:extLst>
              <a:ext uri="{FF2B5EF4-FFF2-40B4-BE49-F238E27FC236}">
                <a16:creationId xmlns:a16="http://schemas.microsoft.com/office/drawing/2014/main" id="{A7E2C75D-FC59-5062-A2E0-EF8357456C54}"/>
              </a:ext>
            </a:extLst>
          </p:cNvPr>
          <p:cNvSpPr/>
          <p:nvPr/>
        </p:nvSpPr>
        <p:spPr>
          <a:xfrm>
            <a:off x="6994569" y="1958376"/>
            <a:ext cx="167989" cy="860609"/>
          </a:xfrm>
          <a:prstGeom prst="rightBrace">
            <a:avLst>
              <a:gd name="adj1" fmla="val 64066"/>
              <a:gd name="adj2" fmla="val 50000"/>
            </a:avLst>
          </a:prstGeom>
          <a:ln>
            <a:solidFill>
              <a:srgbClr val="26D07C"/>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8" name="TextBox 157">
            <a:extLst>
              <a:ext uri="{FF2B5EF4-FFF2-40B4-BE49-F238E27FC236}">
                <a16:creationId xmlns:a16="http://schemas.microsoft.com/office/drawing/2014/main" id="{B7CECE37-8BDA-1C8A-9C0E-9EDF1545338F}"/>
              </a:ext>
            </a:extLst>
          </p:cNvPr>
          <p:cNvSpPr txBox="1"/>
          <p:nvPr/>
        </p:nvSpPr>
        <p:spPr>
          <a:xfrm>
            <a:off x="7082826" y="1859527"/>
            <a:ext cx="507831" cy="1048583"/>
          </a:xfrm>
          <a:prstGeom prst="rect">
            <a:avLst/>
          </a:prstGeom>
          <a:noFill/>
        </p:spPr>
        <p:txBody>
          <a:bodyPr vert="vert" wrap="square" rtlCol="0">
            <a:spAutoFit/>
          </a:bodyPr>
          <a:lstStyle/>
          <a:p>
            <a:pPr algn="ctr"/>
            <a:r>
              <a:rPr lang="en-US" sz="1050" dirty="0"/>
              <a:t>Automatically Valid </a:t>
            </a:r>
          </a:p>
        </p:txBody>
      </p:sp>
      <p:sp>
        <p:nvSpPr>
          <p:cNvPr id="159" name="Oval 158">
            <a:extLst>
              <a:ext uri="{FF2B5EF4-FFF2-40B4-BE49-F238E27FC236}">
                <a16:creationId xmlns:a16="http://schemas.microsoft.com/office/drawing/2014/main" id="{CB5FC7BD-7E7B-06DF-42C2-BF0C36B9BA72}"/>
              </a:ext>
            </a:extLst>
          </p:cNvPr>
          <p:cNvSpPr/>
          <p:nvPr/>
        </p:nvSpPr>
        <p:spPr>
          <a:xfrm>
            <a:off x="4073519" y="2886034"/>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0" name="Oval 159">
            <a:extLst>
              <a:ext uri="{FF2B5EF4-FFF2-40B4-BE49-F238E27FC236}">
                <a16:creationId xmlns:a16="http://schemas.microsoft.com/office/drawing/2014/main" id="{B7352FE3-100F-C1E8-908E-31CF899FA229}"/>
              </a:ext>
            </a:extLst>
          </p:cNvPr>
          <p:cNvSpPr/>
          <p:nvPr/>
        </p:nvSpPr>
        <p:spPr>
          <a:xfrm>
            <a:off x="4073519" y="3183829"/>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1" name="Oval 160">
            <a:extLst>
              <a:ext uri="{FF2B5EF4-FFF2-40B4-BE49-F238E27FC236}">
                <a16:creationId xmlns:a16="http://schemas.microsoft.com/office/drawing/2014/main" id="{446555B1-9CE3-8732-8546-7A98270EF9B1}"/>
              </a:ext>
            </a:extLst>
          </p:cNvPr>
          <p:cNvSpPr/>
          <p:nvPr/>
        </p:nvSpPr>
        <p:spPr>
          <a:xfrm>
            <a:off x="4073519" y="3483697"/>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2" name="Oval 161">
            <a:extLst>
              <a:ext uri="{FF2B5EF4-FFF2-40B4-BE49-F238E27FC236}">
                <a16:creationId xmlns:a16="http://schemas.microsoft.com/office/drawing/2014/main" id="{E0DF50D5-42BE-B854-47ED-53F393DF2B8F}"/>
              </a:ext>
            </a:extLst>
          </p:cNvPr>
          <p:cNvSpPr/>
          <p:nvPr/>
        </p:nvSpPr>
        <p:spPr>
          <a:xfrm>
            <a:off x="4073519" y="3783565"/>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3" name="Oval 162">
            <a:extLst>
              <a:ext uri="{FF2B5EF4-FFF2-40B4-BE49-F238E27FC236}">
                <a16:creationId xmlns:a16="http://schemas.microsoft.com/office/drawing/2014/main" id="{6C6081B7-E463-A1D7-6778-DD117BBB8F6F}"/>
              </a:ext>
            </a:extLst>
          </p:cNvPr>
          <p:cNvSpPr/>
          <p:nvPr/>
        </p:nvSpPr>
        <p:spPr>
          <a:xfrm>
            <a:off x="4073525" y="4095018"/>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4" name="Oval 163">
            <a:extLst>
              <a:ext uri="{FF2B5EF4-FFF2-40B4-BE49-F238E27FC236}">
                <a16:creationId xmlns:a16="http://schemas.microsoft.com/office/drawing/2014/main" id="{F85ACB87-8C22-8B3E-3336-DBF0A185ADF0}"/>
              </a:ext>
            </a:extLst>
          </p:cNvPr>
          <p:cNvSpPr/>
          <p:nvPr/>
        </p:nvSpPr>
        <p:spPr>
          <a:xfrm>
            <a:off x="4073525" y="4392813"/>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5" name="Oval 164">
            <a:extLst>
              <a:ext uri="{FF2B5EF4-FFF2-40B4-BE49-F238E27FC236}">
                <a16:creationId xmlns:a16="http://schemas.microsoft.com/office/drawing/2014/main" id="{34A4FAC8-C7B5-5A3C-7E19-F1EB6AF66106}"/>
              </a:ext>
            </a:extLst>
          </p:cNvPr>
          <p:cNvSpPr/>
          <p:nvPr/>
        </p:nvSpPr>
        <p:spPr>
          <a:xfrm>
            <a:off x="4073525" y="4692681"/>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6" name="Oval 165">
            <a:extLst>
              <a:ext uri="{FF2B5EF4-FFF2-40B4-BE49-F238E27FC236}">
                <a16:creationId xmlns:a16="http://schemas.microsoft.com/office/drawing/2014/main" id="{BF233C98-269F-4835-9B51-BED77F4C4459}"/>
              </a:ext>
            </a:extLst>
          </p:cNvPr>
          <p:cNvSpPr/>
          <p:nvPr/>
        </p:nvSpPr>
        <p:spPr>
          <a:xfrm>
            <a:off x="4073525" y="4992549"/>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7" name="Oval 166">
            <a:extLst>
              <a:ext uri="{FF2B5EF4-FFF2-40B4-BE49-F238E27FC236}">
                <a16:creationId xmlns:a16="http://schemas.microsoft.com/office/drawing/2014/main" id="{42DAC002-D282-1C0E-454F-3DCD1DC6C1DF}"/>
              </a:ext>
            </a:extLst>
          </p:cNvPr>
          <p:cNvSpPr/>
          <p:nvPr/>
        </p:nvSpPr>
        <p:spPr>
          <a:xfrm>
            <a:off x="4073208" y="5307028"/>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8" name="Oval 167">
            <a:extLst>
              <a:ext uri="{FF2B5EF4-FFF2-40B4-BE49-F238E27FC236}">
                <a16:creationId xmlns:a16="http://schemas.microsoft.com/office/drawing/2014/main" id="{B0064D43-D81B-387E-52DE-C2A7781EC7B9}"/>
              </a:ext>
            </a:extLst>
          </p:cNvPr>
          <p:cNvSpPr/>
          <p:nvPr/>
        </p:nvSpPr>
        <p:spPr>
          <a:xfrm>
            <a:off x="4073208" y="5604823"/>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69" name="Oval 168">
            <a:extLst>
              <a:ext uri="{FF2B5EF4-FFF2-40B4-BE49-F238E27FC236}">
                <a16:creationId xmlns:a16="http://schemas.microsoft.com/office/drawing/2014/main" id="{5AD3EB85-3151-7D63-5989-2670E600ED04}"/>
              </a:ext>
            </a:extLst>
          </p:cNvPr>
          <p:cNvSpPr/>
          <p:nvPr/>
        </p:nvSpPr>
        <p:spPr>
          <a:xfrm>
            <a:off x="4073208" y="5904691"/>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70" name="Oval 169">
            <a:extLst>
              <a:ext uri="{FF2B5EF4-FFF2-40B4-BE49-F238E27FC236}">
                <a16:creationId xmlns:a16="http://schemas.microsoft.com/office/drawing/2014/main" id="{2D805DC2-09D5-A978-95D9-CAE04EAB2612}"/>
              </a:ext>
            </a:extLst>
          </p:cNvPr>
          <p:cNvSpPr/>
          <p:nvPr/>
        </p:nvSpPr>
        <p:spPr>
          <a:xfrm>
            <a:off x="4073208" y="6204559"/>
            <a:ext cx="225400" cy="225400"/>
          </a:xfrm>
          <a:prstGeom prst="ellipse">
            <a:avLst/>
          </a:prstGeom>
          <a:solidFill>
            <a:srgbClr val="890C58"/>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
        <p:nvSpPr>
          <p:cNvPr id="171" name="Right Brace 170">
            <a:extLst>
              <a:ext uri="{FF2B5EF4-FFF2-40B4-BE49-F238E27FC236}">
                <a16:creationId xmlns:a16="http://schemas.microsoft.com/office/drawing/2014/main" id="{FBE5CD3D-C53C-F650-7F29-CA523E5A962D}"/>
              </a:ext>
            </a:extLst>
          </p:cNvPr>
          <p:cNvSpPr/>
          <p:nvPr/>
        </p:nvSpPr>
        <p:spPr>
          <a:xfrm>
            <a:off x="6994569" y="2869407"/>
            <a:ext cx="167989" cy="3577549"/>
          </a:xfrm>
          <a:prstGeom prst="rightBrace">
            <a:avLst>
              <a:gd name="adj1" fmla="val 64066"/>
              <a:gd name="adj2" fmla="val 50000"/>
            </a:avLst>
          </a:prstGeom>
          <a:ln>
            <a:solidFill>
              <a:srgbClr val="890C58"/>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2" name="TextBox 171">
            <a:extLst>
              <a:ext uri="{FF2B5EF4-FFF2-40B4-BE49-F238E27FC236}">
                <a16:creationId xmlns:a16="http://schemas.microsoft.com/office/drawing/2014/main" id="{BB402490-F96C-ACD3-A3C4-6985BDAA19F4}"/>
              </a:ext>
            </a:extLst>
          </p:cNvPr>
          <p:cNvSpPr txBox="1"/>
          <p:nvPr/>
        </p:nvSpPr>
        <p:spPr>
          <a:xfrm>
            <a:off x="7078563" y="3347026"/>
            <a:ext cx="507831" cy="2458883"/>
          </a:xfrm>
          <a:prstGeom prst="rect">
            <a:avLst/>
          </a:prstGeom>
          <a:noFill/>
        </p:spPr>
        <p:txBody>
          <a:bodyPr vert="vert" wrap="square" rtlCol="0">
            <a:spAutoFit/>
          </a:bodyPr>
          <a:lstStyle/>
          <a:p>
            <a:pPr algn="ctr"/>
            <a:r>
              <a:rPr lang="en-US" sz="1050" dirty="0"/>
              <a:t>New validity checks needed and restudies may be required</a:t>
            </a:r>
          </a:p>
        </p:txBody>
      </p:sp>
      <p:sp>
        <p:nvSpPr>
          <p:cNvPr id="175" name="TextBox 174">
            <a:extLst>
              <a:ext uri="{FF2B5EF4-FFF2-40B4-BE49-F238E27FC236}">
                <a16:creationId xmlns:a16="http://schemas.microsoft.com/office/drawing/2014/main" id="{F4D9C230-84D5-386D-B672-3C1E50A2BCA3}"/>
              </a:ext>
            </a:extLst>
          </p:cNvPr>
          <p:cNvSpPr txBox="1">
            <a:spLocks/>
          </p:cNvSpPr>
          <p:nvPr/>
        </p:nvSpPr>
        <p:spPr>
          <a:xfrm>
            <a:off x="7787079" y="5275337"/>
            <a:ext cx="4168739" cy="215444"/>
          </a:xfrm>
          <a:prstGeom prst="rect">
            <a:avLst/>
          </a:prstGeom>
        </p:spPr>
        <p:txBody>
          <a:bodyPr vert="horz" wrap="square" lIns="0" tIns="0" rIns="0" bIns="0" rtlCol="0">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400" b="1" dirty="0"/>
              <a:t>Status of Studies</a:t>
            </a:r>
          </a:p>
        </p:txBody>
      </p:sp>
      <p:cxnSp>
        <p:nvCxnSpPr>
          <p:cNvPr id="176" name="LineBasicDefault 7">
            <a:extLst>
              <a:ext uri="{FF2B5EF4-FFF2-40B4-BE49-F238E27FC236}">
                <a16:creationId xmlns:a16="http://schemas.microsoft.com/office/drawing/2014/main" id="{AB529259-BADD-089E-0252-4A0A62DA2919}"/>
              </a:ext>
            </a:extLst>
          </p:cNvPr>
          <p:cNvCxnSpPr>
            <a:cxnSpLocks/>
          </p:cNvCxnSpPr>
          <p:nvPr>
            <p:custDataLst>
              <p:tags r:id="rId4"/>
            </p:custDataLst>
          </p:nvPr>
        </p:nvCxnSpPr>
        <p:spPr>
          <a:xfrm>
            <a:off x="7787079" y="5531832"/>
            <a:ext cx="4115961" cy="0"/>
          </a:xfrm>
          <a:prstGeom prst="straightConnector1">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77" name="TextBox 176">
            <a:extLst>
              <a:ext uri="{FF2B5EF4-FFF2-40B4-BE49-F238E27FC236}">
                <a16:creationId xmlns:a16="http://schemas.microsoft.com/office/drawing/2014/main" id="{CF438DE1-2DA7-841E-FB9A-749C131A572B}"/>
              </a:ext>
            </a:extLst>
          </p:cNvPr>
          <p:cNvSpPr txBox="1">
            <a:spLocks/>
          </p:cNvSpPr>
          <p:nvPr/>
        </p:nvSpPr>
        <p:spPr>
          <a:xfrm>
            <a:off x="7792027" y="5634197"/>
            <a:ext cx="4115961" cy="969496"/>
          </a:xfrm>
          <a:prstGeom prst="rect">
            <a:avLst/>
          </a:prstGeom>
        </p:spPr>
        <p:txBody>
          <a:bodyPr vert="horz" wrap="square" lIns="0" tIns="0" rIns="0" bIns="0" rtlCol="0" anchor="t">
            <a:spAutoFit/>
          </a:bodyPr>
          <a:lstStyle>
            <a:lvl1pPr lvl="0" indent="0">
              <a:lnSpc>
                <a:spcPct val="100000"/>
              </a:lnSpc>
              <a:spcBef>
                <a:spcPts val="300"/>
              </a:spcBef>
              <a:spcAft>
                <a:spcPts val="300"/>
              </a:spcAft>
              <a:buFont typeface="Arial" panose="020B0604020202020204" pitchFamily="34" charset="0"/>
              <a:buNone/>
              <a:defRPr sz="1600" b="0"/>
            </a:lvl1pPr>
            <a:lvl2pPr marL="548640" lvl="1" indent="-182880">
              <a:lnSpc>
                <a:spcPct val="100000"/>
              </a:lnSpc>
              <a:spcBef>
                <a:spcPts val="300"/>
              </a:spcBef>
              <a:spcAft>
                <a:spcPts val="300"/>
              </a:spcAft>
              <a:buFont typeface="Arial" panose="020B0604020202020204" pitchFamily="34" charset="0"/>
              <a:buChar char="•"/>
              <a:defRPr sz="1400" b="0"/>
            </a:lvl2pPr>
            <a:lvl3pPr marL="731520" lvl="2" indent="-182880">
              <a:lnSpc>
                <a:spcPct val="100000"/>
              </a:lnSpc>
              <a:spcBef>
                <a:spcPts val="300"/>
              </a:spcBef>
              <a:spcAft>
                <a:spcPts val="300"/>
              </a:spcAft>
              <a:buFont typeface="Arial" panose="020B0604020202020204" pitchFamily="34" charset="0"/>
              <a:buChar char="◦"/>
              <a:defRPr sz="1400" b="0"/>
            </a:lvl3pPr>
            <a:lvl4pPr marL="914400" lvl="3" indent="-182880">
              <a:lnSpc>
                <a:spcPct val="100000"/>
              </a:lnSpc>
              <a:spcBef>
                <a:spcPts val="300"/>
              </a:spcBef>
              <a:spcAft>
                <a:spcPts val="300"/>
              </a:spcAft>
              <a:buFont typeface="Arial" panose="020B0604020202020204" pitchFamily="34" charset="0"/>
              <a:buChar char="-"/>
              <a:defRPr sz="1400" b="0"/>
            </a:lvl4pPr>
            <a:lvl5pPr marL="1097280" lvl="4" indent="-182880">
              <a:lnSpc>
                <a:spcPct val="100000"/>
              </a:lnSpc>
              <a:spcBef>
                <a:spcPts val="300"/>
              </a:spcBef>
              <a:spcAft>
                <a:spcPts val="300"/>
              </a:spcAft>
              <a:buFont typeface="Arial" panose="020B0604020202020204" pitchFamily="34" charset="0"/>
              <a:buChar char="•"/>
              <a:defRPr sz="1400" b="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dirty="0"/>
              <a:t>       Studies are automatically valid </a:t>
            </a:r>
          </a:p>
          <a:p>
            <a:r>
              <a:rPr lang="en-US" sz="1200" dirty="0"/>
              <a:t>       Studies are provisionally valid after check</a:t>
            </a:r>
          </a:p>
          <a:p>
            <a:r>
              <a:rPr lang="en-US" sz="1200" dirty="0"/>
              <a:t>       Restudy in progress after failed validity check</a:t>
            </a:r>
          </a:p>
          <a:p>
            <a:r>
              <a:rPr lang="en-US" sz="1200" dirty="0"/>
              <a:t>       Validity check in progress</a:t>
            </a:r>
          </a:p>
        </p:txBody>
      </p:sp>
      <p:sp>
        <p:nvSpPr>
          <p:cNvPr id="178" name="Oval 177">
            <a:extLst>
              <a:ext uri="{FF2B5EF4-FFF2-40B4-BE49-F238E27FC236}">
                <a16:creationId xmlns:a16="http://schemas.microsoft.com/office/drawing/2014/main" id="{23B6A43C-8CDF-4FD0-6D43-BC9608BB8968}"/>
              </a:ext>
            </a:extLst>
          </p:cNvPr>
          <p:cNvSpPr/>
          <p:nvPr/>
        </p:nvSpPr>
        <p:spPr>
          <a:xfrm>
            <a:off x="7787079" y="5603417"/>
            <a:ext cx="225400" cy="225400"/>
          </a:xfrm>
          <a:prstGeom prst="ellipse">
            <a:avLst/>
          </a:prstGeom>
          <a:solidFill>
            <a:srgbClr val="26D07C"/>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179" name="Oval 178">
            <a:extLst>
              <a:ext uri="{FF2B5EF4-FFF2-40B4-BE49-F238E27FC236}">
                <a16:creationId xmlns:a16="http://schemas.microsoft.com/office/drawing/2014/main" id="{7D4F8D38-8DCE-776C-494E-A0BC2E045ED2}"/>
              </a:ext>
            </a:extLst>
          </p:cNvPr>
          <p:cNvSpPr/>
          <p:nvPr/>
        </p:nvSpPr>
        <p:spPr>
          <a:xfrm>
            <a:off x="7787079" y="5874972"/>
            <a:ext cx="225400" cy="225400"/>
          </a:xfrm>
          <a:prstGeom prst="ellipse">
            <a:avLst/>
          </a:prstGeom>
          <a:solidFill>
            <a:srgbClr val="FFD10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t>
            </a:r>
          </a:p>
        </p:txBody>
      </p:sp>
      <p:sp>
        <p:nvSpPr>
          <p:cNvPr id="180" name="Oval 179">
            <a:extLst>
              <a:ext uri="{FF2B5EF4-FFF2-40B4-BE49-F238E27FC236}">
                <a16:creationId xmlns:a16="http://schemas.microsoft.com/office/drawing/2014/main" id="{F4F9D611-1D42-9F6F-1CAD-CDA4BE5273F6}"/>
              </a:ext>
            </a:extLst>
          </p:cNvPr>
          <p:cNvSpPr/>
          <p:nvPr/>
        </p:nvSpPr>
        <p:spPr>
          <a:xfrm>
            <a:off x="7787079" y="6137949"/>
            <a:ext cx="225400" cy="225400"/>
          </a:xfrm>
          <a:prstGeom prst="ellipse">
            <a:avLst/>
          </a:prstGeom>
          <a:solidFill>
            <a:srgbClr val="7C858C"/>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t>↻</a:t>
            </a:r>
          </a:p>
        </p:txBody>
      </p:sp>
      <p:sp>
        <p:nvSpPr>
          <p:cNvPr id="181" name="Oval 180">
            <a:extLst>
              <a:ext uri="{FF2B5EF4-FFF2-40B4-BE49-F238E27FC236}">
                <a16:creationId xmlns:a16="http://schemas.microsoft.com/office/drawing/2014/main" id="{F60FF0A4-2280-E053-731B-C9D1EAB5A99C}"/>
              </a:ext>
            </a:extLst>
          </p:cNvPr>
          <p:cNvSpPr/>
          <p:nvPr/>
        </p:nvSpPr>
        <p:spPr>
          <a:xfrm>
            <a:off x="7787079" y="6398390"/>
            <a:ext cx="225400" cy="225400"/>
          </a:xfrm>
          <a:prstGeom prst="ellipse">
            <a:avLst/>
          </a:prstGeom>
          <a:solidFill>
            <a:srgbClr val="890C5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a:t>
            </a:r>
          </a:p>
        </p:txBody>
      </p:sp>
    </p:spTree>
    <p:extLst>
      <p:ext uri="{BB962C8B-B14F-4D97-AF65-F5344CB8AC3E}">
        <p14:creationId xmlns:p14="http://schemas.microsoft.com/office/powerpoint/2010/main" val="35918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5"/>
                                        </p:tgtEl>
                                        <p:attrNameLst>
                                          <p:attrName>style.visibility</p:attrName>
                                        </p:attrNameLst>
                                      </p:cBhvr>
                                      <p:to>
                                        <p:strVal val="visible"/>
                                      </p:to>
                                    </p:set>
                                    <p:animEffect transition="in" filter="fade">
                                      <p:cBhvr>
                                        <p:cTn id="10" dur="500"/>
                                        <p:tgtEl>
                                          <p:spTgt spid="1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500"/>
                                        <p:tgtEl>
                                          <p:spTgt spid="1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8"/>
                                        </p:tgtEl>
                                        <p:attrNameLst>
                                          <p:attrName>style.visibility</p:attrName>
                                        </p:attrNameLst>
                                      </p:cBhvr>
                                      <p:to>
                                        <p:strVal val="visible"/>
                                      </p:to>
                                    </p:set>
                                    <p:animEffect transition="in" filter="fade">
                                      <p:cBhvr>
                                        <p:cTn id="16" dur="500"/>
                                        <p:tgtEl>
                                          <p:spTgt spid="1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fade">
                                      <p:cBhvr>
                                        <p:cTn id="19" dur="500"/>
                                        <p:tgtEl>
                                          <p:spTgt spid="1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0"/>
                                        </p:tgtEl>
                                        <p:attrNameLst>
                                          <p:attrName>style.visibility</p:attrName>
                                        </p:attrNameLst>
                                      </p:cBhvr>
                                      <p:to>
                                        <p:strVal val="visible"/>
                                      </p:to>
                                    </p:set>
                                    <p:animEffect transition="in" filter="fade">
                                      <p:cBhvr>
                                        <p:cTn id="22" dur="500"/>
                                        <p:tgtEl>
                                          <p:spTgt spid="1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1"/>
                                        </p:tgtEl>
                                        <p:attrNameLst>
                                          <p:attrName>style.visibility</p:attrName>
                                        </p:attrNameLst>
                                      </p:cBhvr>
                                      <p:to>
                                        <p:strVal val="visible"/>
                                      </p:to>
                                    </p:set>
                                    <p:animEffect transition="in" filter="fade">
                                      <p:cBhvr>
                                        <p:cTn id="25" dur="500"/>
                                        <p:tgtEl>
                                          <p:spTgt spid="14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fade">
                                      <p:cBhvr>
                                        <p:cTn id="28" dur="500"/>
                                        <p:tgtEl>
                                          <p:spTgt spid="14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3"/>
                                        </p:tgtEl>
                                        <p:attrNameLst>
                                          <p:attrName>style.visibility</p:attrName>
                                        </p:attrNameLst>
                                      </p:cBhvr>
                                      <p:to>
                                        <p:strVal val="visible"/>
                                      </p:to>
                                    </p:set>
                                    <p:animEffect transition="in" filter="fade">
                                      <p:cBhvr>
                                        <p:cTn id="31" dur="500"/>
                                        <p:tgtEl>
                                          <p:spTgt spid="14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4"/>
                                        </p:tgtEl>
                                        <p:attrNameLst>
                                          <p:attrName>style.visibility</p:attrName>
                                        </p:attrNameLst>
                                      </p:cBhvr>
                                      <p:to>
                                        <p:strVal val="visible"/>
                                      </p:to>
                                    </p:set>
                                    <p:animEffect transition="in" filter="fade">
                                      <p:cBhvr>
                                        <p:cTn id="34" dur="500"/>
                                        <p:tgtEl>
                                          <p:spTgt spid="14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fade">
                                      <p:cBhvr>
                                        <p:cTn id="37" dur="500"/>
                                        <p:tgtEl>
                                          <p:spTgt spid="1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6"/>
                                        </p:tgtEl>
                                        <p:attrNameLst>
                                          <p:attrName>style.visibility</p:attrName>
                                        </p:attrNameLst>
                                      </p:cBhvr>
                                      <p:to>
                                        <p:strVal val="visible"/>
                                      </p:to>
                                    </p:set>
                                    <p:animEffect transition="in" filter="fade">
                                      <p:cBhvr>
                                        <p:cTn id="40" dur="500"/>
                                        <p:tgtEl>
                                          <p:spTgt spid="14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7"/>
                                        </p:tgtEl>
                                        <p:attrNameLst>
                                          <p:attrName>style.visibility</p:attrName>
                                        </p:attrNameLst>
                                      </p:cBhvr>
                                      <p:to>
                                        <p:strVal val="visible"/>
                                      </p:to>
                                    </p:set>
                                    <p:animEffect transition="in" filter="fade">
                                      <p:cBhvr>
                                        <p:cTn id="43" dur="500"/>
                                        <p:tgtEl>
                                          <p:spTgt spid="14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8"/>
                                        </p:tgtEl>
                                        <p:attrNameLst>
                                          <p:attrName>style.visibility</p:attrName>
                                        </p:attrNameLst>
                                      </p:cBhvr>
                                      <p:to>
                                        <p:strVal val="visible"/>
                                      </p:to>
                                    </p:set>
                                    <p:animEffect transition="in" filter="fade">
                                      <p:cBhvr>
                                        <p:cTn id="46" dur="500"/>
                                        <p:tgtEl>
                                          <p:spTgt spid="14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500"/>
                                        <p:tgtEl>
                                          <p:spTgt spid="14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fade">
                                      <p:cBhvr>
                                        <p:cTn id="52" dur="500"/>
                                        <p:tgtEl>
                                          <p:spTgt spid="15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53"/>
                                        </p:tgtEl>
                                        <p:attrNameLst>
                                          <p:attrName>style.visibility</p:attrName>
                                        </p:attrNameLst>
                                      </p:cBhvr>
                                      <p:to>
                                        <p:strVal val="visible"/>
                                      </p:to>
                                    </p:set>
                                    <p:animEffect transition="in" filter="fade">
                                      <p:cBhvr>
                                        <p:cTn id="55" dur="500"/>
                                        <p:tgtEl>
                                          <p:spTgt spid="1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4"/>
                                        </p:tgtEl>
                                        <p:attrNameLst>
                                          <p:attrName>style.visibility</p:attrName>
                                        </p:attrNameLst>
                                      </p:cBhvr>
                                      <p:to>
                                        <p:strVal val="visible"/>
                                      </p:to>
                                    </p:set>
                                    <p:animEffect transition="in" filter="fade">
                                      <p:cBhvr>
                                        <p:cTn id="58" dur="500"/>
                                        <p:tgtEl>
                                          <p:spTgt spid="15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5"/>
                                        </p:tgtEl>
                                        <p:attrNameLst>
                                          <p:attrName>style.visibility</p:attrName>
                                        </p:attrNameLst>
                                      </p:cBhvr>
                                      <p:to>
                                        <p:strVal val="visible"/>
                                      </p:to>
                                    </p:set>
                                    <p:animEffect transition="in" filter="fade">
                                      <p:cBhvr>
                                        <p:cTn id="61" dur="500"/>
                                        <p:tgtEl>
                                          <p:spTgt spid="1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6"/>
                                        </p:tgtEl>
                                        <p:attrNameLst>
                                          <p:attrName>style.visibility</p:attrName>
                                        </p:attrNameLst>
                                      </p:cBhvr>
                                      <p:to>
                                        <p:strVal val="visible"/>
                                      </p:to>
                                    </p:set>
                                    <p:animEffect transition="in" filter="fade">
                                      <p:cBhvr>
                                        <p:cTn id="64" dur="500"/>
                                        <p:tgtEl>
                                          <p:spTgt spid="1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57"/>
                                        </p:tgtEl>
                                        <p:attrNameLst>
                                          <p:attrName>style.visibility</p:attrName>
                                        </p:attrNameLst>
                                      </p:cBhvr>
                                      <p:to>
                                        <p:strVal val="visible"/>
                                      </p:to>
                                    </p:set>
                                    <p:animEffect transition="in" filter="fade">
                                      <p:cBhvr>
                                        <p:cTn id="67" dur="500"/>
                                        <p:tgtEl>
                                          <p:spTgt spid="15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58"/>
                                        </p:tgtEl>
                                        <p:attrNameLst>
                                          <p:attrName>style.visibility</p:attrName>
                                        </p:attrNameLst>
                                      </p:cBhvr>
                                      <p:to>
                                        <p:strVal val="visible"/>
                                      </p:to>
                                    </p:set>
                                    <p:animEffect transition="in" filter="fade">
                                      <p:cBhvr>
                                        <p:cTn id="70" dur="500"/>
                                        <p:tgtEl>
                                          <p:spTgt spid="15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59"/>
                                        </p:tgtEl>
                                        <p:attrNameLst>
                                          <p:attrName>style.visibility</p:attrName>
                                        </p:attrNameLst>
                                      </p:cBhvr>
                                      <p:to>
                                        <p:strVal val="visible"/>
                                      </p:to>
                                    </p:set>
                                    <p:animEffect transition="in" filter="fade">
                                      <p:cBhvr>
                                        <p:cTn id="73" dur="500"/>
                                        <p:tgtEl>
                                          <p:spTgt spid="15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0"/>
                                        </p:tgtEl>
                                        <p:attrNameLst>
                                          <p:attrName>style.visibility</p:attrName>
                                        </p:attrNameLst>
                                      </p:cBhvr>
                                      <p:to>
                                        <p:strVal val="visible"/>
                                      </p:to>
                                    </p:set>
                                    <p:animEffect transition="in" filter="fade">
                                      <p:cBhvr>
                                        <p:cTn id="76" dur="500"/>
                                        <p:tgtEl>
                                          <p:spTgt spid="16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1"/>
                                        </p:tgtEl>
                                        <p:attrNameLst>
                                          <p:attrName>style.visibility</p:attrName>
                                        </p:attrNameLst>
                                      </p:cBhvr>
                                      <p:to>
                                        <p:strVal val="visible"/>
                                      </p:to>
                                    </p:set>
                                    <p:animEffect transition="in" filter="fade">
                                      <p:cBhvr>
                                        <p:cTn id="79" dur="500"/>
                                        <p:tgtEl>
                                          <p:spTgt spid="16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62"/>
                                        </p:tgtEl>
                                        <p:attrNameLst>
                                          <p:attrName>style.visibility</p:attrName>
                                        </p:attrNameLst>
                                      </p:cBhvr>
                                      <p:to>
                                        <p:strVal val="visible"/>
                                      </p:to>
                                    </p:set>
                                    <p:animEffect transition="in" filter="fade">
                                      <p:cBhvr>
                                        <p:cTn id="82" dur="500"/>
                                        <p:tgtEl>
                                          <p:spTgt spid="1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63"/>
                                        </p:tgtEl>
                                        <p:attrNameLst>
                                          <p:attrName>style.visibility</p:attrName>
                                        </p:attrNameLst>
                                      </p:cBhvr>
                                      <p:to>
                                        <p:strVal val="visible"/>
                                      </p:to>
                                    </p:set>
                                    <p:animEffect transition="in" filter="fade">
                                      <p:cBhvr>
                                        <p:cTn id="85" dur="500"/>
                                        <p:tgtEl>
                                          <p:spTgt spid="16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4"/>
                                        </p:tgtEl>
                                        <p:attrNameLst>
                                          <p:attrName>style.visibility</p:attrName>
                                        </p:attrNameLst>
                                      </p:cBhvr>
                                      <p:to>
                                        <p:strVal val="visible"/>
                                      </p:to>
                                    </p:set>
                                    <p:animEffect transition="in" filter="fade">
                                      <p:cBhvr>
                                        <p:cTn id="88" dur="500"/>
                                        <p:tgtEl>
                                          <p:spTgt spid="16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65"/>
                                        </p:tgtEl>
                                        <p:attrNameLst>
                                          <p:attrName>style.visibility</p:attrName>
                                        </p:attrNameLst>
                                      </p:cBhvr>
                                      <p:to>
                                        <p:strVal val="visible"/>
                                      </p:to>
                                    </p:set>
                                    <p:animEffect transition="in" filter="fade">
                                      <p:cBhvr>
                                        <p:cTn id="91" dur="500"/>
                                        <p:tgtEl>
                                          <p:spTgt spid="16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6"/>
                                        </p:tgtEl>
                                        <p:attrNameLst>
                                          <p:attrName>style.visibility</p:attrName>
                                        </p:attrNameLst>
                                      </p:cBhvr>
                                      <p:to>
                                        <p:strVal val="visible"/>
                                      </p:to>
                                    </p:set>
                                    <p:animEffect transition="in" filter="fade">
                                      <p:cBhvr>
                                        <p:cTn id="94" dur="500"/>
                                        <p:tgtEl>
                                          <p:spTgt spid="16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7"/>
                                        </p:tgtEl>
                                        <p:attrNameLst>
                                          <p:attrName>style.visibility</p:attrName>
                                        </p:attrNameLst>
                                      </p:cBhvr>
                                      <p:to>
                                        <p:strVal val="visible"/>
                                      </p:to>
                                    </p:set>
                                    <p:animEffect transition="in" filter="fade">
                                      <p:cBhvr>
                                        <p:cTn id="97" dur="500"/>
                                        <p:tgtEl>
                                          <p:spTgt spid="16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8"/>
                                        </p:tgtEl>
                                        <p:attrNameLst>
                                          <p:attrName>style.visibility</p:attrName>
                                        </p:attrNameLst>
                                      </p:cBhvr>
                                      <p:to>
                                        <p:strVal val="visible"/>
                                      </p:to>
                                    </p:set>
                                    <p:animEffect transition="in" filter="fade">
                                      <p:cBhvr>
                                        <p:cTn id="100" dur="500"/>
                                        <p:tgtEl>
                                          <p:spTgt spid="16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69"/>
                                        </p:tgtEl>
                                        <p:attrNameLst>
                                          <p:attrName>style.visibility</p:attrName>
                                        </p:attrNameLst>
                                      </p:cBhvr>
                                      <p:to>
                                        <p:strVal val="visible"/>
                                      </p:to>
                                    </p:set>
                                    <p:animEffect transition="in" filter="fade">
                                      <p:cBhvr>
                                        <p:cTn id="103" dur="500"/>
                                        <p:tgtEl>
                                          <p:spTgt spid="16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70"/>
                                        </p:tgtEl>
                                        <p:attrNameLst>
                                          <p:attrName>style.visibility</p:attrName>
                                        </p:attrNameLst>
                                      </p:cBhvr>
                                      <p:to>
                                        <p:strVal val="visible"/>
                                      </p:to>
                                    </p:set>
                                    <p:animEffect transition="in" filter="fade">
                                      <p:cBhvr>
                                        <p:cTn id="106" dur="500"/>
                                        <p:tgtEl>
                                          <p:spTgt spid="17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71"/>
                                        </p:tgtEl>
                                        <p:attrNameLst>
                                          <p:attrName>style.visibility</p:attrName>
                                        </p:attrNameLst>
                                      </p:cBhvr>
                                      <p:to>
                                        <p:strVal val="visible"/>
                                      </p:to>
                                    </p:set>
                                    <p:animEffect transition="in" filter="fade">
                                      <p:cBhvr>
                                        <p:cTn id="109" dur="500"/>
                                        <p:tgtEl>
                                          <p:spTgt spid="17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72"/>
                                        </p:tgtEl>
                                        <p:attrNameLst>
                                          <p:attrName>style.visibility</p:attrName>
                                        </p:attrNameLst>
                                      </p:cBhvr>
                                      <p:to>
                                        <p:strVal val="visible"/>
                                      </p:to>
                                    </p:set>
                                    <p:animEffect transition="in" filter="fade">
                                      <p:cBhvr>
                                        <p:cTn id="112" dur="5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1" grpId="0"/>
      <p:bldP spid="153" grpId="0" animBg="1"/>
      <p:bldP spid="154" grpId="0" animBg="1"/>
      <p:bldP spid="155" grpId="0" animBg="1"/>
      <p:bldP spid="156" grpId="0" animBg="1"/>
      <p:bldP spid="157" grpId="0" animBg="1"/>
      <p:bldP spid="158" grpId="0"/>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4333B-023D-EB38-ACE1-73EA5EFED0C9}"/>
            </a:ext>
          </a:extLst>
        </p:cNvPr>
        <p:cNvGrpSpPr/>
        <p:nvPr/>
      </p:nvGrpSpPr>
      <p:grpSpPr>
        <a:xfrm>
          <a:off x="0" y="0"/>
          <a:ext cx="0" cy="0"/>
          <a:chOff x="0" y="0"/>
          <a:chExt cx="0" cy="0"/>
        </a:xfrm>
      </p:grpSpPr>
      <p:graphicFrame>
        <p:nvGraphicFramePr>
          <p:cNvPr id="30" name="Object 6" hidden="1">
            <a:extLst>
              <a:ext uri="{FF2B5EF4-FFF2-40B4-BE49-F238E27FC236}">
                <a16:creationId xmlns:a16="http://schemas.microsoft.com/office/drawing/2014/main" id="{C1A386E7-9026-584E-599F-60FE2748B76B}"/>
              </a:ext>
            </a:extLst>
          </p:cNvPr>
          <p:cNvGraphicFramePr>
            <a:graphicFrameLocks noChangeAspect="1"/>
          </p:cNvGraphicFramePr>
          <p:nvPr>
            <p:custDataLst>
              <p:tags r:id="rId1"/>
            </p:custDataLst>
            <p:extLst>
              <p:ext uri="{D42A27DB-BD31-4B8C-83A1-F6EECF244321}">
                <p14:modId xmlns:p14="http://schemas.microsoft.com/office/powerpoint/2010/main" val="13359768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5" imgH="405" progId="TCLayout.ActiveDocument.1">
                  <p:embed/>
                </p:oleObj>
              </mc:Choice>
              <mc:Fallback>
                <p:oleObj name="think-cell Slide" r:id="rId3" imgW="405" imgH="405" progId="TCLayout.ActiveDocument.1">
                  <p:embed/>
                  <p:pic>
                    <p:nvPicPr>
                      <p:cNvPr id="30" name="Object 6" hidden="1">
                        <a:extLst>
                          <a:ext uri="{FF2B5EF4-FFF2-40B4-BE49-F238E27FC236}">
                            <a16:creationId xmlns:a16="http://schemas.microsoft.com/office/drawing/2014/main" id="{C1A386E7-9026-584E-599F-60FE2748B76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440E8ACE-0681-D6E4-7AB4-9C225B1E9621}"/>
              </a:ext>
            </a:extLst>
          </p:cNvPr>
          <p:cNvSpPr>
            <a:spLocks noGrp="1"/>
          </p:cNvSpPr>
          <p:nvPr>
            <p:ph type="title"/>
          </p:nvPr>
        </p:nvSpPr>
        <p:spPr>
          <a:xfrm>
            <a:off x="1257300" y="457200"/>
            <a:ext cx="10401300" cy="332399"/>
          </a:xfrm>
          <a:noFill/>
          <a:ln/>
          <a:extLst>
            <a:ext uri="{909E8E84-426E-40DD-AFC4-6F175D3DCCD1}">
              <a14:hiddenFill xmlns:a14="http://schemas.microsoft.com/office/drawing/2010/main">
                <a:solidFill>
                  <a:srgbClr val="FFFFFF"/>
                </a:solidFill>
              </a14:hiddenFill>
            </a:ext>
          </a:extLst>
        </p:spPr>
        <p:txBody>
          <a:bodyPr vert="horz">
            <a:spAutoFit/>
          </a:bodyPr>
          <a:lstStyle/>
          <a:p>
            <a:r>
              <a:rPr lang="en-US" dirty="0"/>
              <a:t>TAC consideration and the June Board meeting</a:t>
            </a:r>
            <a:endParaRPr lang="en-US" i="1" dirty="0"/>
          </a:p>
        </p:txBody>
      </p:sp>
      <p:sp>
        <p:nvSpPr>
          <p:cNvPr id="15" name="Slide Number Placeholder 5">
            <a:extLst>
              <a:ext uri="{FF2B5EF4-FFF2-40B4-BE49-F238E27FC236}">
                <a16:creationId xmlns:a16="http://schemas.microsoft.com/office/drawing/2014/main" id="{F1CD55FB-DA65-AC9B-8CDC-C77700FEFF51}"/>
              </a:ext>
            </a:extLst>
          </p:cNvPr>
          <p:cNvSpPr>
            <a:spLocks noGrp="1"/>
          </p:cNvSpPr>
          <p:nvPr>
            <p:ph type="sldNum" sz="quarter" idx="12"/>
          </p:nvPr>
        </p:nvSpPr>
        <p:spPr/>
        <p:txBody>
          <a:bodyPr/>
          <a:lstStyle/>
          <a:p>
            <a:fld id="{BCDE79FB-97BA-492B-8D57-F1373F9ADA95}" type="slidenum">
              <a:rPr lang="en-US" smtClean="0"/>
              <a:t>7</a:t>
            </a:fld>
            <a:endParaRPr lang="en-US"/>
          </a:p>
        </p:txBody>
      </p:sp>
      <p:sp>
        <p:nvSpPr>
          <p:cNvPr id="32" name="TextBox 31">
            <a:extLst>
              <a:ext uri="{FF2B5EF4-FFF2-40B4-BE49-F238E27FC236}">
                <a16:creationId xmlns:a16="http://schemas.microsoft.com/office/drawing/2014/main" id="{3B6B3DDD-A7C7-4E72-FA9A-4132B83C1519}"/>
              </a:ext>
            </a:extLst>
          </p:cNvPr>
          <p:cNvSpPr txBox="1"/>
          <p:nvPr/>
        </p:nvSpPr>
        <p:spPr>
          <a:xfrm>
            <a:off x="708537" y="1440774"/>
            <a:ext cx="10401300" cy="2031325"/>
          </a:xfrm>
          <a:prstGeom prst="rect">
            <a:avLst/>
          </a:prstGeom>
          <a:noFill/>
          <a:ln w="6350">
            <a:noFill/>
            <a:miter lim="800000"/>
          </a:ln>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spcBef>
                <a:spcPts val="300"/>
              </a:spcBef>
              <a:spcAft>
                <a:spcPts val="300"/>
              </a:spcAft>
              <a:buFont typeface="Arial" panose="020B0604020202020204" pitchFamily="34" charset="0"/>
              <a:buChar char="•"/>
            </a:pPr>
            <a:r>
              <a:rPr lang="en-US" sz="1600" dirty="0"/>
              <a:t>In the event stakeholders want to file comments for the ERCOT Board meeting:</a:t>
            </a:r>
          </a:p>
          <a:p>
            <a:pPr marL="742950" lvl="1" indent="-285750">
              <a:spcBef>
                <a:spcPts val="300"/>
              </a:spcBef>
              <a:spcAft>
                <a:spcPts val="300"/>
              </a:spcAft>
              <a:buFont typeface="Courier New" panose="02070309020205020404" pitchFamily="49" charset="0"/>
              <a:buChar char="o"/>
            </a:pPr>
            <a:r>
              <a:rPr lang="en-US" sz="1600" dirty="0"/>
              <a:t>ERCOT posts Board materials one week prior to the meeting; and comments received after that date may still be posted but may not be available in time for Board consideration.</a:t>
            </a:r>
          </a:p>
          <a:p>
            <a:pPr marL="742950" lvl="1" indent="-285750">
              <a:spcBef>
                <a:spcPts val="300"/>
              </a:spcBef>
              <a:spcAft>
                <a:spcPts val="300"/>
              </a:spcAft>
              <a:buFont typeface="Courier New" panose="02070309020205020404" pitchFamily="49" charset="0"/>
              <a:buChar char="o"/>
            </a:pPr>
            <a:r>
              <a:rPr lang="en-US" sz="1600" i="1" dirty="0"/>
              <a:t>To allow time for formal posting and review, comments should be submitted as soon as possible.</a:t>
            </a:r>
            <a:r>
              <a:rPr lang="en-US" sz="1600" dirty="0"/>
              <a:t>   </a:t>
            </a:r>
          </a:p>
          <a:p>
            <a:pPr>
              <a:spcBef>
                <a:spcPts val="300"/>
              </a:spcBef>
              <a:spcAft>
                <a:spcPts val="300"/>
              </a:spcAft>
            </a:pPr>
            <a:endParaRPr lang="en-US" sz="1600" dirty="0"/>
          </a:p>
          <a:p>
            <a:pPr marL="285750" indent="-285750">
              <a:spcBef>
                <a:spcPts val="300"/>
              </a:spcBef>
              <a:spcAft>
                <a:spcPts val="300"/>
              </a:spcAft>
              <a:buFont typeface="Arial" panose="020B0604020202020204" pitchFamily="34" charset="0"/>
              <a:buChar char="•"/>
            </a:pPr>
            <a:r>
              <a:rPr lang="en-US" sz="1600" dirty="0"/>
              <a:t>If a stakeholder wants to present comments at the Board they will need to email and coordinate through ERCOT’s General Counsel, </a:t>
            </a:r>
            <a:r>
              <a:rPr lang="en-US" sz="1600" dirty="0">
                <a:hlinkClick r:id="rId5"/>
              </a:rPr>
              <a:t>Chad.Seely@ercot.com</a:t>
            </a:r>
            <a:r>
              <a:rPr lang="en-US" sz="1600" dirty="0"/>
              <a:t>. </a:t>
            </a:r>
          </a:p>
        </p:txBody>
      </p:sp>
    </p:spTree>
    <p:extLst>
      <p:ext uri="{BB962C8B-B14F-4D97-AF65-F5344CB8AC3E}">
        <p14:creationId xmlns:p14="http://schemas.microsoft.com/office/powerpoint/2010/main" val="3770323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91F776E6-CE9A-F1BB-33BB-2B15CE82729A}"/>
              </a:ext>
            </a:extLst>
          </p:cNvPr>
          <p:cNvGraphicFramePr>
            <a:graphicFrameLocks noChangeAspect="1"/>
          </p:cNvGraphicFramePr>
          <p:nvPr>
            <p:custDataLst>
              <p:tags r:id="rId1"/>
            </p:custDataLst>
            <p:extLst>
              <p:ext uri="{D42A27DB-BD31-4B8C-83A1-F6EECF244321}">
                <p14:modId xmlns:p14="http://schemas.microsoft.com/office/powerpoint/2010/main" val="2022689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04" imgH="403" progId="TCLayout.ActiveDocument.1">
                  <p:embed/>
                </p:oleObj>
              </mc:Choice>
              <mc:Fallback>
                <p:oleObj name="think-cell Slide" r:id="rId3" imgW="404" imgH="403" progId="TCLayout.ActiveDocument.1">
                  <p:embed/>
                  <p:pic>
                    <p:nvPicPr>
                      <p:cNvPr id="6" name="think-cell data - do not delete" hidden="1">
                        <a:extLst>
                          <a:ext uri="{FF2B5EF4-FFF2-40B4-BE49-F238E27FC236}">
                            <a16:creationId xmlns:a16="http://schemas.microsoft.com/office/drawing/2014/main" id="{91F776E6-CE9A-F1BB-33BB-2B15CE8272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4BA3B5F-10DE-6BA9-4A21-82EDA9D70A28}"/>
              </a:ext>
            </a:extLst>
          </p:cNvPr>
          <p:cNvSpPr>
            <a:spLocks noGrp="1"/>
          </p:cNvSpPr>
          <p:nvPr>
            <p:ph type="title"/>
          </p:nvPr>
        </p:nvSpPr>
        <p:spPr/>
        <p:txBody>
          <a:bodyPr vert="horz"/>
          <a:lstStyle/>
          <a:p>
            <a:r>
              <a:rPr lang="en-US"/>
              <a:t>APPENDIX </a:t>
            </a:r>
          </a:p>
        </p:txBody>
      </p:sp>
      <p:sp>
        <p:nvSpPr>
          <p:cNvPr id="3" name="Text Placeholder 9">
            <a:extLst>
              <a:ext uri="{FF2B5EF4-FFF2-40B4-BE49-F238E27FC236}">
                <a16:creationId xmlns:a16="http://schemas.microsoft.com/office/drawing/2014/main" id="{55534A5A-3327-F429-246D-128DF78404B2}"/>
              </a:ext>
            </a:extLst>
          </p:cNvPr>
          <p:cNvSpPr>
            <a:spLocks noGrp="1"/>
          </p:cNvSpPr>
          <p:nvPr>
            <p:ph type="body" sz="quarter" idx="16"/>
          </p:nvPr>
        </p:nvSpPr>
        <p:spPr/>
        <p:txBody>
          <a:bodyPr/>
          <a:lstStyle/>
          <a:p>
            <a:r>
              <a:rPr lang="en-US" sz="2000" b="1" dirty="0"/>
              <a:t>PCLR Design Details from prior Workshops</a:t>
            </a:r>
          </a:p>
          <a:p>
            <a:r>
              <a:rPr lang="en-US" sz="2000" b="1" dirty="0"/>
              <a:t>BYOG Design Details from prior Workshops</a:t>
            </a:r>
          </a:p>
          <a:p>
            <a:r>
              <a:rPr lang="en-US" sz="2000" b="1" dirty="0"/>
              <a:t>Details on non-linearity of studying 2032</a:t>
            </a:r>
          </a:p>
        </p:txBody>
      </p:sp>
      <p:sp>
        <p:nvSpPr>
          <p:cNvPr id="4" name="Slide Number Placeholder 5">
            <a:extLst>
              <a:ext uri="{FF2B5EF4-FFF2-40B4-BE49-F238E27FC236}">
                <a16:creationId xmlns:a16="http://schemas.microsoft.com/office/drawing/2014/main" id="{D0A116A7-FD4E-2CD0-5FC0-D22FEC975E3B}"/>
              </a:ext>
            </a:extLst>
          </p:cNvPr>
          <p:cNvSpPr>
            <a:spLocks noGrp="1"/>
          </p:cNvSpPr>
          <p:nvPr>
            <p:ph type="sldNum" sz="quarter" idx="12"/>
          </p:nvPr>
        </p:nvSpPr>
        <p:spPr/>
        <p:txBody>
          <a:bodyPr/>
          <a:lstStyle/>
          <a:p>
            <a:fld id="{BCDE79FB-97BA-492B-8D57-F1373F9ADA95}" type="slidenum">
              <a:rPr lang="en-US" smtClean="0"/>
              <a:t>8</a:t>
            </a:fld>
            <a:endParaRPr lang="en-US"/>
          </a:p>
        </p:txBody>
      </p:sp>
    </p:spTree>
    <p:extLst>
      <p:ext uri="{BB962C8B-B14F-4D97-AF65-F5344CB8AC3E}">
        <p14:creationId xmlns:p14="http://schemas.microsoft.com/office/powerpoint/2010/main" val="2808811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E0874-2978-F617-8925-45DF83E5BC0C}"/>
            </a:ext>
          </a:extLst>
        </p:cNvPr>
        <p:cNvGrpSpPr/>
        <p:nvPr/>
      </p:nvGrpSpPr>
      <p:grpSpPr>
        <a:xfrm>
          <a:off x="0" y="0"/>
          <a:ext cx="0" cy="0"/>
          <a:chOff x="0" y="0"/>
          <a:chExt cx="0" cy="0"/>
        </a:xfrm>
      </p:grpSpPr>
      <p:graphicFrame>
        <p:nvGraphicFramePr>
          <p:cNvPr id="4" name="Object 2" hidden="1">
            <a:extLst>
              <a:ext uri="{FF2B5EF4-FFF2-40B4-BE49-F238E27FC236}">
                <a16:creationId xmlns:a16="http://schemas.microsoft.com/office/drawing/2014/main" id="{FCCFC4EC-A1A6-F474-3422-98C76F87E00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3" progId="TCLayout.ActiveDocument.1">
                  <p:embed/>
                </p:oleObj>
              </mc:Choice>
              <mc:Fallback>
                <p:oleObj name="think-cell Slide" r:id="rId9" imgW="404" imgH="403" progId="TCLayout.ActiveDocument.1">
                  <p:embed/>
                  <p:pic>
                    <p:nvPicPr>
                      <p:cNvPr id="4" name="Object 2" hidden="1">
                        <a:extLst>
                          <a:ext uri="{FF2B5EF4-FFF2-40B4-BE49-F238E27FC236}">
                            <a16:creationId xmlns:a16="http://schemas.microsoft.com/office/drawing/2014/main" id="{FCCFC4EC-A1A6-F474-3422-98C76F87E00B}"/>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2. Slide Title">
            <a:extLst>
              <a:ext uri="{FF2B5EF4-FFF2-40B4-BE49-F238E27FC236}">
                <a16:creationId xmlns:a16="http://schemas.microsoft.com/office/drawing/2014/main" id="{600F8DE7-50F3-A2AF-E5E2-4260A1AED141}"/>
              </a:ext>
            </a:extLst>
          </p:cNvPr>
          <p:cNvSpPr>
            <a:spLocks noGrp="1"/>
          </p:cNvSpPr>
          <p:nvPr>
            <p:ph type="title"/>
            <p:custDataLst>
              <p:tags r:id="rId2"/>
            </p:custDataLst>
          </p:nvPr>
        </p:nvSpPr>
        <p:spPr>
          <a:xfrm>
            <a:off x="1257300" y="457200"/>
            <a:ext cx="10401300" cy="664797"/>
          </a:xfrm>
          <a:noFill/>
          <a:ln/>
          <a:extLst>
            <a:ext uri="{909E8E84-426E-40DD-AFC4-6F175D3DCCD1}">
              <a14:hiddenFill xmlns:a14="http://schemas.microsoft.com/office/drawing/2010/main">
                <a:solidFill>
                  <a:srgbClr val="FFFFFF"/>
                </a:solidFill>
              </a14:hiddenFill>
            </a:ext>
          </a:extLst>
        </p:spPr>
        <p:txBody>
          <a:bodyPr vert="horz">
            <a:noAutofit/>
          </a:bodyPr>
          <a:lstStyle/>
          <a:p>
            <a:r>
              <a:rPr lang="en-US"/>
              <a:t>Overview of </a:t>
            </a:r>
            <a:r>
              <a:rPr lang="en-US">
                <a:solidFill>
                  <a:srgbClr val="171A1C"/>
                </a:solidFill>
                <a:cs typeface="Arial"/>
              </a:rPr>
              <a:t>Provisional Controllable Load Resource (PCLR)</a:t>
            </a:r>
            <a:br>
              <a:rPr lang="en-US" sz="3200">
                <a:solidFill>
                  <a:srgbClr val="171A1C"/>
                </a:solidFill>
                <a:cs typeface="Arial"/>
              </a:rPr>
            </a:br>
            <a:endParaRPr lang="en-US"/>
          </a:p>
        </p:txBody>
      </p:sp>
      <p:grpSp>
        <p:nvGrpSpPr>
          <p:cNvPr id="27" name="Group 26">
            <a:extLst>
              <a:ext uri="{FF2B5EF4-FFF2-40B4-BE49-F238E27FC236}">
                <a16:creationId xmlns:a16="http://schemas.microsoft.com/office/drawing/2014/main" id="{F0BDB5EB-B2BA-DF51-73F9-5BBA3E738279}"/>
              </a:ext>
            </a:extLst>
          </p:cNvPr>
          <p:cNvGrpSpPr/>
          <p:nvPr/>
        </p:nvGrpSpPr>
        <p:grpSpPr>
          <a:xfrm>
            <a:off x="1819276" y="2198345"/>
            <a:ext cx="2075727" cy="925852"/>
            <a:chOff x="3142216" y="2198345"/>
            <a:chExt cx="2075727" cy="925852"/>
          </a:xfrm>
        </p:grpSpPr>
        <p:cxnSp>
          <p:nvCxnSpPr>
            <p:cNvPr id="29" name="Straight Connector 28">
              <a:extLst>
                <a:ext uri="{FF2B5EF4-FFF2-40B4-BE49-F238E27FC236}">
                  <a16:creationId xmlns:a16="http://schemas.microsoft.com/office/drawing/2014/main" id="{691A1341-BA2D-2B64-8E42-CB53AC384E1D}"/>
                </a:ext>
              </a:extLst>
            </p:cNvPr>
            <p:cNvCxnSpPr>
              <a:cxnSpLocks/>
            </p:cNvCxnSpPr>
            <p:nvPr/>
          </p:nvCxnSpPr>
          <p:spPr>
            <a:xfrm flipH="1">
              <a:off x="4180079" y="2198345"/>
              <a:ext cx="0" cy="659153"/>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5" name="Isosceles Triangle 24">
              <a:extLst>
                <a:ext uri="{FF2B5EF4-FFF2-40B4-BE49-F238E27FC236}">
                  <a16:creationId xmlns:a16="http://schemas.microsoft.com/office/drawing/2014/main" id="{6AFFDC40-A18B-A38F-E878-9D59B9DE024F}"/>
                </a:ext>
              </a:extLst>
            </p:cNvPr>
            <p:cNvSpPr>
              <a:spLocks/>
            </p:cNvSpPr>
            <p:nvPr/>
          </p:nvSpPr>
          <p:spPr>
            <a:xfrm flipV="1">
              <a:off x="4028142" y="2857498"/>
              <a:ext cx="303874" cy="2666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cxnSp>
          <p:nvCxnSpPr>
            <p:cNvPr id="26" name="Straight Connector 25">
              <a:extLst>
                <a:ext uri="{FF2B5EF4-FFF2-40B4-BE49-F238E27FC236}">
                  <a16:creationId xmlns:a16="http://schemas.microsoft.com/office/drawing/2014/main" id="{6937412E-1EE9-DAA2-47AF-893CADF0732B}"/>
                </a:ext>
              </a:extLst>
            </p:cNvPr>
            <p:cNvCxnSpPr>
              <a:cxnSpLocks/>
            </p:cNvCxnSpPr>
            <p:nvPr/>
          </p:nvCxnSpPr>
          <p:spPr>
            <a:xfrm>
              <a:off x="3142216" y="2198345"/>
              <a:ext cx="2075727" cy="0"/>
            </a:xfrm>
            <a:prstGeom prst="line">
              <a:avLst/>
            </a:prstGeom>
            <a:ln w="28575" cap="flat">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65919F12-D58E-25EA-2625-5449FC1BEACC}"/>
                </a:ext>
              </a:extLst>
            </p:cNvPr>
            <p:cNvGrpSpPr/>
            <p:nvPr/>
          </p:nvGrpSpPr>
          <p:grpSpPr>
            <a:xfrm>
              <a:off x="4070347" y="2418190"/>
              <a:ext cx="219464" cy="219464"/>
              <a:chOff x="4070347" y="2263909"/>
              <a:chExt cx="219464" cy="219464"/>
            </a:xfrm>
          </p:grpSpPr>
          <p:sp>
            <p:nvSpPr>
              <p:cNvPr id="36" name="Oval 35">
                <a:extLst>
                  <a:ext uri="{FF2B5EF4-FFF2-40B4-BE49-F238E27FC236}">
                    <a16:creationId xmlns:a16="http://schemas.microsoft.com/office/drawing/2014/main" id="{28096A18-6608-12D9-F445-3415D80CC454}"/>
                  </a:ext>
                </a:extLst>
              </p:cNvPr>
              <p:cNvSpPr/>
              <p:nvPr/>
            </p:nvSpPr>
            <p:spPr>
              <a:xfrm>
                <a:off x="4070347" y="2263909"/>
                <a:ext cx="219464" cy="219464"/>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600" b="0" i="0" u="none" strike="noStrike" kern="1200" cap="none" spc="0" normalizeH="0" baseline="0" noProof="0" err="1">
                  <a:ln>
                    <a:noFill/>
                  </a:ln>
                  <a:solidFill>
                    <a:srgbClr val="FFFFFF"/>
                  </a:solidFill>
                  <a:effectLst/>
                  <a:uLnTx/>
                  <a:uFillTx/>
                  <a:latin typeface="Arial"/>
                  <a:ea typeface="+mn-ea"/>
                  <a:cs typeface="+mn-cs"/>
                </a:endParaRPr>
              </a:p>
            </p:txBody>
          </p:sp>
          <p:pic>
            <p:nvPicPr>
              <p:cNvPr id="37" name="Graphic 36">
                <a:extLst>
                  <a:ext uri="{FF2B5EF4-FFF2-40B4-BE49-F238E27FC236}">
                    <a16:creationId xmlns:a16="http://schemas.microsoft.com/office/drawing/2014/main" id="{3291690E-2232-5826-88FD-CD6DC1DBA70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4074564" y="2268126"/>
                <a:ext cx="211029" cy="211029"/>
              </a:xfrm>
              <a:prstGeom prst="rect">
                <a:avLst/>
              </a:prstGeom>
            </p:spPr>
          </p:pic>
        </p:grpSp>
      </p:grpSp>
      <p:sp>
        <p:nvSpPr>
          <p:cNvPr id="15" name="TextBox 14">
            <a:extLst>
              <a:ext uri="{FF2B5EF4-FFF2-40B4-BE49-F238E27FC236}">
                <a16:creationId xmlns:a16="http://schemas.microsoft.com/office/drawing/2014/main" id="{DE90D579-9815-8215-B587-E136EA5EE0D7}"/>
              </a:ext>
            </a:extLst>
          </p:cNvPr>
          <p:cNvSpPr txBox="1">
            <a:spLocks/>
          </p:cNvSpPr>
          <p:nvPr>
            <p:custDataLst>
              <p:tags r:id="rId3"/>
            </p:custDataLst>
          </p:nvPr>
        </p:nvSpPr>
        <p:spPr>
          <a:xfrm>
            <a:off x="1819276" y="3289395"/>
            <a:ext cx="7325253" cy="1115690"/>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Large Load participates as a </a:t>
            </a:r>
            <a:r>
              <a:rPr kumimoji="0" lang="en-US" sz="1400" b="1" i="0" u="none" strike="noStrike" kern="1200" cap="none" spc="0" normalizeH="0" baseline="0" noProof="0">
                <a:ln>
                  <a:noFill/>
                </a:ln>
                <a:solidFill>
                  <a:srgbClr val="171A1C"/>
                </a:solidFill>
                <a:effectLst/>
                <a:uLnTx/>
                <a:uFillTx/>
                <a:latin typeface="Arial"/>
                <a:ea typeface="+mn-ea"/>
                <a:cs typeface="+mn-cs"/>
              </a:rPr>
              <a:t>Provisional Controllable Load Resource (PCLR)</a:t>
            </a:r>
            <a:r>
              <a:rPr kumimoji="0" lang="en-US" sz="1400" b="0" i="0" u="none" strike="noStrike" kern="1200" cap="none" spc="0" normalizeH="0" baseline="0" noProof="0">
                <a:ln>
                  <a:noFill/>
                </a:ln>
                <a:solidFill>
                  <a:srgbClr val="171A1C"/>
                </a:solidFill>
                <a:effectLst/>
                <a:uLnTx/>
                <a:uFillTx/>
                <a:latin typeface="Arial"/>
                <a:ea typeface="+mn-ea"/>
                <a:cs typeface="+mn-cs"/>
              </a:rPr>
              <a:t>, where a portion of load is firm (LPC) and the remaining load is flexible and subject to dispatch</a:t>
            </a:r>
          </a:p>
          <a:p>
            <a:pPr lvl="1">
              <a:buClr>
                <a:srgbClr val="171A1C"/>
              </a:buClr>
              <a:defRPr/>
            </a:pPr>
            <a:r>
              <a:rPr kumimoji="0" lang="en-US" sz="1400" b="0" i="0" u="none" strike="noStrike" kern="1200" cap="none" spc="0" normalizeH="0" baseline="0" noProof="0">
                <a:ln>
                  <a:noFill/>
                </a:ln>
                <a:solidFill>
                  <a:srgbClr val="171A1C"/>
                </a:solidFill>
                <a:effectLst/>
                <a:uLnTx/>
                <a:uFillTx/>
                <a:latin typeface="Arial"/>
                <a:ea typeface="+mn-ea"/>
                <a:cs typeface="+mn-cs"/>
              </a:rPr>
              <a:t>The PCLR framework enables </a:t>
            </a:r>
            <a:r>
              <a:rPr lang="en-US" sz="1400">
                <a:solidFill>
                  <a:srgbClr val="171A1C"/>
                </a:solidFill>
                <a:latin typeface="Arial"/>
              </a:rPr>
              <a:t>Load to </a:t>
            </a:r>
            <a:r>
              <a:rPr lang="en-US" sz="1400">
                <a:latin typeface="Arial"/>
              </a:rPr>
              <a:t>consume more energy in unconstrained hours of the day </a:t>
            </a:r>
            <a:r>
              <a:rPr kumimoji="0" lang="en-US" sz="1400" b="0" i="0" u="none" strike="noStrike" kern="1200" cap="none" spc="0" normalizeH="0" baseline="0" noProof="0">
                <a:ln>
                  <a:noFill/>
                </a:ln>
                <a:effectLst/>
                <a:uLnTx/>
                <a:uFillTx/>
                <a:latin typeface="Arial"/>
                <a:ea typeface="+mn-ea"/>
                <a:cs typeface="+mn-cs"/>
              </a:rPr>
              <a:t>ahead of full transmission build-out</a:t>
            </a:r>
            <a:r>
              <a:rPr kumimoji="0" lang="en-US" sz="1400" b="0" i="0" u="none" strike="noStrike" kern="1200" cap="none" spc="0" normalizeH="0" baseline="0" noProof="0">
                <a:ln>
                  <a:noFill/>
                </a:ln>
                <a:solidFill>
                  <a:srgbClr val="171A1C"/>
                </a:solidFill>
                <a:effectLst/>
                <a:uLnTx/>
                <a:uFillTx/>
                <a:latin typeface="Arial"/>
                <a:ea typeface="+mn-ea"/>
                <a:cs typeface="+mn-cs"/>
              </a:rPr>
              <a:t>, with firm MW defined in the Batch Zero study and non-firm MW managed through SCED</a:t>
            </a:r>
            <a:endParaRPr lang="en-US" sz="1400" b="0" i="0" u="none" strike="noStrike" kern="1200" cap="none" spc="0" normalizeH="0" baseline="0" noProof="0">
              <a:ln>
                <a:noFill/>
              </a:ln>
              <a:solidFill>
                <a:srgbClr val="171A1C"/>
              </a:solidFill>
              <a:effectLst/>
              <a:uLnTx/>
              <a:uFillTx/>
              <a:latin typeface="Arial"/>
              <a:cs typeface="Arial"/>
            </a:endParaRPr>
          </a:p>
        </p:txBody>
      </p:sp>
      <p:sp>
        <p:nvSpPr>
          <p:cNvPr id="11" name="TextBox 10">
            <a:extLst>
              <a:ext uri="{FF2B5EF4-FFF2-40B4-BE49-F238E27FC236}">
                <a16:creationId xmlns:a16="http://schemas.microsoft.com/office/drawing/2014/main" id="{8548CA3F-0B03-3083-4B8E-2A78C28CE8F5}"/>
              </a:ext>
            </a:extLst>
          </p:cNvPr>
          <p:cNvSpPr txBox="1">
            <a:spLocks/>
          </p:cNvSpPr>
          <p:nvPr/>
        </p:nvSpPr>
        <p:spPr>
          <a:xfrm>
            <a:off x="507108" y="3289395"/>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Description</a:t>
            </a:r>
          </a:p>
        </p:txBody>
      </p:sp>
      <p:sp>
        <p:nvSpPr>
          <p:cNvPr id="13" name="TextBox 12">
            <a:extLst>
              <a:ext uri="{FF2B5EF4-FFF2-40B4-BE49-F238E27FC236}">
                <a16:creationId xmlns:a16="http://schemas.microsoft.com/office/drawing/2014/main" id="{33EA9F8D-14D3-8F9B-5BB1-AEA51BC01CB1}"/>
              </a:ext>
            </a:extLst>
          </p:cNvPr>
          <p:cNvSpPr txBox="1">
            <a:spLocks/>
          </p:cNvSpPr>
          <p:nvPr/>
        </p:nvSpPr>
        <p:spPr>
          <a:xfrm>
            <a:off x="507108" y="4627678"/>
            <a:ext cx="1044615" cy="215444"/>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Details</a:t>
            </a:r>
          </a:p>
        </p:txBody>
      </p:sp>
      <p:sp>
        <p:nvSpPr>
          <p:cNvPr id="17" name="TextBox 16">
            <a:extLst>
              <a:ext uri="{FF2B5EF4-FFF2-40B4-BE49-F238E27FC236}">
                <a16:creationId xmlns:a16="http://schemas.microsoft.com/office/drawing/2014/main" id="{B8283F25-3CAF-328B-FBB3-7ADB7E112516}"/>
              </a:ext>
            </a:extLst>
          </p:cNvPr>
          <p:cNvSpPr txBox="1">
            <a:spLocks/>
          </p:cNvSpPr>
          <p:nvPr>
            <p:custDataLst>
              <p:tags r:id="rId4"/>
            </p:custDataLst>
          </p:nvPr>
        </p:nvSpPr>
        <p:spPr>
          <a:xfrm>
            <a:off x="1819275" y="4627678"/>
            <a:ext cx="7325253" cy="1369606"/>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Split between firm and flexible load defined through the Load Commissioning Plan (LCP) (LPC = firm MW; remaining load operates as PCLR)</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PCLR participates as </a:t>
            </a:r>
            <a:r>
              <a:rPr kumimoji="0" lang="en-US" sz="1400" b="1" i="0" u="none" strike="noStrike" kern="1200" cap="none" spc="0" normalizeH="0" baseline="0" noProof="0">
                <a:ln>
                  <a:noFill/>
                </a:ln>
                <a:solidFill>
                  <a:srgbClr val="171A1C"/>
                </a:solidFill>
                <a:effectLst/>
                <a:uLnTx/>
                <a:uFillTx/>
                <a:latin typeface="Arial"/>
                <a:ea typeface="+mn-ea"/>
                <a:cs typeface="+mn-cs"/>
              </a:rPr>
              <a:t>dispatchable demand </a:t>
            </a:r>
            <a:r>
              <a:rPr kumimoji="0" lang="en-US" sz="1400" b="0" i="0" u="none" strike="noStrike" kern="1200" cap="none" spc="0" normalizeH="0" baseline="0" noProof="0">
                <a:ln>
                  <a:noFill/>
                </a:ln>
                <a:solidFill>
                  <a:srgbClr val="171A1C"/>
                </a:solidFill>
                <a:effectLst/>
                <a:uLnTx/>
                <a:uFillTx/>
                <a:latin typeface="Arial"/>
                <a:ea typeface="+mn-ea"/>
                <a:cs typeface="+mn-cs"/>
              </a:rPr>
              <a:t>and must follow SCED basepoints within its operating range</a:t>
            </a:r>
          </a:p>
          <a:p>
            <a:pPr marL="228600" marR="0" lvl="1" indent="-228600" algn="l" defTabSz="914400" rtl="0" eaLnBrk="1" fontAlgn="auto" latinLnBrk="0" hangingPunct="1">
              <a:lnSpc>
                <a:spcPct val="100000"/>
              </a:lnSpc>
              <a:spcBef>
                <a:spcPts val="0"/>
              </a:spcBef>
              <a:spcAft>
                <a:spcPts val="300"/>
              </a:spcAft>
              <a:buClr>
                <a:srgbClr val="171A1C"/>
              </a:buClr>
              <a:buSzPct val="110000"/>
              <a:buFont typeface="Wingdings" panose="05000000000000000000" pitchFamily="2" charset="2"/>
              <a:buChar char=""/>
              <a:tabLst/>
              <a:defRPr/>
            </a:pPr>
            <a:r>
              <a:rPr kumimoji="0" lang="en-US" sz="1400" b="0" i="0" u="none" strike="noStrike" kern="1200" cap="none" spc="0" normalizeH="0" baseline="0" noProof="0">
                <a:ln>
                  <a:noFill/>
                </a:ln>
                <a:solidFill>
                  <a:srgbClr val="171A1C"/>
                </a:solidFill>
                <a:effectLst/>
                <a:uLnTx/>
                <a:uFillTx/>
                <a:latin typeface="Arial"/>
                <a:ea typeface="+mn-ea"/>
                <a:cs typeface="+mn-cs"/>
              </a:rPr>
              <a:t>Full requested load is studied in Batch Zero, with </a:t>
            </a:r>
            <a:r>
              <a:rPr kumimoji="0" lang="en-US" sz="1400" b="1" i="0" u="none" strike="noStrike" kern="1200" cap="none" spc="0" normalizeH="0" baseline="0" noProof="0">
                <a:ln>
                  <a:noFill/>
                </a:ln>
                <a:solidFill>
                  <a:srgbClr val="171A1C"/>
                </a:solidFill>
                <a:effectLst/>
                <a:uLnTx/>
                <a:uFillTx/>
                <a:latin typeface="Arial"/>
                <a:ea typeface="+mn-ea"/>
                <a:cs typeface="+mn-cs"/>
              </a:rPr>
              <a:t>transmission upgrades identified to transition PCLR to firm service over time</a:t>
            </a:r>
          </a:p>
        </p:txBody>
      </p:sp>
      <p:grpSp>
        <p:nvGrpSpPr>
          <p:cNvPr id="9" name="Group 8">
            <a:extLst>
              <a:ext uri="{FF2B5EF4-FFF2-40B4-BE49-F238E27FC236}">
                <a16:creationId xmlns:a16="http://schemas.microsoft.com/office/drawing/2014/main" id="{A7BB1926-36E1-0B82-2DBB-2C5416E4B468}"/>
              </a:ext>
            </a:extLst>
          </p:cNvPr>
          <p:cNvGrpSpPr>
            <a:grpSpLocks/>
          </p:cNvGrpSpPr>
          <p:nvPr/>
        </p:nvGrpSpPr>
        <p:grpSpPr>
          <a:xfrm>
            <a:off x="507108" y="1699996"/>
            <a:ext cx="8637420" cy="291941"/>
            <a:chOff x="507108" y="1699996"/>
            <a:chExt cx="11151492" cy="291941"/>
          </a:xfrm>
        </p:grpSpPr>
        <p:cxnSp>
          <p:nvCxnSpPr>
            <p:cNvPr id="22" name="LineBasicDefault 292">
              <a:extLst>
                <a:ext uri="{FF2B5EF4-FFF2-40B4-BE49-F238E27FC236}">
                  <a16:creationId xmlns:a16="http://schemas.microsoft.com/office/drawing/2014/main" id="{F8CD6090-3611-55C8-634F-92A7ACC3D301}"/>
                </a:ext>
              </a:extLst>
            </p:cNvPr>
            <p:cNvCxnSpPr>
              <a:cxnSpLocks/>
            </p:cNvCxnSpPr>
            <p:nvPr>
              <p:custDataLst>
                <p:tags r:id="rId6"/>
              </p:custDataLst>
            </p:nvPr>
          </p:nvCxnSpPr>
          <p:spPr>
            <a:xfrm>
              <a:off x="507108" y="1991937"/>
              <a:ext cx="11151492" cy="0"/>
            </a:xfrm>
            <a:prstGeom prst="straightConnector1">
              <a:avLst/>
            </a:prstGeom>
            <a:ln w="1270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15999F5-D542-98B9-3A32-28A7E58A9B8F}"/>
                </a:ext>
              </a:extLst>
            </p:cNvPr>
            <p:cNvSpPr txBox="1">
              <a:spLocks/>
            </p:cNvSpPr>
            <p:nvPr/>
          </p:nvSpPr>
          <p:spPr>
            <a:xfrm>
              <a:off x="507108" y="1699996"/>
              <a:ext cx="11151492" cy="246221"/>
            </a:xfrm>
            <a:prstGeom prst="rect">
              <a:avLst/>
            </a:prstGeom>
          </p:spPr>
          <p:txBody>
            <a:bodyPr vert="horz" wrap="square" lIns="0" tIns="0" rIns="0" bIns="0" rtlCol="0" anchor="b"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a:buClr>
                  <a:srgbClr val="171A1C"/>
                </a:buClr>
                <a:defRPr/>
              </a:pPr>
              <a:r>
                <a:rPr lang="en-US" b="1">
                  <a:solidFill>
                    <a:srgbClr val="171A1C"/>
                  </a:solidFill>
                  <a:latin typeface="Arial"/>
                  <a:cs typeface="Arial"/>
                </a:rPr>
                <a:t>Provisional Controllable Load Resource (PCLR)</a:t>
              </a:r>
              <a:endParaRPr kumimoji="0" lang="en-US" b="1" i="0" u="none" strike="noStrike" kern="1200" cap="none" spc="0" normalizeH="0" baseline="0" noProof="0">
                <a:ln>
                  <a:noFill/>
                </a:ln>
                <a:solidFill>
                  <a:srgbClr val="171A1C"/>
                </a:solidFill>
                <a:effectLst/>
                <a:uLnTx/>
                <a:uFillTx/>
                <a:latin typeface="Arial"/>
                <a:ea typeface="+mn-ea"/>
                <a:cs typeface="Arial"/>
              </a:endParaRPr>
            </a:p>
          </p:txBody>
        </p:sp>
      </p:grpSp>
      <p:grpSp>
        <p:nvGrpSpPr>
          <p:cNvPr id="74" name="XWhite 32">
            <a:extLst>
              <a:ext uri="{FF2B5EF4-FFF2-40B4-BE49-F238E27FC236}">
                <a16:creationId xmlns:a16="http://schemas.microsoft.com/office/drawing/2014/main" id="{43C3E7B8-C219-C368-4437-F5B31AAE65ED}"/>
              </a:ext>
            </a:extLst>
          </p:cNvPr>
          <p:cNvGrpSpPr>
            <a:grpSpLocks noChangeAspect="1"/>
          </p:cNvGrpSpPr>
          <p:nvPr>
            <p:custDataLst>
              <p:tags r:id="rId5"/>
            </p:custDataLst>
          </p:nvPr>
        </p:nvGrpSpPr>
        <p:grpSpPr>
          <a:xfrm>
            <a:off x="9751364" y="1302634"/>
            <a:ext cx="184843" cy="184843"/>
            <a:chOff x="1016000" y="1016000"/>
            <a:chExt cx="396228" cy="396228"/>
          </a:xfrm>
        </p:grpSpPr>
        <p:sp>
          <p:nvSpPr>
            <p:cNvPr id="76" name="Oval 75">
              <a:extLst>
                <a:ext uri="{FF2B5EF4-FFF2-40B4-BE49-F238E27FC236}">
                  <a16:creationId xmlns:a16="http://schemas.microsoft.com/office/drawing/2014/main" id="{DF1DC017-8054-9EAD-DA19-DC5C0DFCBBB8}"/>
                </a:ext>
              </a:extLst>
            </p:cNvPr>
            <p:cNvSpPr/>
            <p:nvPr/>
          </p:nvSpPr>
          <p:spPr>
            <a:xfrm>
              <a:off x="1016000" y="1016000"/>
              <a:ext cx="396228" cy="396228"/>
            </a:xfrm>
            <a:prstGeom prst="ellipse">
              <a:avLst/>
            </a:prstGeom>
            <a:solidFill>
              <a:schemeClr val="bg1"/>
            </a:solidFill>
            <a:ln w="6350"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de-DE" sz="1200" b="0" i="0" u="none" strike="noStrike" kern="1200" cap="none" spc="0" normalizeH="0" baseline="0" noProof="0" err="1">
                <a:ln>
                  <a:noFill/>
                </a:ln>
                <a:solidFill>
                  <a:srgbClr val="FFFFFF"/>
                </a:solidFill>
                <a:effectLst/>
                <a:uLnTx/>
                <a:uFillTx/>
                <a:latin typeface="Arial"/>
                <a:ea typeface="+mn-ea"/>
                <a:cs typeface="+mn-cs"/>
              </a:endParaRPr>
            </a:p>
          </p:txBody>
        </p:sp>
        <p:pic>
          <p:nvPicPr>
            <p:cNvPr id="77" name="Graphic 76">
              <a:extLst>
                <a:ext uri="{FF2B5EF4-FFF2-40B4-BE49-F238E27FC236}">
                  <a16:creationId xmlns:a16="http://schemas.microsoft.com/office/drawing/2014/main" id="{F58D911E-4152-7283-88F2-8C2F477FA6F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23614" y="1023614"/>
              <a:ext cx="381000" cy="381000"/>
            </a:xfrm>
            <a:prstGeom prst="rect">
              <a:avLst/>
            </a:prstGeom>
          </p:spPr>
        </p:pic>
      </p:grpSp>
      <p:sp>
        <p:nvSpPr>
          <p:cNvPr id="64" name="TextBox 63">
            <a:extLst>
              <a:ext uri="{FF2B5EF4-FFF2-40B4-BE49-F238E27FC236}">
                <a16:creationId xmlns:a16="http://schemas.microsoft.com/office/drawing/2014/main" id="{CC7823A0-5413-55F6-3DAB-820484E9E896}"/>
              </a:ext>
            </a:extLst>
          </p:cNvPr>
          <p:cNvSpPr txBox="1"/>
          <p:nvPr/>
        </p:nvSpPr>
        <p:spPr>
          <a:xfrm>
            <a:off x="10055597" y="1302722"/>
            <a:ext cx="1603003"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Point of interconnection</a:t>
            </a:r>
          </a:p>
        </p:txBody>
      </p:sp>
      <p:cxnSp>
        <p:nvCxnSpPr>
          <p:cNvPr id="67" name="Straight Connector 66">
            <a:extLst>
              <a:ext uri="{FF2B5EF4-FFF2-40B4-BE49-F238E27FC236}">
                <a16:creationId xmlns:a16="http://schemas.microsoft.com/office/drawing/2014/main" id="{4EB43148-ADB9-EC48-44C9-293C5554D5E0}"/>
              </a:ext>
            </a:extLst>
          </p:cNvPr>
          <p:cNvCxnSpPr>
            <a:cxnSpLocks/>
          </p:cNvCxnSpPr>
          <p:nvPr/>
        </p:nvCxnSpPr>
        <p:spPr>
          <a:xfrm>
            <a:off x="507108" y="4493304"/>
            <a:ext cx="8637420" cy="0"/>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0D51D92-2957-B944-0AD4-454EC6C292B7}"/>
              </a:ext>
            </a:extLst>
          </p:cNvPr>
          <p:cNvGrpSpPr/>
          <p:nvPr/>
        </p:nvGrpSpPr>
        <p:grpSpPr>
          <a:xfrm>
            <a:off x="8955849" y="1302722"/>
            <a:ext cx="624323" cy="184666"/>
            <a:chOff x="7751899" y="1302722"/>
            <a:chExt cx="624323" cy="184666"/>
          </a:xfrm>
        </p:grpSpPr>
        <p:sp>
          <p:nvSpPr>
            <p:cNvPr id="5" name="Isosceles Triangle 4">
              <a:extLst>
                <a:ext uri="{FF2B5EF4-FFF2-40B4-BE49-F238E27FC236}">
                  <a16:creationId xmlns:a16="http://schemas.microsoft.com/office/drawing/2014/main" id="{7CB97E54-5DC6-9A60-49ED-23C9B3980DBE}"/>
                </a:ext>
              </a:extLst>
            </p:cNvPr>
            <p:cNvSpPr>
              <a:spLocks/>
            </p:cNvSpPr>
            <p:nvPr/>
          </p:nvSpPr>
          <p:spPr>
            <a:xfrm flipV="1">
              <a:off x="7751899" y="1312256"/>
              <a:ext cx="188682" cy="165599"/>
            </a:xfrm>
            <a:prstGeom prst="triangle">
              <a:avLst/>
            </a:prstGeom>
            <a:solidFill>
              <a:schemeClr val="bg1"/>
            </a:solidFill>
            <a:ln w="28575" cap="sq">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US" sz="2400" b="0" i="0" u="none" strike="noStrike" kern="1200" cap="none" spc="0" normalizeH="0" baseline="0" noProof="0" err="1">
                <a:ln>
                  <a:noFill/>
                </a:ln>
                <a:solidFill>
                  <a:srgbClr val="005763"/>
                </a:solidFill>
                <a:effectLst/>
                <a:uLnTx/>
                <a:uFillTx/>
                <a:latin typeface="Arial"/>
                <a:ea typeface="+mn-ea"/>
                <a:cs typeface="+mn-cs"/>
              </a:endParaRPr>
            </a:p>
          </p:txBody>
        </p:sp>
        <p:sp>
          <p:nvSpPr>
            <p:cNvPr id="7" name="TextBox 6">
              <a:extLst>
                <a:ext uri="{FF2B5EF4-FFF2-40B4-BE49-F238E27FC236}">
                  <a16:creationId xmlns:a16="http://schemas.microsoft.com/office/drawing/2014/main" id="{0BDA5E1E-9C3B-7692-708E-C9834B7580F7}"/>
                </a:ext>
              </a:extLst>
            </p:cNvPr>
            <p:cNvSpPr txBox="1"/>
            <p:nvPr/>
          </p:nvSpPr>
          <p:spPr>
            <a:xfrm>
              <a:off x="8036385" y="1302722"/>
              <a:ext cx="339837" cy="184666"/>
            </a:xfrm>
            <a:prstGeom prst="rect">
              <a:avLst/>
            </a:prstGeom>
          </p:spPr>
          <p:txBody>
            <a:bodyPr vert="horz" wrap="non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200" b="0" i="0" u="none" strike="noStrike" kern="1200" cap="none" spc="0" normalizeH="0" baseline="0" noProof="0">
                  <a:ln>
                    <a:noFill/>
                  </a:ln>
                  <a:solidFill>
                    <a:srgbClr val="171A1C"/>
                  </a:solidFill>
                  <a:effectLst/>
                  <a:uLnTx/>
                  <a:uFillTx/>
                  <a:latin typeface="Arial"/>
                  <a:ea typeface="+mn-ea"/>
                  <a:cs typeface="Arial" panose="020B0604020202020204" pitchFamily="34" charset="0"/>
                </a:rPr>
                <a:t>Load</a:t>
              </a:r>
            </a:p>
          </p:txBody>
        </p:sp>
      </p:grpSp>
      <p:sp>
        <p:nvSpPr>
          <p:cNvPr id="24" name="TextBox 23">
            <a:extLst>
              <a:ext uri="{FF2B5EF4-FFF2-40B4-BE49-F238E27FC236}">
                <a16:creationId xmlns:a16="http://schemas.microsoft.com/office/drawing/2014/main" id="{75833A5A-DA16-93D8-259B-0A6647CC026B}"/>
              </a:ext>
            </a:extLst>
          </p:cNvPr>
          <p:cNvSpPr txBox="1">
            <a:spLocks/>
          </p:cNvSpPr>
          <p:nvPr/>
        </p:nvSpPr>
        <p:spPr>
          <a:xfrm>
            <a:off x="507108" y="2198345"/>
            <a:ext cx="1044615" cy="430887"/>
          </a:xfrm>
          <a:prstGeom prst="rect">
            <a:avLst/>
          </a:prstGeom>
        </p:spPr>
        <p:txBody>
          <a:bodyPr vert="horz" wrap="square" lIns="0" tIns="0" rIns="0" bIns="0" rtlCol="0" anchor="t"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
                <a:srgbClr val="171A1C"/>
              </a:buClr>
              <a:buSzPct val="100000"/>
              <a:buFont typeface="Segoe UI" panose="020B0502040204020203" pitchFamily="34" charset="0"/>
              <a:buChar char="​"/>
              <a:tabLst/>
              <a:defRPr/>
            </a:pPr>
            <a:r>
              <a:rPr kumimoji="0" lang="en-US" sz="1400" b="1" i="0" u="none" strike="noStrike" kern="1200" cap="none" spc="0" normalizeH="0" baseline="0" noProof="0">
                <a:ln>
                  <a:noFill/>
                </a:ln>
                <a:solidFill>
                  <a:srgbClr val="171A1C"/>
                </a:solidFill>
                <a:effectLst/>
                <a:uLnTx/>
                <a:uFillTx/>
                <a:latin typeface="Arial"/>
                <a:ea typeface="+mn-ea"/>
                <a:cs typeface="Arial" panose="020B0604020202020204" pitchFamily="34" charset="0"/>
              </a:rPr>
              <a:t>Illustrative scheme</a:t>
            </a:r>
          </a:p>
        </p:txBody>
      </p:sp>
      <p:sp>
        <p:nvSpPr>
          <p:cNvPr id="34" name="Slide Number Placeholder 4">
            <a:extLst>
              <a:ext uri="{FF2B5EF4-FFF2-40B4-BE49-F238E27FC236}">
                <a16:creationId xmlns:a16="http://schemas.microsoft.com/office/drawing/2014/main" id="{6106E3C7-4C98-EF98-30F2-B3B00BDE8BB1}"/>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9</a:t>
            </a:fld>
            <a:endParaRPr lang="en-US"/>
          </a:p>
        </p:txBody>
      </p:sp>
      <p:pic>
        <p:nvPicPr>
          <p:cNvPr id="14" name="Picture 13">
            <a:extLst>
              <a:ext uri="{FF2B5EF4-FFF2-40B4-BE49-F238E27FC236}">
                <a16:creationId xmlns:a16="http://schemas.microsoft.com/office/drawing/2014/main" id="{E43AAAD3-CEF6-2653-39B9-B15093194746}"/>
              </a:ext>
            </a:extLst>
          </p:cNvPr>
          <p:cNvPicPr>
            <a:picLocks noChangeAspect="1"/>
          </p:cNvPicPr>
          <p:nvPr/>
        </p:nvPicPr>
        <p:blipFill>
          <a:blip r:embed="rId12"/>
          <a:stretch>
            <a:fillRect/>
          </a:stretch>
        </p:blipFill>
        <p:spPr>
          <a:xfrm>
            <a:off x="9701806" y="3353216"/>
            <a:ext cx="2310584" cy="2469094"/>
          </a:xfrm>
          <a:prstGeom prst="rect">
            <a:avLst/>
          </a:prstGeom>
        </p:spPr>
      </p:pic>
    </p:spTree>
    <p:extLst>
      <p:ext uri="{BB962C8B-B14F-4D97-AF65-F5344CB8AC3E}">
        <p14:creationId xmlns:p14="http://schemas.microsoft.com/office/powerpoint/2010/main" val="4303633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c90ee1e1-c015-415f-8aa1-dd21303cc84c"/>
  <p:tag name="NEWVI" val="true"/>
  <p:tag name="TEMPLATELASTEDITTED" val="2019-02-25 12:05 PM"/>
  <p:tag name="TEMPLATECREATED" val="2019-02-27 01:18 PM"/>
  <p:tag name="TEMPLATEVERSION" val="3"/>
  <p:tag name="BLUEONEFOURTHTITLEFONTCOLORFIXED" val="true"/>
  <p:tag name="DARKLAYOUTNAMESCHANGEDTOCONTRAST" val="true"/>
  <p:tag name="CTFIXED" val="Yes"/>
  <p:tag name="THINKCELLUNDODONOTDELETE" val="0"/>
  <p:tag name="TEMPLATELASTEDITED" val="2021-09-23 06:12 PM"/>
  <p:tag name="LINKEDPICTURESLINKREMOVED" val="True"/>
  <p:tag name="TCCONTRASTACCENTS" val="4|5|6|7|8|9"/>
  <p:tag name="TCLIGHTACCENTS" val="4|5|6|7|8|9"/>
  <p:tag name="ICONLINEFILL" val="Color [A=255, R=255, G=255, B=255]"/>
  <p:tag name="ICONLINEFILLTHEME" val="Text 2"/>
  <p:tag name="THINKCELLPRESENTATIONDONOTDELETE" val="&lt;?xml version=&quot;1.0&quot; encoding=&quot;UTF-16&quot; standalone=&quot;yes&quot;?&gt;&lt;root reqver=&quot;28224&quot;&gt;&lt;version val=&quot;3584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1-%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7&quot;&gt;&lt;elem m_fUsage=&quot;2.92994881114815974854E+00&quot;&gt;&lt;m_msothmcolidx val=&quot;0&quot;/&gt;&lt;m_rgb r=&quot;06&quot; g=&quot;1F&quot; b=&quot;79&quot;/&gt;&lt;/elem&gt;&lt;elem m_fUsage=&quot;1.70999999999999996447E+00&quot;&gt;&lt;m_msothmcolidx val=&quot;0&quot;/&gt;&lt;m_rgb r=&quot;75&quot; g=&quot;9C&quot; b=&quot;EA&quot;/&gt;&lt;/elem&gt;&lt;elem m_fUsage=&quot;1.00817383588184972254E+00&quot;&gt;&lt;m_msothmcolidx val=&quot;0&quot;/&gt;&lt;m_rgb r=&quot;01&quot; g=&quot;59&quot; b=&quot;A2&quot;/&gt;&lt;/elem&gt;&lt;elem m_fUsage=&quot;1.00000000000000000000E+00&quot;&gt;&lt;m_msothmcolidx val=&quot;0&quot;/&gt;&lt;m_rgb r=&quot;C1&quot; g=&quot;D2&quot; b=&quot;F5&quot;/&gt;&lt;/elem&gt;&lt;elem m_fUsage=&quot;7.29000000000000092371E-01&quot;&gt;&lt;m_msothmcolidx val=&quot;0&quot;/&gt;&lt;m_rgb r=&quot;47&quot; g=&quot;73&quot; b=&quot;D2&quot;/&gt;&lt;/elem&gt;&lt;elem m_fUsage=&quot;5.90490000000000181402E-01&quot;&gt;&lt;m_msothmcolidx val=&quot;0&quot;/&gt;&lt;m_rgb r=&quot;22&quot; g=&quot;3C&quot; b=&quot;83&quot;/&gt;&lt;/elem&gt;&lt;elem m_fUsage=&quot;5.31441000000000163261E-01&quot;&gt;&lt;m_msothmcolidx val=&quot;0&quot;/&gt;&lt;m_rgb r=&quot;AF&quot; g=&quot;F5&quot; b=&quot;FF&quot;/&gt;&lt;/elem&gt;&lt;/m_vecMRU&gt;&lt;/m_mruColor&gt;&lt;m_eweekdayFirstOfWeek val=&quot;2&quot;/&gt;&lt;m_eweekdayFirstOfWorkweek val=&quot;2&quot;/&gt;&lt;m_eweekdayFirstOfWeekend val=&quot;7&quot;/&gt;&lt;/CPresentation&gt;&lt;/root&gt;"/>
  <p:tag name="ICONENCLOSURE" val="True"/>
  <p:tag name="LILLI_DECK_ID" val="439ac0ef-c625-4080-92c7-eb2b30490373"/>
</p:tagLst>
</file>

<file path=ppt/tags/tag10.xml><?xml version="1.0" encoding="utf-8"?>
<p:tagLst xmlns:a="http://schemas.openxmlformats.org/drawingml/2006/main" xmlns:r="http://schemas.openxmlformats.org/officeDocument/2006/relationships" xmlns:p="http://schemas.openxmlformats.org/presentationml/2006/main">
  <p:tag name="NAME" val="SingleBoatText"/>
</p:tagLst>
</file>

<file path=ppt/tags/tag100.xml><?xml version="1.0" encoding="utf-8"?>
<p:tagLst xmlns:a="http://schemas.openxmlformats.org/drawingml/2006/main" xmlns:r="http://schemas.openxmlformats.org/officeDocument/2006/relationships" xmlns:p="http://schemas.openxmlformats.org/presentationml/2006/main">
  <p:tag name="NAME" val="SingleBoatText"/>
</p:tagLst>
</file>

<file path=ppt/tags/tag101.xml><?xml version="1.0" encoding="utf-8"?>
<p:tagLst xmlns:a="http://schemas.openxmlformats.org/drawingml/2006/main" xmlns:r="http://schemas.openxmlformats.org/officeDocument/2006/relationships" xmlns:p="http://schemas.openxmlformats.org/presentationml/2006/main">
  <p:tag name="NAME" val="SingleBoatText"/>
</p:tagLst>
</file>

<file path=ppt/tags/tag102.xml><?xml version="1.0" encoding="utf-8"?>
<p:tagLst xmlns:a="http://schemas.openxmlformats.org/drawingml/2006/main" xmlns:r="http://schemas.openxmlformats.org/officeDocument/2006/relationships" xmlns:p="http://schemas.openxmlformats.org/presentationml/2006/main">
  <p:tag name="NAME" val="SingleBoatText"/>
</p:tagLst>
</file>

<file path=ppt/tags/tag103.xml><?xml version="1.0" encoding="utf-8"?>
<p:tagLst xmlns:a="http://schemas.openxmlformats.org/drawingml/2006/main" xmlns:r="http://schemas.openxmlformats.org/officeDocument/2006/relationships" xmlns:p="http://schemas.openxmlformats.org/presentationml/2006/main">
  <p:tag name="NAME" val="SingleBoatText"/>
</p:tagLst>
</file>

<file path=ppt/tags/tag104.xml><?xml version="1.0" encoding="utf-8"?>
<p:tagLst xmlns:a="http://schemas.openxmlformats.org/drawingml/2006/main" xmlns:r="http://schemas.openxmlformats.org/officeDocument/2006/relationships" xmlns:p="http://schemas.openxmlformats.org/presentationml/2006/main">
  <p:tag name="NAME" val="SingleBoatText"/>
</p:tagLst>
</file>

<file path=ppt/tags/tag105.xml><?xml version="1.0" encoding="utf-8"?>
<p:tagLst xmlns:a="http://schemas.openxmlformats.org/drawingml/2006/main" xmlns:r="http://schemas.openxmlformats.org/officeDocument/2006/relationships" xmlns:p="http://schemas.openxmlformats.org/presentationml/2006/main">
  <p:tag name="NAME" val="SingleBoatText"/>
</p:tagLst>
</file>

<file path=ppt/tags/tag106.xml><?xml version="1.0" encoding="utf-8"?>
<p:tagLst xmlns:a="http://schemas.openxmlformats.org/drawingml/2006/main" xmlns:r="http://schemas.openxmlformats.org/officeDocument/2006/relationships" xmlns:p="http://schemas.openxmlformats.org/presentationml/2006/main">
  <p:tag name="NAME" val="SingleBoatText"/>
</p:tagLst>
</file>

<file path=ppt/tags/tag107.xml><?xml version="1.0" encoding="utf-8"?>
<p:tagLst xmlns:a="http://schemas.openxmlformats.org/drawingml/2006/main" xmlns:r="http://schemas.openxmlformats.org/officeDocument/2006/relationships" xmlns:p="http://schemas.openxmlformats.org/presentationml/2006/main">
  <p:tag name="NAME" val="SingleBoatText"/>
</p:tagLst>
</file>

<file path=ppt/tags/tag108.xml><?xml version="1.0" encoding="utf-8"?>
<p:tagLst xmlns:a="http://schemas.openxmlformats.org/drawingml/2006/main" xmlns:r="http://schemas.openxmlformats.org/officeDocument/2006/relationships" xmlns:p="http://schemas.openxmlformats.org/presentationml/2006/main">
  <p:tag name="NAME" val="SingleBoatText"/>
</p:tagLst>
</file>

<file path=ppt/tags/tag109.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11.xml><?xml version="1.0" encoding="utf-8"?>
<p:tagLst xmlns:a="http://schemas.openxmlformats.org/drawingml/2006/main" xmlns:r="http://schemas.openxmlformats.org/officeDocument/2006/relationships" xmlns:p="http://schemas.openxmlformats.org/presentationml/2006/main">
  <p:tag name="NAME" val="SingleBoatText"/>
</p:tagLst>
</file>

<file path=ppt/tags/tag110.xml><?xml version="1.0" encoding="utf-8"?>
<p:tagLst xmlns:a="http://schemas.openxmlformats.org/drawingml/2006/main" xmlns:r="http://schemas.openxmlformats.org/officeDocument/2006/relationships" xmlns:p="http://schemas.openxmlformats.org/presentationml/2006/main">
  <p:tag name="NAME" val="SingleBoatText"/>
</p:tagLst>
</file>

<file path=ppt/tags/tag111.xml><?xml version="1.0" encoding="utf-8"?>
<p:tagLst xmlns:a="http://schemas.openxmlformats.org/drawingml/2006/main" xmlns:r="http://schemas.openxmlformats.org/officeDocument/2006/relationships" xmlns:p="http://schemas.openxmlformats.org/presentationml/2006/main">
  <p:tag name="NAME" val="SingleBoatText"/>
</p:tagLst>
</file>

<file path=ppt/tags/tag112.xml><?xml version="1.0" encoding="utf-8"?>
<p:tagLst xmlns:a="http://schemas.openxmlformats.org/drawingml/2006/main" xmlns:r="http://schemas.openxmlformats.org/officeDocument/2006/relationships" xmlns:p="http://schemas.openxmlformats.org/presentationml/2006/main">
  <p:tag name="NAME" val="SingleBoatText"/>
</p:tagLst>
</file>

<file path=ppt/tags/tag113.xml><?xml version="1.0" encoding="utf-8"?>
<p:tagLst xmlns:a="http://schemas.openxmlformats.org/drawingml/2006/main" xmlns:r="http://schemas.openxmlformats.org/officeDocument/2006/relationships" xmlns:p="http://schemas.openxmlformats.org/presentationml/2006/main">
  <p:tag name="NAME" val="SingleBoatText"/>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Rw6QQJk_hx2DBvMYKnBya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mAnmn5DlHZK46zibJz5Z0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bX1nbJzFLT0V8szQVwCPB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4KP2oVSGNtRZUjSFINMRy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TDPeaD_S6hcRZgSaqwNTz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Y1QeaiSWz5c95VmU5Axml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Rp0z.9HlSQi8bnD4Rj8jN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zI2Vtdurwjvbg100EH9b5g"/>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jdgL52zAKavgQs2M76XayQ"/>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K.9qAo9M3OCaxGdQWmpUc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4MpHyLiKE0BLV_CzDwNdeg"/>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1lf_WX5ro7WaHXn6QFTMZ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QXFemBWJiTY1VdSBovyEvg"/>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HtARhftC4LcJJQrLkCu2j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ft0.9tfg5.Tx6LtfNYSJ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J__g7y8MFtCLGc9k39lYZg"/>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Ytl_7zxlHtnJutXO_QH76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ZomYX4OJ8tkXzlUquTqQ4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2b1Qe4bK5ZNUxoFUgeqI8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5Gq52YtAFqLS0Ux9k9ZiS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QINmcGYyEmUYEIX9p8zomg"/>
</p:tagLst>
</file>

<file path=ppt/tags/tag135.xml><?xml version="1.0" encoding="utf-8"?>
<p:tagLst xmlns:a="http://schemas.openxmlformats.org/drawingml/2006/main" xmlns:r="http://schemas.openxmlformats.org/officeDocument/2006/relationships" xmlns:p="http://schemas.openxmlformats.org/presentationml/2006/main">
  <p:tag name="CIRCLESTATUS" val="Blue"/>
  <p:tag name="NAME" val="ThreeChevronBlue"/>
  <p:tag name="SYMBOLNAME" val="ThreeChevron"/>
</p:tagLst>
</file>

<file path=ppt/tags/tag13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3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sjDdCuEeXI3OU.d6hGMRQ"/>
</p:tagLst>
</file>

<file path=ppt/tags/tag14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7.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148.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49.xml><?xml version="1.0" encoding="utf-8"?>
<p:tagLst xmlns:a="http://schemas.openxmlformats.org/drawingml/2006/main" xmlns:r="http://schemas.openxmlformats.org/officeDocument/2006/relationships" xmlns:p="http://schemas.openxmlformats.org/presentationml/2006/main">
  <p:tag name="1LEVEL" val="0"/>
  <p:tag name="2LEVEL" val="0"/>
  <p:tag name="3LEVEL" val="0"/>
  <p:tag name="4LEVEL" val="0"/>
  <p:tag name="5LEVEL" val="0"/>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F5Cl6nZRt5nOuGB.GS2aQQ"/>
</p:tagLst>
</file>

<file path=ppt/tags/tag150.xml><?xml version="1.0" encoding="utf-8"?>
<p:tagLst xmlns:a="http://schemas.openxmlformats.org/drawingml/2006/main" xmlns:r="http://schemas.openxmlformats.org/officeDocument/2006/relationships" xmlns:p="http://schemas.openxmlformats.org/presentationml/2006/main">
  <p:tag name="CIRCLESTATUS" val="White"/>
  <p:tag name="NAME" val="XWhite"/>
  <p:tag name="SYMBOLNAME" val="X"/>
</p:tagLst>
</file>

<file path=ppt/tags/tag15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52.xml><?xml version="1.0" encoding="utf-8"?>
<p:tagLst xmlns:a="http://schemas.openxmlformats.org/drawingml/2006/main" xmlns:r="http://schemas.openxmlformats.org/officeDocument/2006/relationships" xmlns:p="http://schemas.openxmlformats.org/presentationml/2006/main">
  <p:tag name="SHAPENAME" val="4. Footnote"/>
</p:tagLst>
</file>

<file path=ppt/tags/tag153.xml><?xml version="1.0" encoding="utf-8"?>
<p:tagLst xmlns:a="http://schemas.openxmlformats.org/drawingml/2006/main" xmlns:r="http://schemas.openxmlformats.org/officeDocument/2006/relationships" xmlns:p="http://schemas.openxmlformats.org/presentationml/2006/main">
  <p:tag name="SHAPENAME" val="4. Footnote"/>
</p:tagLst>
</file>

<file path=ppt/tags/tag154.xml><?xml version="1.0" encoding="utf-8"?>
<p:tagLst xmlns:a="http://schemas.openxmlformats.org/drawingml/2006/main" xmlns:r="http://schemas.openxmlformats.org/officeDocument/2006/relationships" xmlns:p="http://schemas.openxmlformats.org/presentationml/2006/main">
  <p:tag name="NAME" val="CustomIcon"/>
</p:tagLst>
</file>

<file path=ppt/tags/tag155.xml><?xml version="1.0" encoding="utf-8"?>
<p:tagLst xmlns:a="http://schemas.openxmlformats.org/drawingml/2006/main" xmlns:r="http://schemas.openxmlformats.org/officeDocument/2006/relationships" xmlns:p="http://schemas.openxmlformats.org/presentationml/2006/main">
  <p:tag name="NAME" val="CustomIcon"/>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58.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59.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Tl9o3rm1ZtmE_1rgp3HAfQ"/>
</p:tagLst>
</file>

<file path=ppt/tags/tag160.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61.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62.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63.xml><?xml version="1.0" encoding="utf-8"?>
<p:tagLst xmlns:a="http://schemas.openxmlformats.org/drawingml/2006/main" xmlns:r="http://schemas.openxmlformats.org/officeDocument/2006/relationships" xmlns:p="http://schemas.openxmlformats.org/presentationml/2006/main">
  <p:tag name="NAME" val="CustomIcon"/>
</p:tagLst>
</file>

<file path=ppt/tags/tag164.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5.xml><?xml version="1.0" encoding="utf-8"?>
<p:tagLst xmlns:a="http://schemas.openxmlformats.org/drawingml/2006/main" xmlns:r="http://schemas.openxmlformats.org/officeDocument/2006/relationships" xmlns:p="http://schemas.openxmlformats.org/presentationml/2006/main">
  <p:tag name="SHAPENAME" val="4. Footnote"/>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6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FzxCrL8DSHu5OdMU9EIFCQ"/>
</p:tagLst>
</file>

<file path=ppt/tags/tag17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72.xml><?xml version="1.0" encoding="utf-8"?>
<p:tagLst xmlns:a="http://schemas.openxmlformats.org/drawingml/2006/main" xmlns:r="http://schemas.openxmlformats.org/officeDocument/2006/relationships" xmlns:p="http://schemas.openxmlformats.org/presentationml/2006/main">
  <p:tag name="CIRCLESTATUS" val="Blue"/>
  <p:tag name="NAME" val="ChevronBlue"/>
  <p:tag name="SYMBOLNAME" val="Chevron"/>
</p:tagLst>
</file>

<file path=ppt/tags/tag173.xml><?xml version="1.0" encoding="utf-8"?>
<p:tagLst xmlns:a="http://schemas.openxmlformats.org/drawingml/2006/main" xmlns:r="http://schemas.openxmlformats.org/officeDocument/2006/relationships" xmlns:p="http://schemas.openxmlformats.org/presentationml/2006/main">
  <p:tag name="NAME" val="TrackerNumBlue"/>
</p:tagLst>
</file>

<file path=ppt/tags/tag174.xml><?xml version="1.0" encoding="utf-8"?>
<p:tagLst xmlns:a="http://schemas.openxmlformats.org/drawingml/2006/main" xmlns:r="http://schemas.openxmlformats.org/officeDocument/2006/relationships" xmlns:p="http://schemas.openxmlformats.org/presentationml/2006/main">
  <p:tag name="NAME" val="TrackerNumBlue"/>
</p:tagLst>
</file>

<file path=ppt/tags/tag175.xml><?xml version="1.0" encoding="utf-8"?>
<p:tagLst xmlns:a="http://schemas.openxmlformats.org/drawingml/2006/main" xmlns:r="http://schemas.openxmlformats.org/officeDocument/2006/relationships" xmlns:p="http://schemas.openxmlformats.org/presentationml/2006/main">
  <p:tag name="NAME" val="TrackerNumBlue"/>
</p:tagLst>
</file>

<file path=ppt/tags/tag176.xml><?xml version="1.0" encoding="utf-8"?>
<p:tagLst xmlns:a="http://schemas.openxmlformats.org/drawingml/2006/main" xmlns:r="http://schemas.openxmlformats.org/officeDocument/2006/relationships" xmlns:p="http://schemas.openxmlformats.org/presentationml/2006/main">
  <p:tag name="NAME" val="TrackerNumBlue"/>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8.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79.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3Gk4kOC8qKloqMTCTF2d1Q"/>
</p:tagLst>
</file>

<file path=ppt/tags/tag180.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81.xml><?xml version="1.0" encoding="utf-8"?>
<p:tagLst xmlns:a="http://schemas.openxmlformats.org/drawingml/2006/main" xmlns:r="http://schemas.openxmlformats.org/officeDocument/2006/relationships" xmlns:p="http://schemas.openxmlformats.org/presentationml/2006/main">
  <p:tag name="HEIGHT" val="160.3062"/>
  <p:tag name="LEFT" val="223"/>
  <p:tag name="MTNUMBER" val="0.212129316857145"/>
  <p:tag name="MTTABLE" val="Cell"/>
  <p:tag name="TOP" val="309.6937"/>
  <p:tag name="WIDTH" val="158"/>
</p:tagLst>
</file>

<file path=ppt/tags/tag18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4.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85.xml><?xml version="1.0" encoding="utf-8"?>
<p:tagLst xmlns:a="http://schemas.openxmlformats.org/drawingml/2006/main" xmlns:r="http://schemas.openxmlformats.org/officeDocument/2006/relationships" xmlns:p="http://schemas.openxmlformats.org/presentationml/2006/main">
  <p:tag name="HEIGHT" val="19.38748"/>
  <p:tag name="LEFT" val="223"/>
  <p:tag name="MTNUMBER" val="0.212129316857145"/>
  <p:tag name="MTTABLE" val="Cell"/>
  <p:tag name="TOP" val="110"/>
  <p:tag name="WIDTH" val="158"/>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8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SZfuenqUiFjz7742pS60_A"/>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19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BiE9UfeWjyMlkJnAR4nM8w"/>
</p:tagLst>
</file>

<file path=ppt/tags/tag200.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201.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3.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20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0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08.xml><?xml version="1.0" encoding="utf-8"?>
<p:tagLst xmlns:a="http://schemas.openxmlformats.org/drawingml/2006/main" xmlns:r="http://schemas.openxmlformats.org/officeDocument/2006/relationships" xmlns:p="http://schemas.openxmlformats.org/presentationml/2006/main">
  <p:tag name="HEIGHT" val="19.38748"/>
  <p:tag name="LEFT" val="45"/>
  <p:tag name="MTNUMBER" val="0.992322978560032"/>
  <p:tag name="MTTABLE" val="Cell"/>
  <p:tag name="TOP" val="110"/>
  <p:tag name="WIDTH" val="202.5"/>
</p:tagLst>
</file>

<file path=ppt/tags/tag20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Id6ZzMaBKkFiwsCDphkzUw"/>
</p:tagLst>
</file>

<file path=ppt/tags/tag21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3.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miUxG6bvVdbmfs_fczdGyQ"/>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P.OiFXxraO2ZqrxlstopY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_e0xZ54KbMFqBtFShc_S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3yfUSIO2yEZ8J0OkpRIUHw"/>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iSEyJNSlLA_W57.orRiO5Q"/>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ivD1y.ptfHVD7TDHrE_rag"/>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9IJ2hnuWGo9lqMHSm_TnIw"/>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kXgfF9Tmjhcgd.JQr9WXtA"/>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rYgercI81up1ZgCNnu7y2w"/>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DoCYCWtf7Q.SiAytMJbRsw"/>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9jM9_ayLgI5DW7twh7FR5Q"/>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Y__W3I6VFn0r2YBOv5R3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Bf821fiK7CLp0ZcNy9BbmA"/>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Qe0O6RKmDjFcgCpX9SADM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fyF4iDs3DTwso.ELdVGmcA"/>
</p:tagLst>
</file>

<file path=ppt/tags/tag230.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eNldCE74D.THmCss__sNw"/>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YCM8RmvF1bY7Xf7fzs1zbA"/>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rbHG.H6RyS0KiQE9hIZwL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Z0dJGKQSNoB1kDQY8fQGO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PnExXTo7rClGGfXK4aLL2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E6SB.4UPIZPsXjRUm9LxQ"/>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K7v..jmNr5Oi6qGFOXnlG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NI32NLO74EUDhAGbVMlLy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DYxwYdoHW0YaNLq6xw9c9Q"/>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_CCkKgvC9OUAVA2j2NlNO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rCCSpaFfkZTUOLT0f0388g"/>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Om7ZHXFavt_96._1OP05w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IZ_mIlOQdEZeKebMBtNY1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XPBVKJpXussB4MG6YiHXW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y_4ChXNUXjWGkwcdqN7IU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IZ_mIlOQdEZeKebMBtNY1w"/>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9ADupPXP_Vu3kYY_EuvDOA"/>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bxdqdIx9XxLi60b_BcJA3A"/>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5sWUYA8mqe13ItSZGq1VFg"/>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Mg2JRkhtIe.B1yW5e_LdAQ"/>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TjJR2NqTF3CxHRlXFxFVEg"/>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__vGYrIjvFGCsXsEoV9dFA"/>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i_X6n3wIpzFYlWrVhXoIRg"/>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MfB_1__yeJL2B6liqJj0.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_JUvzam9odstku2I3Nsl2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2uFt6Z2XHpy7qqYJ9_O2sw"/>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V65fNnlfohmwPbrSoDi9z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6ykrzpitoHyZQUHCaRfQ2g"/>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VtdRdXwMHP.CG045klb0qA"/>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Ikp.hRN5uAxa8sPArqyi7w"/>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BJyeOcj8vThoFzc69cfTMQ"/>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nUwXS_2S6bCyVi8CAJcmIA"/>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wp9wquWpPZfTD60DU8moU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p9rkn92M54wDqOcXuhcwyA"/>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5Phs_rG7Np30GcVt26yuLA"/>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5__oYLRS.5tkS6ezSrxNQ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oQ95X74GZKytmOiXz1yEmA"/>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_qc8bq6JgyVa41er22hb9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6tuDlyFnZKa1QpEgNNbifg"/>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ON9zpbemhWvlMfm1Q1cZt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8XziiddxPQXZUwI43yruqg"/>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sb2JQsXUyaz4y6dyzfKdQ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9n8_63m6vOMLEQ5y1FAQlg"/>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lEl6f.UNCMX9l4DGIcorug"/>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ousPS5f.0MHARSdROdCZUQ"/>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VsMBhb8JClr0Bxvd8OK7T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8ShXEJZOaPnCa2bNpGhyq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x6LNF_fPN0q_afZjnr_DH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Y9HxQjYNNPiUROuhdkgq1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dLCFtrOj.dmTzbylndYpSQ"/>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DpFSSau1W43VWLf7NQXR1g"/>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wx6t4kvb8jlXi9dbpMkAw"/>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8rymcui8NwWPQ2L.BO4GXg"/>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cZmq2Ic2r79IrKpKkgAn1g"/>
</p:tagLst>
</file>

<file path=ppt/tags/tag31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1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Q8kSJBPWvDv.hSH8lbF_zA"/>
</p:tagLst>
</file>

<file path=ppt/tags/tag320.xml><?xml version="1.0" encoding="utf-8"?>
<p:tagLst xmlns:a="http://schemas.openxmlformats.org/drawingml/2006/main" xmlns:r="http://schemas.openxmlformats.org/officeDocument/2006/relationships" xmlns:p="http://schemas.openxmlformats.org/presentationml/2006/main">
  <p:tag name="NAME" val="TrackerNumBlue"/>
</p:tagLst>
</file>

<file path=ppt/tags/tag32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23.xml><?xml version="1.0" encoding="utf-8"?>
<p:tagLst xmlns:a="http://schemas.openxmlformats.org/drawingml/2006/main" xmlns:r="http://schemas.openxmlformats.org/officeDocument/2006/relationships" xmlns:p="http://schemas.openxmlformats.org/presentationml/2006/main">
  <p:tag name="NAME" val="TrackerNumBlue"/>
</p:tagLst>
</file>

<file path=ppt/tags/tag324.xml><?xml version="1.0" encoding="utf-8"?>
<p:tagLst xmlns:a="http://schemas.openxmlformats.org/drawingml/2006/main" xmlns:r="http://schemas.openxmlformats.org/officeDocument/2006/relationships" xmlns:p="http://schemas.openxmlformats.org/presentationml/2006/main">
  <p:tag name="NAME" val="TrackerNumBlue"/>
</p:tagLst>
</file>

<file path=ppt/tags/tag32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2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2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2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2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Em3xrEum5Z9jsIrw9HJ.cg"/>
</p:tagLst>
</file>

<file path=ppt/tags/tag330.xml><?xml version="1.0" encoding="utf-8"?>
<p:tagLst xmlns:a="http://schemas.openxmlformats.org/drawingml/2006/main" xmlns:r="http://schemas.openxmlformats.org/officeDocument/2006/relationships" xmlns:p="http://schemas.openxmlformats.org/presentationml/2006/main">
  <p:tag name="NAME" val="TrackerNumBlue"/>
</p:tagLst>
</file>

<file path=ppt/tags/tag331.xml><?xml version="1.0" encoding="utf-8"?>
<p:tagLst xmlns:a="http://schemas.openxmlformats.org/drawingml/2006/main" xmlns:r="http://schemas.openxmlformats.org/officeDocument/2006/relationships" xmlns:p="http://schemas.openxmlformats.org/presentationml/2006/main">
  <p:tag name="NAME" val="TrackerNumBlue"/>
</p:tagLst>
</file>

<file path=ppt/tags/tag332.xml><?xml version="1.0" encoding="utf-8"?>
<p:tagLst xmlns:a="http://schemas.openxmlformats.org/drawingml/2006/main" xmlns:r="http://schemas.openxmlformats.org/officeDocument/2006/relationships" xmlns:p="http://schemas.openxmlformats.org/presentationml/2006/main">
  <p:tag name="NAME" val="TrackerNumBlue"/>
</p:tagLst>
</file>

<file path=ppt/tags/tag33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334.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5.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6.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7.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39.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oOZKWKoY70kjblFmQSb3dw"/>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cM3wztBoNWu9UtgX18YbCA"/>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jKVtZPelCusqgzM28JCUTw"/>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uHulizgy.DFGPHtVEGPjoQ"/>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5f_dbHgV7cDY7TxZLIWnYQ"/>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5rfU34UQkwK925T9TbpGk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ml2n4XxW1_LRtmvK453k3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hxMPsCh7JpqVnm632ZjiVg"/>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ALHNx499MJZ4fRVFAcJml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RgI5jBbqN1xUb1ZYUWnzB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Wt.RPLDNP9neqLDY1dSDk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Atq0owCJFdZlDnAfMvu2T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HBfWemhI1AK1ocazAHusd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luX_O0u7bHFyyQhaneMeQQ"/>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eaCWV1TK1O6J7AHIIZpamQ"/>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4yNrD2pjqN7uHylK_lQAlw"/>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Wc8ovSUhWlBegr8HBkZ.O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ZB2L2lgNLW5omprzNUQq4A"/>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Ac4H1IKCnH2XtG1YNPhATw"/>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oUKOenIdr7dcXHsgup0k5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PuU7mRKevoJoVHQ5YFnBEw"/>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Id5HmWFnmqK0S_9AedHb9w"/>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O5Z2I9MJ3LxE9EL2dG5SOA"/>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V8Jz9ZbSQ5_5Jgmk5Wtt.w"/>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jiUGEnqMf8tgfCZ9_wfEi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UGKG6IWEjK9fs7.WdSRmCA"/>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h3Pm3wgnr4lQm3jvHZ.ohw"/>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Zal7OS.uGY4vwOMgce7ncw"/>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hCKwZGRkYgLVvp5h8KmqPA"/>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Tq9rbjOCB1VVmsS3pd1eeA"/>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WVBdGkgbIuylNdAdgCs68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MvyqgnyhVp1nevR2qVOk_g"/>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c6Zu0mGTe2r4HIpqPdtonA"/>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A38thh7eOdiePwXGchI6pQ"/>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m08qKFO_sy1sJ4oh2iF21w"/>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sNoVFM78qbcSLnDkEpkNwA"/>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L5YbhsH9YkJ3q8M3lCQ3z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szXDpCPJpsT1oCYf55zEEA"/>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_PRhwnXo3iypuXcftmGkzA"/>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r21l75D1DU42Hg5PSRVMJA"/>
</p:tagLst>
</file>

<file path=ppt/tags/tag378.xml><?xml version="1.0" encoding="utf-8"?>
<p:tagLst xmlns:a="http://schemas.openxmlformats.org/drawingml/2006/main" xmlns:r="http://schemas.openxmlformats.org/officeDocument/2006/relationships" xmlns:p="http://schemas.openxmlformats.org/presentationml/2006/main">
  <p:tag name="NAME" val="LineBasicDefault"/>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GOsMkJrkoBqFPzjww2ENQ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FJ3UMgPZupp5CQEXmUigrA"/>
</p:tagLst>
</file>

<file path=ppt/tags/tag4.xml><?xml version="1.0" encoding="utf-8"?>
<p:tagLst xmlns:a="http://schemas.openxmlformats.org/drawingml/2006/main" xmlns:r="http://schemas.openxmlformats.org/officeDocument/2006/relationships" xmlns:p="http://schemas.openxmlformats.org/presentationml/2006/main">
  <p:tag name="SLIDELOOKUP" val="202511060734191472561"/>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uIYIjDAVa7CJLTtYsmI.2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7ExBPPF1W.hvErJEq09yk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QeBsuWLaZecGClEY9_Skp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2VabPWrE9mbolEOrUQRsp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Jj8DJV_aivkp7U437fMS.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3o6gvMKV3jwm1P4aN3Nb9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36mOyqB1TqDllcjRofsjd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lExDCM59aFHMsF0v5pZuk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VGiXoIqMnIwX22tP9PGts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BtkW3KtNmk3eAXOPcn6Kt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VJj6564KQlBRRvRuRSN1E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NY0gBVV.Prrx_0I90erWu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yZeS4eFmXtztyeJO8lhGK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Ik3bpe9WGVsBRNMhtrXGa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mRTpHLFBD35wPbPkczVMd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VFMuIfhoBoKVIu3zX8Fh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thY9kXBOhcoiSEr7lsj8B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dpqQ1mE3nNmmYZ2uLi_Sd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rU32GnV0WC7kAde.aDIxx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KUoCXsSP34ZCfPOb0nNoe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dYhlT7lGQomWkE8tnMs3l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URL8c7SZ4nNYfQ3g95Ims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stnIn81ubAWpay9OIT2.7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_ApAAbDk8kKMeyxQiG.3B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9jpqDTDERjLtC8mo9nWCM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4k.._bFljrzV8vsS184TO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gVze9UiSPkOGHz4FVUsqm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NKnkEgxCBZ8reBpilr7ex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f4xXz8SJSgwpO4RhwzRiP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r6jd_0loiJaeYJwU7NWRr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vGYEJsst_J3bGHl9FnZGuQ"/>
</p:tagLst>
</file>

<file path=ppt/tags/tag7.xml><?xml version="1.0" encoding="utf-8"?>
<p:tagLst xmlns:a="http://schemas.openxmlformats.org/drawingml/2006/main" xmlns:r="http://schemas.openxmlformats.org/officeDocument/2006/relationships" xmlns:p="http://schemas.openxmlformats.org/presentationml/2006/main">
  <p:tag name="SHAPENAME" val="Documenttyp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_nBg2qUlVnxnvrqxtM0BXQ"/>
</p:tagLst>
</file>

<file path=ppt/tags/tag71.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2.xml><?xml version="1.0" encoding="utf-8"?>
<p:tagLst xmlns:a="http://schemas.openxmlformats.org/drawingml/2006/main" xmlns:r="http://schemas.openxmlformats.org/officeDocument/2006/relationships" xmlns:p="http://schemas.openxmlformats.org/presentationml/2006/main">
  <p:tag name="NAME" val="LineBasicDefault"/>
</p:tagLst>
</file>

<file path=ppt/tags/tag73.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74.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7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7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77.xml><?xml version="1.0" encoding="utf-8"?>
<p:tagLst xmlns:a="http://schemas.openxmlformats.org/drawingml/2006/main" xmlns:r="http://schemas.openxmlformats.org/officeDocument/2006/relationships" xmlns:p="http://schemas.openxmlformats.org/presentationml/2006/main">
  <p:tag name="NAME" val="SingleBoatText"/>
</p:tagLst>
</file>

<file path=ppt/tags/tag78.xml><?xml version="1.0" encoding="utf-8"?>
<p:tagLst xmlns:a="http://schemas.openxmlformats.org/drawingml/2006/main" xmlns:r="http://schemas.openxmlformats.org/officeDocument/2006/relationships" xmlns:p="http://schemas.openxmlformats.org/presentationml/2006/main">
  <p:tag name="NAME" val="SingleBoatText"/>
</p:tagLst>
</file>

<file path=ppt/tags/tag79.xml><?xml version="1.0" encoding="utf-8"?>
<p:tagLst xmlns:a="http://schemas.openxmlformats.org/drawingml/2006/main" xmlns:r="http://schemas.openxmlformats.org/officeDocument/2006/relationships" xmlns:p="http://schemas.openxmlformats.org/presentationml/2006/main">
  <p:tag name="NAME" val="SingleBoatText"/>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NAME" val="SingleBoatText"/>
</p:tagLst>
</file>

<file path=ppt/tags/tag81.xml><?xml version="1.0" encoding="utf-8"?>
<p:tagLst xmlns:a="http://schemas.openxmlformats.org/drawingml/2006/main" xmlns:r="http://schemas.openxmlformats.org/officeDocument/2006/relationships" xmlns:p="http://schemas.openxmlformats.org/presentationml/2006/main">
  <p:tag name="NAME" val="SingleBoatText"/>
</p:tagLst>
</file>

<file path=ppt/tags/tag82.xml><?xml version="1.0" encoding="utf-8"?>
<p:tagLst xmlns:a="http://schemas.openxmlformats.org/drawingml/2006/main" xmlns:r="http://schemas.openxmlformats.org/officeDocument/2006/relationships" xmlns:p="http://schemas.openxmlformats.org/presentationml/2006/main">
  <p:tag name="NAME" val="SingleBoatText"/>
</p:tagLst>
</file>

<file path=ppt/tags/tag83.xml><?xml version="1.0" encoding="utf-8"?>
<p:tagLst xmlns:a="http://schemas.openxmlformats.org/drawingml/2006/main" xmlns:r="http://schemas.openxmlformats.org/officeDocument/2006/relationships" xmlns:p="http://schemas.openxmlformats.org/presentationml/2006/main">
  <p:tag name="NAME" val="SingleBoatText"/>
</p:tagLst>
</file>

<file path=ppt/tags/tag84.xml><?xml version="1.0" encoding="utf-8"?>
<p:tagLst xmlns:a="http://schemas.openxmlformats.org/drawingml/2006/main" xmlns:r="http://schemas.openxmlformats.org/officeDocument/2006/relationships" xmlns:p="http://schemas.openxmlformats.org/presentationml/2006/main">
  <p:tag name="NAME" val="SingleBoatText"/>
</p:tagLst>
</file>

<file path=ppt/tags/tag85.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86.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87.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88.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89.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90.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1.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2.xml><?xml version="1.0" encoding="utf-8"?>
<p:tagLst xmlns:a="http://schemas.openxmlformats.org/drawingml/2006/main" xmlns:r="http://schemas.openxmlformats.org/officeDocument/2006/relationships" xmlns:p="http://schemas.openxmlformats.org/presentationml/2006/main">
  <p:tag name="NAME" val="GreyLineSeparatorDefault"/>
</p:tagLst>
</file>

<file path=ppt/tags/tag93.xml><?xml version="1.0" encoding="utf-8"?>
<p:tagLst xmlns:a="http://schemas.openxmlformats.org/drawingml/2006/main" xmlns:r="http://schemas.openxmlformats.org/officeDocument/2006/relationships" xmlns:p="http://schemas.openxmlformats.org/presentationml/2006/main">
  <p:tag name="NAME" val="SingleBoatText"/>
</p:tagLst>
</file>

<file path=ppt/tags/tag94.xml><?xml version="1.0" encoding="utf-8"?>
<p:tagLst xmlns:a="http://schemas.openxmlformats.org/drawingml/2006/main" xmlns:r="http://schemas.openxmlformats.org/officeDocument/2006/relationships" xmlns:p="http://schemas.openxmlformats.org/presentationml/2006/main">
  <p:tag name="NAME" val="SingleBoatText"/>
</p:tagLst>
</file>

<file path=ppt/tags/tag95.xml><?xml version="1.0" encoding="utf-8"?>
<p:tagLst xmlns:a="http://schemas.openxmlformats.org/drawingml/2006/main" xmlns:r="http://schemas.openxmlformats.org/officeDocument/2006/relationships" xmlns:p="http://schemas.openxmlformats.org/presentationml/2006/main">
  <p:tag name="NAME" val="SingleBoatText"/>
</p:tagLst>
</file>

<file path=ppt/tags/tag96.xml><?xml version="1.0" encoding="utf-8"?>
<p:tagLst xmlns:a="http://schemas.openxmlformats.org/drawingml/2006/main" xmlns:r="http://schemas.openxmlformats.org/officeDocument/2006/relationships" xmlns:p="http://schemas.openxmlformats.org/presentationml/2006/main">
  <p:tag name="NAME" val="SingleBoatText"/>
</p:tagLst>
</file>

<file path=ppt/tags/tag97.xml><?xml version="1.0" encoding="utf-8"?>
<p:tagLst xmlns:a="http://schemas.openxmlformats.org/drawingml/2006/main" xmlns:r="http://schemas.openxmlformats.org/officeDocument/2006/relationships" xmlns:p="http://schemas.openxmlformats.org/presentationml/2006/main">
  <p:tag name="NAME" val="SingleBoatText"/>
</p:tagLst>
</file>

<file path=ppt/tags/tag98.xml><?xml version="1.0" encoding="utf-8"?>
<p:tagLst xmlns:a="http://schemas.openxmlformats.org/drawingml/2006/main" xmlns:r="http://schemas.openxmlformats.org/officeDocument/2006/relationships" xmlns:p="http://schemas.openxmlformats.org/presentationml/2006/main">
  <p:tag name="NAME" val="SingleBoatText"/>
</p:tagLst>
</file>

<file path=ppt/tags/tag99.xml><?xml version="1.0" encoding="utf-8"?>
<p:tagLst xmlns:a="http://schemas.openxmlformats.org/drawingml/2006/main" xmlns:r="http://schemas.openxmlformats.org/officeDocument/2006/relationships" xmlns:p="http://schemas.openxmlformats.org/presentationml/2006/main">
  <p:tag name="NAME" val="SingleBoatText"/>
</p:tagLst>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942DDDCD-BEC6-4902-AAD2-EB3CD2B6933E}"/>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Custom Scheme">
      <a:dk1>
        <a:srgbClr val="000000"/>
      </a:dk1>
      <a:lt1>
        <a:srgbClr val="FFFFFF"/>
      </a:lt1>
      <a:dk2>
        <a:srgbClr val="051C2C"/>
      </a:dk2>
      <a:lt2>
        <a:srgbClr val="FFFFFF"/>
      </a:lt2>
      <a:accent1>
        <a:srgbClr val="051C2C"/>
      </a:accent1>
      <a:accent2>
        <a:srgbClr val="00A9F4"/>
      </a:accent2>
      <a:accent3>
        <a:srgbClr val="1F40E6"/>
      </a:accent3>
      <a:accent4>
        <a:srgbClr val="AAE6F0"/>
      </a:accent4>
      <a:accent5>
        <a:srgbClr val="3C96B4"/>
      </a:accent5>
      <a:accent6>
        <a:srgbClr val="AFC3FF"/>
      </a:accent6>
      <a:hlink>
        <a:srgbClr val="00A9F4"/>
      </a:hlink>
      <a:folHlink>
        <a:srgbClr val="00A9F4"/>
      </a:folHlink>
    </a:clrScheme>
    <a:fontScheme name="Custom Scheme2 Fonts">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15">
    <wetp:webextensionref xmlns:r="http://schemas.openxmlformats.org/officeDocument/2006/relationships" r:id="rId1"/>
  </wetp:taskpane>
  <wetp:taskpane dockstate="right" visibility="0" width="525" row="1">
    <wetp:webextensionref xmlns:r="http://schemas.openxmlformats.org/officeDocument/2006/relationships" r:id="rId2"/>
  </wetp:taskpane>
  <wetp:taskpane dockstate="right" visibility="0" width="350" row="7">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1A36CB36-0D55-4E5B-8E3F-06E34B1102E2}">
  <we:reference id="e74ca2a7-5e50-4ebf-bfa5-bb75c7950374" version="4.0.0.0" store="EXCatalog" storeType="EXCatalog"/>
  <we:alternateReferences/>
  <we:properties>
    <we:property name="srChargeCodeData" value="{&quot;selectedSupportOption&quot;:&quot;CLIENT&quot;,&quot;language&quot;:&quot;English&quot;,&quot;chargeCode&quot;:{&quot;activityCode&quot;:&quot;CE&quot;,&quot;anchorTag&quot;:&quot;&quot;,&quot;announcements&quot;:{&quot;createdAt&quot;:null,&quot;id&quot;:2,&quot;link&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linkText&quot;:&quot;Learn more.&quot;,&quot;longDescription&quot;:&quot;Start times are delayed due to a technical issue that is now resolved. While we work to restore normal services levels, please contact the Service Desk if you have a client-critical request.&quot;,&quot;shortDescription&quot;:&quot;A recent Microsoft Office update may cause SlideRequest to disappear from your toolbar. Restore from File&gt;Account&gt;Get Add-ins. &quot;,&quot;showOnAddin&quot;:1,&quot;source&quot;:&quot;web-addin&quot;,&quot;updatedAt&quot;:{},&quot;webAddinAnnouncementText&quot;:{&quot;body&quot;:&quot;A recent Microsoft Office update may cause SlideRequest to disappear from your toolbar. Restore from File&gt;Account&gt;Get Add-ins. &quot;,&quot;heading&quot;:&quot;Alert!&quot;,&quot;primaryAction&quot;:{&quot;label&quot;:&quot;Learn more.&quot;,&quot;url&quot;:&quot;https://mckinsey.service-now.com/ghd/en/sliderequest-add-in-not-showing-in-powerpoint?id=mck_ghd_kb_article&amp;utm_medium=web&amp;utm_source=ghd_website&amp;utm_content=ai_search_result&amp;sysparm_article=KO106994&amp;sys_kb_id=7e689c03d1083210cacde81885285f84&amp;table=kb_knowledge&amp;searchTerm=sliderequest&quot;},&quot;secondaryAction&quot;:{&quot;label&quot;:&quot;&quot;,&quot;url&quot;:&quot;&quot;},&quot;style&quot;:&quot;warning&quot;}},&quot;chargeCodeRegistered&quot;:false,&quot;coreServicesLimit&quot;:15,&quot;critical&quot;:0,&quot;description&quot;:&quot;&quot;,&quot;eligibleForPlus&quot;:true,&quot;enableFPS&quot;:&quot;true&quot;,&quot;featureFlag&quot;:{&quot;overnightDeliveryEnabled&quot;:false},&quot;formType&quot;:&quot;&quot;,&quot;inScope&quot;:true,&quot;isBoxDisabled&quot;:false,&quot;isCTEEnabled&quot;:false,&quot;lane&quot;:&quot;NA&quot;,&quot;maxStartTime&quot;:480,&quot;message&quot;:&quot;&quot;,&quot;outSourced&quot;:true,&quot;platform&quot;:&quot;GW&quot;,&quot;showInternal&quot;:false,&quot;userRegistered&quot;:false,&quot;chargeCode&quot;:&quot;valid&quot;,&quot;projectType&quot;:&quot;Client&quot;,&quot;subLane&quot;:&quot;&quot;,&quot;code&quot;:&quot;1490ML01&quot;,&quot;updatedAt&quot;:&quot;2026-03-04T02:28:54.228Z&quot;}}"/>
  </we:properties>
  <we:bindings/>
  <we:snapshot xmlns:r="http://schemas.openxmlformats.org/officeDocument/2006/relationships"/>
</we:webextension>
</file>

<file path=ppt/webextensions/webextension2.xml><?xml version="1.0" encoding="utf-8"?>
<we:webextension xmlns:we="http://schemas.microsoft.com/office/webextensions/webextension/2010/11" id="{B0BBBD9C-7E92-43DB-94A8-2B1A716663AF}">
  <we:reference id="5332053f-08b1-4ad5-b936-144d44d33f40" version="2.1.0.2" store="EXCatalog" storeType="EXCatalog"/>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75A51601-F242-4854-BF47-81947947F4BA}">
  <we:reference id="7888317b-a425-4590-9747-4c188fd7be2e" version="2.40.2.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37ac4fa-902d-4f29-bbdc-3877ea87d1ce" xsi:nil="true"/>
    <lcf76f155ced4ddcb4097134ff3c332f xmlns="f419a087-1e80-495d-85c4-486fa6b09ca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D0E9D229717A45A0F014C745A02018" ma:contentTypeVersion="10" ma:contentTypeDescription="Create a new document." ma:contentTypeScope="" ma:versionID="f3d69bc3bfd0aac6724cf821c4b9b5ef">
  <xsd:schema xmlns:xsd="http://www.w3.org/2001/XMLSchema" xmlns:xs="http://www.w3.org/2001/XMLSchema" xmlns:p="http://schemas.microsoft.com/office/2006/metadata/properties" xmlns:ns2="f419a087-1e80-495d-85c4-486fa6b09cae" xmlns:ns3="c37ac4fa-902d-4f29-bbdc-3877ea87d1ce" targetNamespace="http://schemas.microsoft.com/office/2006/metadata/properties" ma:root="true" ma:fieldsID="971f991f8e9e1bdcc84bdb1939d05c3d" ns2:_="" ns3:_="">
    <xsd:import namespace="f419a087-1e80-495d-85c4-486fa6b09cae"/>
    <xsd:import namespace="c37ac4fa-902d-4f29-bbdc-3877ea87d1c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19a087-1e80-495d-85c4-486fa6b09c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7ac4fa-902d-4f29-bbdc-3877ea87d1c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af1a2d-7cff-4f55-99dc-3de56818a427}" ma:internalName="TaxCatchAll" ma:showField="CatchAllData" ma:web="c37ac4fa-902d-4f29-bbdc-3877ea87d1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88E84E-FE87-43F7-BCE6-5A46C17D6D9B}">
  <ds:schemaRefs>
    <ds:schemaRef ds:uri="http://purl.org/dc/terms/"/>
    <ds:schemaRef ds:uri="f419a087-1e80-495d-85c4-486fa6b09cae"/>
    <ds:schemaRef ds:uri="http://schemas.microsoft.com/office/2006/documentManagement/types"/>
    <ds:schemaRef ds:uri="http://schemas.microsoft.com/office/2006/metadata/properties"/>
    <ds:schemaRef ds:uri="http://www.w3.org/XML/1998/namespace"/>
    <ds:schemaRef ds:uri="http://purl.org/dc/elements/1.1/"/>
    <ds:schemaRef ds:uri="http://purl.org/dc/dcmitype/"/>
    <ds:schemaRef ds:uri="http://schemas.microsoft.com/office/infopath/2007/PartnerControls"/>
    <ds:schemaRef ds:uri="http://schemas.openxmlformats.org/package/2006/metadata/core-properties"/>
    <ds:schemaRef ds:uri="c37ac4fa-902d-4f29-bbdc-3877ea87d1ce"/>
  </ds:schemaRefs>
</ds:datastoreItem>
</file>

<file path=customXml/itemProps2.xml><?xml version="1.0" encoding="utf-8"?>
<ds:datastoreItem xmlns:ds="http://schemas.openxmlformats.org/officeDocument/2006/customXml" ds:itemID="{DCA995B9-0B47-4E0E-A902-DEBDA7E0C4DE}">
  <ds:schemaRefs>
    <ds:schemaRef ds:uri="c37ac4fa-902d-4f29-bbdc-3877ea87d1ce"/>
    <ds:schemaRef ds:uri="f419a087-1e80-495d-85c4-486fa6b09ca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9131D89-EB5F-45FE-8031-A736CA7001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8595HP01_CF_16x9_ENG_V1</Template>
  <TotalTime>267</TotalTime>
  <Words>5381</Words>
  <Application>Microsoft Office PowerPoint</Application>
  <PresentationFormat>Widescreen</PresentationFormat>
  <Paragraphs>799</Paragraphs>
  <Slides>28</Slides>
  <Notes>7</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8" baseType="lpstr">
      <vt:lpstr>Segoe UI</vt:lpstr>
      <vt:lpstr>Calibri</vt:lpstr>
      <vt:lpstr>Georgia</vt:lpstr>
      <vt:lpstr>Arial</vt:lpstr>
      <vt:lpstr>Aptos</vt:lpstr>
      <vt:lpstr>Courier New</vt:lpstr>
      <vt:lpstr>Wingdings</vt:lpstr>
      <vt:lpstr>Cover</vt:lpstr>
      <vt:lpstr>Page Design</vt:lpstr>
      <vt:lpstr>think-cell Slide</vt:lpstr>
      <vt:lpstr>PowerPoint Presentation</vt:lpstr>
      <vt:lpstr>Batch Zero Revision Request Timeline</vt:lpstr>
      <vt:lpstr>PGRR145 Update</vt:lpstr>
      <vt:lpstr>Batch Zero is already stretched: further expansion risks non-actionable study outcomes</vt:lpstr>
      <vt:lpstr>Background on study validity check</vt:lpstr>
      <vt:lpstr>Change in eligibility for RPG loads will impact completed and in-progress reviews of study validity</vt:lpstr>
      <vt:lpstr>TAC consideration and the June Board meeting</vt:lpstr>
      <vt:lpstr>APPENDIX </vt:lpstr>
      <vt:lpstr>Overview of Provisional Controllable Load Resource (PCLR) </vt:lpstr>
      <vt:lpstr>Provisional CLRs – Definition1</vt:lpstr>
      <vt:lpstr>Provisional CLRs – Structure of Revision Requests1</vt:lpstr>
      <vt:lpstr>PCLR Language – Foundational Concepts1</vt:lpstr>
      <vt:lpstr>Provisional Controllable Load Resources (PCLRs) in Batch Zero1</vt:lpstr>
      <vt:lpstr>Post–Batch Zero, ILLE must elect path via Form W to retain position and proceed</vt:lpstr>
      <vt:lpstr>Provision CLR (PCLR) – Dynamic Bid Capping Process</vt:lpstr>
      <vt:lpstr>A Bring Your Own Generation (BYOG) approach should help stakeholders to solve some of the issues raised with the LLI process</vt:lpstr>
      <vt:lpstr>A coordinated load–generation study framework is required to enable a viable BYOG construct</vt:lpstr>
      <vt:lpstr>Operational monitoring and control are required to ensure reliable WLPUN integration in Batch Zero</vt:lpstr>
      <vt:lpstr>Study treatment should separate generation, load allocation and transmission planning while capturing full facility impact</vt:lpstr>
      <vt:lpstr>Co-located load and generation are governed by three separate ERCOT evaluation processes</vt:lpstr>
      <vt:lpstr>PUN with Self-Limited Withdrawal (BYOG) – Operational Model</vt:lpstr>
      <vt:lpstr>Sequential BYOG interconnection timeline across Batch, Generation, and Transmission planning processes </vt:lpstr>
      <vt:lpstr>ERCOT will need future NPRR on PUN Telemetry and RUC Requirements</vt:lpstr>
      <vt:lpstr>April 30th comments/approach: proposed “bookend” allocation  Approach addresses developer ‘gap year’ concerns at the cost of extending the Batch Zero timeline</vt:lpstr>
      <vt:lpstr>Batch Zero Adjusted Timelines Comparison</vt:lpstr>
      <vt:lpstr>Alternative option: "Rollover" approach</vt:lpstr>
      <vt:lpstr>Study effort scales non-linearly: later years require disproportionate effort</vt:lpstr>
      <vt:lpstr>2032 is the primary driver of non-linear effort across scenarios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Shaaz Lalani</dc:creator>
  <cp:keywords/>
  <dc:description/>
  <cp:lastModifiedBy>Billo, Jeffrey</cp:lastModifiedBy>
  <cp:revision>19</cp:revision>
  <dcterms:created xsi:type="dcterms:W3CDTF">2026-03-23T21:54:52Z</dcterms:created>
  <dcterms:modified xsi:type="dcterms:W3CDTF">2026-05-19T15:00:08Z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3303d7c-e5a3-4cc8-90eb-69bfd7570ac4_Enabled">
    <vt:lpwstr>true</vt:lpwstr>
  </property>
  <property fmtid="{D5CDD505-2E9C-101B-9397-08002B2CF9AE}" pid="3" name="MSIP_Label_83303d7c-e5a3-4cc8-90eb-69bfd7570ac4_SetDate">
    <vt:lpwstr>2026-03-23T21:55:01Z</vt:lpwstr>
  </property>
  <property fmtid="{D5CDD505-2E9C-101B-9397-08002B2CF9AE}" pid="4" name="MSIP_Label_83303d7c-e5a3-4cc8-90eb-69bfd7570ac4_Method">
    <vt:lpwstr>Standard</vt:lpwstr>
  </property>
  <property fmtid="{D5CDD505-2E9C-101B-9397-08002B2CF9AE}" pid="5" name="MSIP_Label_83303d7c-e5a3-4cc8-90eb-69bfd7570ac4_Name">
    <vt:lpwstr>Client Confidential Information-SLV1</vt:lpwstr>
  </property>
  <property fmtid="{D5CDD505-2E9C-101B-9397-08002B2CF9AE}" pid="6" name="MSIP_Label_83303d7c-e5a3-4cc8-90eb-69bfd7570ac4_SiteId">
    <vt:lpwstr>cc8936bc-9382-4fff-87cb-6f55999549e7</vt:lpwstr>
  </property>
  <property fmtid="{D5CDD505-2E9C-101B-9397-08002B2CF9AE}" pid="7" name="MSIP_Label_83303d7c-e5a3-4cc8-90eb-69bfd7570ac4_ActionId">
    <vt:lpwstr>9a8f361d-ae61-4c85-8566-2a8546d9598b</vt:lpwstr>
  </property>
  <property fmtid="{D5CDD505-2E9C-101B-9397-08002B2CF9AE}" pid="8" name="MSIP_Label_83303d7c-e5a3-4cc8-90eb-69bfd7570ac4_ContentBits">
    <vt:lpwstr>0</vt:lpwstr>
  </property>
  <property fmtid="{D5CDD505-2E9C-101B-9397-08002B2CF9AE}" pid="9" name="MSIP_Label_83303d7c-e5a3-4cc8-90eb-69bfd7570ac4_Tag">
    <vt:lpwstr>10, 3, 0, 1</vt:lpwstr>
  </property>
  <property fmtid="{D5CDD505-2E9C-101B-9397-08002B2CF9AE}" pid="10" name="MediaServiceImageTags">
    <vt:lpwstr/>
  </property>
  <property fmtid="{D5CDD505-2E9C-101B-9397-08002B2CF9AE}" pid="11" name="MSIP_Label_7084cbda-52b8-46fb-a7b7-cb5bd465ed85_Enabled">
    <vt:lpwstr>true</vt:lpwstr>
  </property>
  <property fmtid="{D5CDD505-2E9C-101B-9397-08002B2CF9AE}" pid="12" name="MSIP_Label_7084cbda-52b8-46fb-a7b7-cb5bd465ed85_SetDate">
    <vt:lpwstr>2026-03-23T22:29:58Z</vt:lpwstr>
  </property>
  <property fmtid="{D5CDD505-2E9C-101B-9397-08002B2CF9AE}" pid="13" name="MSIP_Label_7084cbda-52b8-46fb-a7b7-cb5bd465ed85_Method">
    <vt:lpwstr>Standard</vt:lpwstr>
  </property>
  <property fmtid="{D5CDD505-2E9C-101B-9397-08002B2CF9AE}" pid="14" name="MSIP_Label_7084cbda-52b8-46fb-a7b7-cb5bd465ed85_Name">
    <vt:lpwstr>Internal</vt:lpwstr>
  </property>
  <property fmtid="{D5CDD505-2E9C-101B-9397-08002B2CF9AE}" pid="15" name="MSIP_Label_7084cbda-52b8-46fb-a7b7-cb5bd465ed85_SiteId">
    <vt:lpwstr>0afb747d-bff7-4596-a9fc-950ef9e0ec45</vt:lpwstr>
  </property>
  <property fmtid="{D5CDD505-2E9C-101B-9397-08002B2CF9AE}" pid="16" name="MSIP_Label_7084cbda-52b8-46fb-a7b7-cb5bd465ed85_ActionId">
    <vt:lpwstr>508ae287-7fd8-4e1f-aa98-6eff3bb679d0</vt:lpwstr>
  </property>
  <property fmtid="{D5CDD505-2E9C-101B-9397-08002B2CF9AE}" pid="17" name="MSIP_Label_7084cbda-52b8-46fb-a7b7-cb5bd465ed85_ContentBits">
    <vt:lpwstr>0</vt:lpwstr>
  </property>
  <property fmtid="{D5CDD505-2E9C-101B-9397-08002B2CF9AE}" pid="18" name="MSIP_Label_7084cbda-52b8-46fb-a7b7-cb5bd465ed85_Tag">
    <vt:lpwstr>10, 3, 0, 2</vt:lpwstr>
  </property>
  <property fmtid="{D5CDD505-2E9C-101B-9397-08002B2CF9AE}" pid="19" name="_dlc_DocIdItemGuid">
    <vt:lpwstr>d6078be9-7be0-47d7-a7cb-328664f42c60</vt:lpwstr>
  </property>
  <property fmtid="{D5CDD505-2E9C-101B-9397-08002B2CF9AE}" pid="20" name="ContentTypeId">
    <vt:lpwstr>0x0101003CD0E9D229717A45A0F014C745A02018</vt:lpwstr>
  </property>
</Properties>
</file>